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2"/>
  </p:notesMasterIdLst>
  <p:sldIdLst>
    <p:sldId id="273" r:id="rId2"/>
    <p:sldId id="258" r:id="rId3"/>
    <p:sldId id="262" r:id="rId4"/>
    <p:sldId id="272" r:id="rId5"/>
    <p:sldId id="267" r:id="rId6"/>
    <p:sldId id="263" r:id="rId7"/>
    <p:sldId id="265" r:id="rId8"/>
    <p:sldId id="266" r:id="rId9"/>
    <p:sldId id="269" r:id="rId10"/>
    <p:sldId id="268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24" autoAdjust="0"/>
  </p:normalViewPr>
  <p:slideViewPr>
    <p:cSldViewPr>
      <p:cViewPr varScale="1">
        <p:scale>
          <a:sx n="82" d="100"/>
          <a:sy n="82" d="100"/>
        </p:scale>
        <p:origin x="166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B8009-27CD-49C9-908A-6588523264E5}" type="datetimeFigureOut">
              <a:rPr lang="en-US" smtClean="0"/>
              <a:pPr/>
              <a:t>11/9/2022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2A591-7298-49F1-B132-74E3B4366C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58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90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2A591-7298-49F1-B132-74E3B4366C6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97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193-FCE2-4479-BFFF-5FE0A56C1A6B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-152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b="1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800" b="1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2019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ACA1-B368-4BA8-90EB-FC66CBD50688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D9986-4A69-47A4-89D2-9FB68BE97A59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1E50-8030-4028-8028-AEF50EE3CAEF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4ACA0-24B5-4275-9335-D188AC7D4A25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E7434-ED64-43DF-8ECB-73149D252F9E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9F15-DFE8-4AA4-81CC-F16DEF209DEA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64D6-FB48-40D4-9FE3-9C8FC5EE5745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6179-1089-4CB8-9792-76890A6D475F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A7A16-F63E-4118-B435-9E6C30DB2647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06A6-6E1D-44EA-AC87-AF54781D9D25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ADFE5-7D16-4322-AC62-B13326B17906}" type="datetime1">
              <a:rPr lang="en-US" smtClean="0"/>
              <a:pPr/>
              <a:t>11/9/2022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vi-VN"/>
              <a:t>GV: Vũ Thị Thư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CD6D7-6B64-4BAF-ACAA-B73C7B9D1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09D59D6-0E3D-5EDD-0886-87B6F1ECDED6}"/>
              </a:ext>
            </a:extLst>
          </p:cNvPr>
          <p:cNvSpPr txBox="1">
            <a:spLocks/>
          </p:cNvSpPr>
          <p:nvPr/>
        </p:nvSpPr>
        <p:spPr>
          <a:xfrm>
            <a:off x="16565" y="4456778"/>
            <a:ext cx="9144000" cy="1122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pc="50" dirty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</a:t>
            </a:r>
            <a:r>
              <a:rPr lang="en-US" sz="4600" b="1" spc="50" dirty="0">
                <a:ln w="11430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 THAO TÁC VỚI TỆP</a:t>
            </a:r>
            <a:endParaRPr lang="en-US" b="1" spc="50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FD2A18-715E-0B9D-098B-BA4667DFB3D2}"/>
              </a:ext>
            </a:extLst>
          </p:cNvPr>
          <p:cNvSpPr/>
          <p:nvPr/>
        </p:nvSpPr>
        <p:spPr>
          <a:xfrm>
            <a:off x="549965" y="1729219"/>
            <a:ext cx="8077200" cy="1344006"/>
          </a:xfrm>
          <a:prstGeom prst="rect">
            <a:avLst/>
          </a:prstGeom>
          <a:noFill/>
          <a:ln>
            <a:noFill/>
          </a:ln>
          <a:effectLst>
            <a:glow rad="838200">
              <a:srgbClr val="FFFF00">
                <a:alpha val="43000"/>
              </a:srgbClr>
            </a:glow>
            <a:outerShdw blurRad="292100" dist="139700" dir="1626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flood" dir="t"/>
          </a:scene3d>
          <a:sp3d>
            <a:bevelT w="190500" h="304800"/>
            <a:bevelB w="19050"/>
          </a:sp3d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660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66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Tin </a:t>
            </a:r>
            <a:r>
              <a:rPr lang="en-US" sz="660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6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66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</a:p>
          <a:p>
            <a:pPr algn="ctr">
              <a:defRPr/>
            </a:pPr>
            <a:r>
              <a:rPr lang="en-US" sz="660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66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pic>
        <p:nvPicPr>
          <p:cNvPr id="7" name="Picture 6" descr="Capturrrre.PNG">
            <a:extLst>
              <a:ext uri="{FF2B5EF4-FFF2-40B4-BE49-F238E27FC236}">
                <a16:creationId xmlns:a16="http://schemas.microsoft.com/office/drawing/2014/main" id="{C1DC74E3-2304-2826-D178-7C8577C6C3B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2590800"/>
            <a:ext cx="1445172" cy="1676400"/>
          </a:xfrm>
          <a:prstGeom prst="rect">
            <a:avLst/>
          </a:prstGeom>
        </p:spPr>
      </p:pic>
      <p:pic>
        <p:nvPicPr>
          <p:cNvPr id="8" name="Picture 7" descr="Capturffe.PNG">
            <a:extLst>
              <a:ext uri="{FF2B5EF4-FFF2-40B4-BE49-F238E27FC236}">
                <a16:creationId xmlns:a16="http://schemas.microsoft.com/office/drawing/2014/main" id="{ACB5EC29-10EA-D842-2898-497419B31DC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93114" y="2556744"/>
            <a:ext cx="1524000" cy="1677799"/>
          </a:xfrm>
          <a:prstGeom prst="rect">
            <a:avLst/>
          </a:prstGeom>
        </p:spPr>
      </p:pic>
      <p:pic>
        <p:nvPicPr>
          <p:cNvPr id="9" name="Picture 8" descr="Capture1.PNG">
            <a:extLst>
              <a:ext uri="{FF2B5EF4-FFF2-40B4-BE49-F238E27FC236}">
                <a16:creationId xmlns:a16="http://schemas.microsoft.com/office/drawing/2014/main" id="{AA0DDCF9-95AE-AD0F-9065-ABF6599F9222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58778" y="2558143"/>
            <a:ext cx="159258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46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24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vi-VN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3962400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err="1">
                <a:solidFill>
                  <a:srgbClr val="0070C0"/>
                </a:solidFill>
              </a:rPr>
              <a:t>Thư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mục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có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thể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chứa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tệp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thư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mục</a:t>
            </a:r>
            <a:r>
              <a:rPr lang="en-US" dirty="0">
                <a:solidFill>
                  <a:srgbClr val="0070C0"/>
                </a:solidFill>
              </a:rPr>
              <a:t> con </a:t>
            </a:r>
            <a:r>
              <a:rPr lang="en-US" dirty="0" err="1">
                <a:solidFill>
                  <a:srgbClr val="0070C0"/>
                </a:solidFill>
              </a:rPr>
              <a:t>khác</a:t>
            </a:r>
            <a:endParaRPr lang="en-US" dirty="0">
              <a:solidFill>
                <a:srgbClr val="0070C0"/>
              </a:solidFill>
            </a:endParaRPr>
          </a:p>
          <a:p>
            <a:pPr marL="514350" indent="-514350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2800" dirty="0" err="1">
                <a:solidFill>
                  <a:srgbClr val="0070C0"/>
                </a:solidFill>
              </a:rPr>
              <a:t>Chúng</a:t>
            </a:r>
            <a:r>
              <a:rPr lang="en-US" sz="2800" dirty="0">
                <a:solidFill>
                  <a:srgbClr val="0070C0"/>
                </a:solidFill>
              </a:rPr>
              <a:t> ta </a:t>
            </a:r>
            <a:r>
              <a:rPr lang="en-US" sz="2800" dirty="0" err="1">
                <a:solidFill>
                  <a:srgbClr val="0070C0"/>
                </a:solidFill>
              </a:rPr>
              <a:t>có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thể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thực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hiện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sao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chép</a:t>
            </a:r>
            <a:r>
              <a:rPr lang="en-US" sz="2800" dirty="0">
                <a:solidFill>
                  <a:srgbClr val="0070C0"/>
                </a:solidFill>
              </a:rPr>
              <a:t> (Copy) </a:t>
            </a:r>
            <a:r>
              <a:rPr lang="en-US" sz="2800" dirty="0" err="1">
                <a:solidFill>
                  <a:srgbClr val="0070C0"/>
                </a:solidFill>
              </a:rPr>
              <a:t>tệp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từ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này</a:t>
            </a:r>
            <a:r>
              <a:rPr lang="en-US" sz="2800" dirty="0">
                <a:solidFill>
                  <a:srgbClr val="0070C0"/>
                </a:solidFill>
              </a:rPr>
              <a:t> sang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khác</a:t>
            </a:r>
            <a:r>
              <a:rPr lang="en-US" sz="2800" dirty="0">
                <a:solidFill>
                  <a:srgbClr val="0070C0"/>
                </a:solidFill>
              </a:rPr>
              <a:t>, </a:t>
            </a:r>
            <a:r>
              <a:rPr lang="en-US" sz="2800" dirty="0" err="1">
                <a:solidFill>
                  <a:srgbClr val="0070C0"/>
                </a:solidFill>
              </a:rPr>
              <a:t>đổi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tên</a:t>
            </a:r>
            <a:r>
              <a:rPr lang="en-US" sz="2800" dirty="0">
                <a:solidFill>
                  <a:srgbClr val="0070C0"/>
                </a:solidFill>
              </a:rPr>
              <a:t> (Rename), </a:t>
            </a:r>
            <a:r>
              <a:rPr lang="en-US" sz="2800" dirty="0" err="1">
                <a:solidFill>
                  <a:srgbClr val="0070C0"/>
                </a:solidFill>
              </a:rPr>
              <a:t>hoặc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xóa</a:t>
            </a:r>
            <a:r>
              <a:rPr lang="en-US" sz="2800" dirty="0">
                <a:solidFill>
                  <a:srgbClr val="0070C0"/>
                </a:solidFill>
              </a:rPr>
              <a:t> (Delete) </a:t>
            </a:r>
            <a:r>
              <a:rPr lang="en-US" sz="2800" dirty="0" err="1">
                <a:solidFill>
                  <a:srgbClr val="0070C0"/>
                </a:solidFill>
              </a:rPr>
              <a:t>tệp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tương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tự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như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sao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chép</a:t>
            </a:r>
            <a:r>
              <a:rPr lang="en-US" sz="2800" dirty="0">
                <a:solidFill>
                  <a:srgbClr val="0070C0"/>
                </a:solidFill>
              </a:rPr>
              <a:t>, </a:t>
            </a:r>
            <a:r>
              <a:rPr lang="en-US" sz="2800" dirty="0" err="1">
                <a:solidFill>
                  <a:srgbClr val="0070C0"/>
                </a:solidFill>
              </a:rPr>
              <a:t>đổi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tên</a:t>
            </a:r>
            <a:r>
              <a:rPr lang="en-US" sz="2800" dirty="0">
                <a:solidFill>
                  <a:srgbClr val="0070C0"/>
                </a:solidFill>
              </a:rPr>
              <a:t>, </a:t>
            </a:r>
            <a:r>
              <a:rPr lang="en-US" sz="2800" dirty="0" err="1">
                <a:solidFill>
                  <a:srgbClr val="0070C0"/>
                </a:solidFill>
              </a:rPr>
              <a:t>xóa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gerian" panose="04020705040A02060702" pitchFamily="82" charset="0"/>
              </a:rPr>
              <a:t>GHI NHỚ !</a:t>
            </a:r>
            <a:endParaRPr lang="en-US" sz="36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981200" y="1"/>
            <a:ext cx="69342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2050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48200"/>
            <a:ext cx="2049228" cy="1905001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133600" y="-53699"/>
            <a:ext cx="5638799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kern="10" dirty="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Algerian" panose="04020705040A02060702" pitchFamily="82" charset="0"/>
                <a:cs typeface="Times New Roman"/>
              </a:rPr>
              <a:t>TIN HỌC</a:t>
            </a:r>
          </a:p>
        </p:txBody>
      </p:sp>
      <p:sp>
        <p:nvSpPr>
          <p:cNvPr id="4" name="Rectangle 3"/>
          <p:cNvSpPr/>
          <p:nvPr/>
        </p:nvSpPr>
        <p:spPr>
          <a:xfrm>
            <a:off x="1219200" y="3283046"/>
            <a:ext cx="7120890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Mục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tiêu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002060"/>
                </a:solidFill>
                <a:latin typeface="+mj-lt"/>
              </a:rPr>
              <a:t> -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Thực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hiện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được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các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thao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tác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sao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chép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,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đổi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tên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,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xóa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+mj-lt"/>
              </a:rPr>
              <a:t>tệp</a:t>
            </a:r>
            <a:endParaRPr lang="en-US" sz="20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9" name="Picture 17" descr="C:\Program Files (x86)\Microsoft Office\MEDIA\CAGCAT10\j0195384.wmf">
            <a:extLst>
              <a:ext uri="{FF2B5EF4-FFF2-40B4-BE49-F238E27FC236}">
                <a16:creationId xmlns:a16="http://schemas.microsoft.com/office/drawing/2014/main" id="{419571C0-AE15-713F-614C-1453D8C0B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525588"/>
            <a:ext cx="18288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177233"/>
            <a:ext cx="1808018" cy="1680767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838200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>
                <a:solidFill>
                  <a:srgbClr val="FF0000"/>
                </a:solidFill>
              </a:rPr>
              <a:t>1. </a:t>
            </a:r>
            <a:r>
              <a:rPr lang="en-US" sz="3200" u="sng" dirty="0" err="1">
                <a:solidFill>
                  <a:srgbClr val="FF0000"/>
                </a:solidFill>
              </a:rPr>
              <a:t>Đổi</a:t>
            </a:r>
            <a:r>
              <a:rPr lang="en-US" sz="3200" u="sng" dirty="0">
                <a:solidFill>
                  <a:srgbClr val="FF0000"/>
                </a:solidFill>
              </a:rPr>
              <a:t> </a:t>
            </a:r>
            <a:r>
              <a:rPr lang="en-US" sz="3200" u="sng" dirty="0" err="1">
                <a:solidFill>
                  <a:srgbClr val="FF0000"/>
                </a:solidFill>
              </a:rPr>
              <a:t>tên</a:t>
            </a:r>
            <a:r>
              <a:rPr lang="en-US" sz="3200" u="sng" dirty="0">
                <a:solidFill>
                  <a:srgbClr val="FF0000"/>
                </a:solidFill>
              </a:rPr>
              <a:t> </a:t>
            </a:r>
            <a:r>
              <a:rPr lang="en-US" sz="3200" u="sng" dirty="0" err="1">
                <a:solidFill>
                  <a:srgbClr val="FF0000"/>
                </a:solidFill>
              </a:rPr>
              <a:t>tệp</a:t>
            </a:r>
            <a:r>
              <a:rPr lang="en-US" sz="3200" u="sng" dirty="0">
                <a:solidFill>
                  <a:srgbClr val="FF0000"/>
                </a:solidFill>
              </a:rPr>
              <a:t> (Rename) </a:t>
            </a: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vi-VN"/>
          </a:p>
        </p:txBody>
      </p:sp>
      <p:sp>
        <p:nvSpPr>
          <p:cNvPr id="9" name="Content Placeholder 25"/>
          <p:cNvSpPr>
            <a:spLocks noGrp="1"/>
          </p:cNvSpPr>
          <p:nvPr>
            <p:ph idx="1"/>
          </p:nvPr>
        </p:nvSpPr>
        <p:spPr>
          <a:xfrm>
            <a:off x="381000" y="1524000"/>
            <a:ext cx="5029200" cy="4800600"/>
          </a:xfrm>
        </p:spPr>
        <p:txBody>
          <a:bodyPr/>
          <a:lstStyle/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   </a:t>
            </a: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thao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tác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đổi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tên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tệp</a:t>
            </a:r>
            <a:r>
              <a:rPr lang="en-US" dirty="0">
                <a:solidFill>
                  <a:srgbClr val="0070C0"/>
                </a:solidFill>
              </a:rPr>
              <a:t>:</a:t>
            </a:r>
          </a:p>
          <a:p>
            <a:r>
              <a:rPr lang="en-US" dirty="0" err="1">
                <a:solidFill>
                  <a:srgbClr val="0070C0"/>
                </a:solidFill>
              </a:rPr>
              <a:t>Bước</a:t>
            </a:r>
            <a:r>
              <a:rPr lang="en-US" dirty="0">
                <a:solidFill>
                  <a:srgbClr val="0070C0"/>
                </a:solidFill>
              </a:rPr>
              <a:t> 1: </a:t>
            </a:r>
            <a:r>
              <a:rPr lang="en-US" dirty="0" err="1">
                <a:solidFill>
                  <a:srgbClr val="0070C0"/>
                </a:solidFill>
              </a:rPr>
              <a:t>Nháy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phải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chuột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tệp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cần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đổi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tên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chọn</a:t>
            </a:r>
            <a:r>
              <a:rPr lang="en-US" dirty="0">
                <a:solidFill>
                  <a:srgbClr val="0070C0"/>
                </a:solidFill>
              </a:rPr>
              <a:t> Rename</a:t>
            </a:r>
          </a:p>
          <a:p>
            <a:r>
              <a:rPr lang="en-US" dirty="0" err="1">
                <a:solidFill>
                  <a:srgbClr val="0070C0"/>
                </a:solidFill>
              </a:rPr>
              <a:t>Bước</a:t>
            </a:r>
            <a:r>
              <a:rPr lang="en-US" dirty="0">
                <a:solidFill>
                  <a:srgbClr val="0070C0"/>
                </a:solidFill>
              </a:rPr>
              <a:t> 2: </a:t>
            </a:r>
            <a:r>
              <a:rPr lang="en-US" dirty="0" err="1">
                <a:solidFill>
                  <a:srgbClr val="0070C0"/>
                </a:solidFill>
              </a:rPr>
              <a:t>Gõ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tên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mới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tệp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 err="1">
                <a:solidFill>
                  <a:srgbClr val="0070C0"/>
                </a:solidFill>
              </a:rPr>
              <a:t>Bước</a:t>
            </a:r>
            <a:r>
              <a:rPr lang="en-US" dirty="0">
                <a:solidFill>
                  <a:srgbClr val="0070C0"/>
                </a:solidFill>
              </a:rPr>
              <a:t> 3: </a:t>
            </a:r>
            <a:r>
              <a:rPr lang="en-US" dirty="0" err="1">
                <a:solidFill>
                  <a:srgbClr val="0070C0"/>
                </a:solidFill>
              </a:rPr>
              <a:t>Nhấn</a:t>
            </a:r>
            <a:r>
              <a:rPr lang="en-US" dirty="0">
                <a:solidFill>
                  <a:srgbClr val="0070C0"/>
                </a:solidFill>
              </a:rPr>
              <a:t> Enter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41514" y="72014"/>
            <a:ext cx="88392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A: HOẠT ĐỘNG CƠ BẢN:</a:t>
            </a:r>
            <a:endParaRPr lang="en-US" sz="36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914400"/>
            <a:ext cx="35814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ight Arrow 10"/>
          <p:cNvSpPr/>
          <p:nvPr/>
        </p:nvSpPr>
        <p:spPr>
          <a:xfrm rot="20496566">
            <a:off x="5650267" y="6461082"/>
            <a:ext cx="1033559" cy="24000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3300"/>
                </a:solidFill>
              </a:ln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"/>
            <a:ext cx="8229600" cy="4525963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cs typeface="Times New Roman" pitchFamily="18" charset="0"/>
              </a:rPr>
              <a:t>Chú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cs typeface="Times New Roman" pitchFamily="18" charset="0"/>
              </a:rPr>
              <a:t> ý:</a:t>
            </a:r>
          </a:p>
          <a:p>
            <a:pPr algn="just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ký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\, /, #, $, :, ?, “, &lt;, &gt;....)</a:t>
            </a:r>
          </a:p>
          <a:p>
            <a:pPr algn="just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225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YES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hủy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YES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9028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46798" y="76201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>
                <a:solidFill>
                  <a:srgbClr val="FF0000"/>
                </a:solidFill>
              </a:rPr>
              <a:t>2. Sao </a:t>
            </a:r>
            <a:r>
              <a:rPr lang="en-US" sz="3200" u="sng" dirty="0" err="1">
                <a:solidFill>
                  <a:srgbClr val="FF0000"/>
                </a:solidFill>
              </a:rPr>
              <a:t>chép</a:t>
            </a:r>
            <a:r>
              <a:rPr lang="en-US" sz="3200" u="sng" dirty="0">
                <a:solidFill>
                  <a:srgbClr val="FF0000"/>
                </a:solidFill>
              </a:rPr>
              <a:t> </a:t>
            </a:r>
            <a:r>
              <a:rPr lang="en-US" sz="3200" u="sng" dirty="0" err="1">
                <a:solidFill>
                  <a:srgbClr val="FF0000"/>
                </a:solidFill>
              </a:rPr>
              <a:t>tệp</a:t>
            </a:r>
            <a:r>
              <a:rPr lang="en-US" sz="3200" u="sng" dirty="0">
                <a:solidFill>
                  <a:srgbClr val="FF0000"/>
                </a:solidFill>
              </a:rPr>
              <a:t> (Copy): </a:t>
            </a: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vi-VN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0" y="990600"/>
            <a:ext cx="5105400" cy="4648200"/>
          </a:xfrm>
        </p:spPr>
        <p:txBody>
          <a:bodyPr/>
          <a:lstStyle/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   </a:t>
            </a: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thao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tác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sao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chép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tệp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 err="1">
                <a:solidFill>
                  <a:srgbClr val="0070C0"/>
                </a:solidFill>
              </a:rPr>
              <a:t>Bước</a:t>
            </a:r>
            <a:r>
              <a:rPr lang="en-US" dirty="0">
                <a:solidFill>
                  <a:srgbClr val="0070C0"/>
                </a:solidFill>
              </a:rPr>
              <a:t> 1: </a:t>
            </a:r>
            <a:r>
              <a:rPr lang="en-US" dirty="0" err="1">
                <a:solidFill>
                  <a:srgbClr val="0070C0"/>
                </a:solidFill>
              </a:rPr>
              <a:t>Nháy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phải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chuột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tệp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cần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sao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chép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chọn</a:t>
            </a:r>
            <a:r>
              <a:rPr lang="en-US" dirty="0">
                <a:solidFill>
                  <a:srgbClr val="0070C0"/>
                </a:solidFill>
              </a:rPr>
              <a:t> Copy</a:t>
            </a:r>
          </a:p>
          <a:p>
            <a:r>
              <a:rPr lang="en-US" dirty="0" err="1">
                <a:solidFill>
                  <a:srgbClr val="0070C0"/>
                </a:solidFill>
              </a:rPr>
              <a:t>Bước</a:t>
            </a:r>
            <a:r>
              <a:rPr lang="en-US" dirty="0">
                <a:solidFill>
                  <a:srgbClr val="0070C0"/>
                </a:solidFill>
              </a:rPr>
              <a:t> 2: </a:t>
            </a:r>
            <a:r>
              <a:rPr lang="en-US" dirty="0" err="1">
                <a:solidFill>
                  <a:srgbClr val="0070C0"/>
                </a:solidFill>
              </a:rPr>
              <a:t>Mở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thư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mục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sẽ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chứa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nháy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phải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chuột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chọn</a:t>
            </a:r>
            <a:r>
              <a:rPr lang="en-US" dirty="0">
                <a:solidFill>
                  <a:srgbClr val="0070C0"/>
                </a:solidFill>
              </a:rPr>
              <a:t> Paste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835230"/>
            <a:ext cx="3359017" cy="5184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Untitled 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33702" y="4080099"/>
            <a:ext cx="2610298" cy="2810267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 rot="20496566">
            <a:off x="5193067" y="4957512"/>
            <a:ext cx="1033559" cy="24000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20496566">
            <a:off x="5721314" y="5511342"/>
            <a:ext cx="1033559" cy="24000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3300"/>
                </a:solidFill>
              </a:ln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  <p:bldP spid="4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36123"/>
            <a:ext cx="8458200" cy="685800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>
                <a:solidFill>
                  <a:srgbClr val="FF0000"/>
                </a:solidFill>
              </a:rPr>
              <a:t>3. </a:t>
            </a:r>
            <a:r>
              <a:rPr lang="en-US" sz="3200" u="sng" dirty="0" err="1">
                <a:solidFill>
                  <a:srgbClr val="FF0000"/>
                </a:solidFill>
              </a:rPr>
              <a:t>Xóa</a:t>
            </a:r>
            <a:r>
              <a:rPr lang="en-US" sz="3200" u="sng" dirty="0">
                <a:solidFill>
                  <a:srgbClr val="FF0000"/>
                </a:solidFill>
              </a:rPr>
              <a:t> </a:t>
            </a:r>
            <a:r>
              <a:rPr lang="en-US" sz="3200" u="sng" dirty="0" err="1">
                <a:solidFill>
                  <a:srgbClr val="FF0000"/>
                </a:solidFill>
              </a:rPr>
              <a:t>tệp</a:t>
            </a:r>
            <a:r>
              <a:rPr lang="en-US" sz="3200" u="sng" dirty="0">
                <a:solidFill>
                  <a:srgbClr val="FF0000"/>
                </a:solidFill>
              </a:rPr>
              <a:t> (Delete):</a:t>
            </a: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>
            <a:off x="18937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vi-VN"/>
          </a:p>
        </p:txBody>
      </p:sp>
      <p:sp>
        <p:nvSpPr>
          <p:cNvPr id="9" name="Content Placeholder 25"/>
          <p:cNvSpPr>
            <a:spLocks noGrp="1"/>
          </p:cNvSpPr>
          <p:nvPr>
            <p:ph idx="1"/>
          </p:nvPr>
        </p:nvSpPr>
        <p:spPr>
          <a:xfrm>
            <a:off x="34771" y="980208"/>
            <a:ext cx="4495800" cy="3886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   </a:t>
            </a: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thao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tác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xóa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tệp</a:t>
            </a:r>
            <a:r>
              <a:rPr lang="en-US" dirty="0">
                <a:solidFill>
                  <a:srgbClr val="0070C0"/>
                </a:solidFill>
              </a:rPr>
              <a:t>:</a:t>
            </a:r>
          </a:p>
          <a:p>
            <a:r>
              <a:rPr lang="en-US" dirty="0" err="1">
                <a:solidFill>
                  <a:srgbClr val="0070C0"/>
                </a:solidFill>
              </a:rPr>
              <a:t>Bước</a:t>
            </a:r>
            <a:r>
              <a:rPr lang="en-US" dirty="0">
                <a:solidFill>
                  <a:srgbClr val="0070C0"/>
                </a:solidFill>
              </a:rPr>
              <a:t> 1: </a:t>
            </a:r>
            <a:r>
              <a:rPr lang="en-US" dirty="0" err="1">
                <a:solidFill>
                  <a:srgbClr val="0070C0"/>
                </a:solidFill>
              </a:rPr>
              <a:t>Nháy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phải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chuột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tệp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cần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xóa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chọn</a:t>
            </a:r>
            <a:r>
              <a:rPr lang="en-US" dirty="0">
                <a:solidFill>
                  <a:srgbClr val="0070C0"/>
                </a:solidFill>
              </a:rPr>
              <a:t> Delete</a:t>
            </a:r>
          </a:p>
          <a:p>
            <a:r>
              <a:rPr lang="en-US" dirty="0" err="1">
                <a:solidFill>
                  <a:srgbClr val="0070C0"/>
                </a:solidFill>
              </a:rPr>
              <a:t>Bước</a:t>
            </a:r>
            <a:r>
              <a:rPr lang="en-US" dirty="0">
                <a:solidFill>
                  <a:srgbClr val="0070C0"/>
                </a:solidFill>
              </a:rPr>
              <a:t> 2: </a:t>
            </a:r>
            <a:r>
              <a:rPr lang="en-US" dirty="0" err="1">
                <a:solidFill>
                  <a:srgbClr val="0070C0"/>
                </a:solidFill>
              </a:rPr>
              <a:t>Chọn</a:t>
            </a:r>
            <a:r>
              <a:rPr lang="en-US" dirty="0">
                <a:solidFill>
                  <a:srgbClr val="0070C0"/>
                </a:solidFill>
              </a:rPr>
              <a:t> Yes </a:t>
            </a:r>
            <a:r>
              <a:rPr lang="en-US" dirty="0" err="1">
                <a:solidFill>
                  <a:srgbClr val="0070C0"/>
                </a:solidFill>
              </a:rPr>
              <a:t>vào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cửa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sổ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vừa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xuất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hiện</a:t>
            </a:r>
            <a:r>
              <a:rPr lang="en-US" dirty="0">
                <a:solidFill>
                  <a:srgbClr val="0070C0"/>
                </a:solidFill>
              </a:rPr>
              <a:t>/ </a:t>
            </a:r>
            <a:r>
              <a:rPr lang="en-US" dirty="0" err="1">
                <a:solidFill>
                  <a:srgbClr val="0070C0"/>
                </a:solidFill>
              </a:rPr>
              <a:t>Nhấn</a:t>
            </a:r>
            <a:r>
              <a:rPr lang="en-US" dirty="0">
                <a:solidFill>
                  <a:srgbClr val="0070C0"/>
                </a:solidFill>
              </a:rPr>
              <a:t> Enter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9566" y="966353"/>
            <a:ext cx="3902034" cy="5586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ight Arrow 10"/>
          <p:cNvSpPr/>
          <p:nvPr/>
        </p:nvSpPr>
        <p:spPr>
          <a:xfrm rot="20496566">
            <a:off x="5269267" y="5951368"/>
            <a:ext cx="1033559" cy="24000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3300"/>
                </a:solidFill>
              </a:ln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B: HOẠT ĐỘNG THỰC HÀNH</a:t>
            </a:r>
            <a:endParaRPr lang="en-US" sz="36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vi-VN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0" y="1081759"/>
            <a:ext cx="9144000" cy="189004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solidFill>
                  <a:srgbClr val="0070C0"/>
                </a:solidFill>
              </a:rPr>
              <a:t>Mở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HOCTAP, </a:t>
            </a:r>
            <a:r>
              <a:rPr lang="en-US" sz="2800" dirty="0" err="1">
                <a:solidFill>
                  <a:srgbClr val="0070C0"/>
                </a:solidFill>
              </a:rPr>
              <a:t>tạo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mang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tên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em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với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các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con: SOANTHAO, TRINHCHIEU, 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70C0"/>
                </a:solidFill>
              </a:rPr>
              <a:t>Sao </a:t>
            </a:r>
            <a:r>
              <a:rPr lang="en-US" sz="2800" dirty="0" err="1">
                <a:solidFill>
                  <a:srgbClr val="0070C0"/>
                </a:solidFill>
              </a:rPr>
              <a:t>chép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các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tệp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trong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HOCTAP </a:t>
            </a:r>
            <a:r>
              <a:rPr lang="en-US" sz="2800" dirty="0" err="1">
                <a:solidFill>
                  <a:srgbClr val="0070C0"/>
                </a:solidFill>
              </a:rPr>
              <a:t>vào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các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thư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mục</a:t>
            </a:r>
            <a:r>
              <a:rPr lang="en-US" sz="2800" dirty="0">
                <a:solidFill>
                  <a:srgbClr val="0070C0"/>
                </a:solidFill>
              </a:rPr>
              <a:t> con </a:t>
            </a:r>
            <a:r>
              <a:rPr lang="en-US" sz="2800" dirty="0" err="1">
                <a:solidFill>
                  <a:srgbClr val="0070C0"/>
                </a:solidFill>
              </a:rPr>
              <a:t>theo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err="1">
                <a:solidFill>
                  <a:srgbClr val="0070C0"/>
                </a:solidFill>
              </a:rPr>
              <a:t>gợi</a:t>
            </a:r>
            <a:r>
              <a:rPr lang="en-US" sz="2800" dirty="0">
                <a:solidFill>
                  <a:srgbClr val="0070C0"/>
                </a:solidFill>
              </a:rPr>
              <a:t> ý: 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362591"/>
              </p:ext>
            </p:extLst>
          </p:nvPr>
        </p:nvGraphicFramePr>
        <p:xfrm>
          <a:off x="0" y="3044042"/>
          <a:ext cx="9144000" cy="381395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784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 err="1"/>
                        <a:t>Biểu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tượng</a:t>
                      </a:r>
                      <a:r>
                        <a:rPr lang="en-US" sz="3200" baseline="0" dirty="0"/>
                        <a:t> </a:t>
                      </a:r>
                      <a:r>
                        <a:rPr lang="en-US" sz="3200" baseline="0" dirty="0" err="1"/>
                        <a:t>tệp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550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/>
                        <a:t>Vào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thư</a:t>
                      </a:r>
                      <a:r>
                        <a:rPr lang="en-US" sz="2800" baseline="0" dirty="0"/>
                        <a:t> </a:t>
                      </a:r>
                      <a:r>
                        <a:rPr lang="en-US" sz="2800" baseline="0" dirty="0" err="1"/>
                        <a:t>mục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lang="en-US" dirty="0"/>
                        <a:t>SOANTHAO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dirty="0"/>
                        <a:t>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dirty="0"/>
                        <a:t>TRINHCHIEU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8" name="Picture 17" descr="Capturrrr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2744514" y="3505200"/>
            <a:ext cx="1445172" cy="1676400"/>
          </a:xfrm>
          <a:prstGeom prst="rect">
            <a:avLst/>
          </a:prstGeom>
        </p:spPr>
      </p:pic>
      <p:pic>
        <p:nvPicPr>
          <p:cNvPr id="19" name="Picture 18" descr="Capturff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77595" y="3492915"/>
            <a:ext cx="1524000" cy="1677799"/>
          </a:xfrm>
          <a:prstGeom prst="rect">
            <a:avLst/>
          </a:prstGeom>
        </p:spPr>
      </p:pic>
      <p:pic>
        <p:nvPicPr>
          <p:cNvPr id="20" name="Picture 19" descr="Capture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65208" y="3527961"/>
            <a:ext cx="159258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61" y="5120309"/>
            <a:ext cx="1828800" cy="1700086"/>
          </a:xfrm>
          <a:prstGeom prst="rect">
            <a:avLst/>
          </a:prstGeom>
          <a:noFill/>
        </p:spPr>
      </p:pic>
      <p:sp>
        <p:nvSpPr>
          <p:cNvPr id="24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vi-VN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7917" y="1166751"/>
            <a:ext cx="8839200" cy="16764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3.   </a:t>
            </a:r>
            <a:r>
              <a:rPr lang="en-US" sz="2800" dirty="0" err="1">
                <a:solidFill>
                  <a:srgbClr val="002060"/>
                </a:solidFill>
              </a:rPr>
              <a:t>Đổi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tên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các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tệp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trong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các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thư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mục</a:t>
            </a:r>
            <a:r>
              <a:rPr lang="en-US" sz="2800" dirty="0">
                <a:solidFill>
                  <a:srgbClr val="002060"/>
                </a:solidFill>
              </a:rPr>
              <a:t>: SOANTHAO, VE, TRINHCHIEU </a:t>
            </a:r>
            <a:r>
              <a:rPr lang="en-US" sz="2800" dirty="0" err="1">
                <a:solidFill>
                  <a:srgbClr val="002060"/>
                </a:solidFill>
              </a:rPr>
              <a:t>theo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tên</a:t>
            </a:r>
            <a:r>
              <a:rPr lang="en-US" sz="2800" dirty="0">
                <a:solidFill>
                  <a:srgbClr val="002060"/>
                </a:solidFill>
              </a:rPr>
              <a:t> do </a:t>
            </a:r>
            <a:r>
              <a:rPr lang="en-US" sz="2800" dirty="0" err="1">
                <a:solidFill>
                  <a:srgbClr val="002060"/>
                </a:solidFill>
              </a:rPr>
              <a:t>em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tự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đặt</a:t>
            </a:r>
            <a:r>
              <a:rPr lang="en-US" sz="280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THAO TÁC THỰC HÀNH</a:t>
            </a:r>
            <a:endParaRPr lang="en-US" sz="36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3" name="Picture 12" descr="Capturrrr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881573" y="2596738"/>
            <a:ext cx="1445172" cy="1676400"/>
          </a:xfrm>
          <a:prstGeom prst="rect">
            <a:avLst/>
          </a:prstGeom>
        </p:spPr>
      </p:pic>
      <p:pic>
        <p:nvPicPr>
          <p:cNvPr id="15" name="Picture 14" descr="Capturff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2610593"/>
            <a:ext cx="1524000" cy="1677799"/>
          </a:xfrm>
          <a:prstGeom prst="rect">
            <a:avLst/>
          </a:prstGeom>
        </p:spPr>
      </p:pic>
      <p:pic>
        <p:nvPicPr>
          <p:cNvPr id="16" name="Picture 15" descr="Capture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28937" y="2579915"/>
            <a:ext cx="1592580" cy="16764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ACER\AppData\Local\Microsoft\Windows\Temporary Internet Files\Content.IE5\00WZCH5L\school_buildin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1828800" cy="1700086"/>
          </a:xfrm>
          <a:prstGeom prst="rect">
            <a:avLst/>
          </a:prstGeom>
          <a:noFill/>
        </p:spPr>
      </p:pic>
      <p:sp>
        <p:nvSpPr>
          <p:cNvPr id="24" name="Line 38"/>
          <p:cNvSpPr>
            <a:spLocks noChangeShapeType="1"/>
          </p:cNvSpPr>
          <p:nvPr/>
        </p:nvSpPr>
        <p:spPr bwMode="auto">
          <a:xfrm>
            <a:off x="0" y="838200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41"/>
          <p:cNvSpPr>
            <a:spLocks noChangeArrowheads="1"/>
          </p:cNvSpPr>
          <p:nvPr/>
        </p:nvSpPr>
        <p:spPr bwMode="auto">
          <a:xfrm>
            <a:off x="0" y="838200"/>
            <a:ext cx="5410200" cy="76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vi-VN"/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152400" y="1104900"/>
            <a:ext cx="8839200" cy="23241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Tạo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2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tệp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bai1.docx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và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bai2.docx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trong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thư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mục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SOANTHAO</a:t>
            </a:r>
          </a:p>
          <a:p>
            <a:pPr marL="514350" indent="-514350">
              <a:buAutoNum type="arabicPeriod"/>
            </a:pP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Đổi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tên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bai1.docx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thành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bai2.docx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rồi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rút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ra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nhận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xét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None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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Tên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tệp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có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thể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đặt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giống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nhau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khi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đó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máy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tính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tự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động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đánh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số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cho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các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thư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mục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cùng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tên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28600"/>
            <a:ext cx="88392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 ĐỘNG ÚNG DỤNG MỞ RỘNG</a:t>
            </a:r>
            <a:endParaRPr lang="en-US" sz="36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8338" y="3337036"/>
            <a:ext cx="89856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3.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Thực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hiện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các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thao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tác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sau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       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Nháy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chuột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vào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tệp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Gioithieu.pptx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trong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thư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mục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HOCTAP,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nhấn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Ctrl + C.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Mở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thư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mục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TRINHCHIEU,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nhấn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Ctrl + V</a:t>
            </a:r>
          </a:p>
        </p:txBody>
      </p:sp>
      <p:sp>
        <p:nvSpPr>
          <p:cNvPr id="4" name="Rectangle 3"/>
          <p:cNvSpPr/>
          <p:nvPr/>
        </p:nvSpPr>
        <p:spPr>
          <a:xfrm>
            <a:off x="-533400" y="4572001"/>
            <a:ext cx="5562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43250" lvl="6" indent="-514350">
              <a:buNone/>
            </a:pP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Nhận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xét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3143250" lvl="6" indent="-514350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Ctrl + C = copy</a:t>
            </a:r>
          </a:p>
          <a:p>
            <a:pPr marL="3143250" lvl="6" indent="-514350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Ctrl + V = Paste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10.0&quot;&gt;&lt;object type=&quot;1&quot; unique_id=&quot;10001&quot;&gt;&lt;object type=&quot;2&quot; unique_id=&quot;67714&quot;&gt;&lt;object type=&quot;3&quot; unique_id=&quot;67715&quot;&gt;&lt;property id=&quot;20148&quot; value=&quot;5&quot;/&gt;&lt;property id=&quot;20300&quot; value=&quot;Slide 1&quot;/&gt;&lt;property id=&quot;20307&quot; value=&quot;256&quot;/&gt;&lt;/object&gt;&lt;object type=&quot;3&quot; unique_id=&quot;67716&quot;&gt;&lt;property id=&quot;20148&quot; value=&quot;5&quot;/&gt;&lt;property id=&quot;20300&quot; value=&quot;Slide 2 - &amp;quot;BÀI 4: CÁC THAO TÁC VỚI TỆP&amp;quot;&quot;/&gt;&lt;property id=&quot;20307&quot; value=&quot;258&quot;/&gt;&lt;/object&gt;&lt;object type=&quot;3&quot; unique_id=&quot;67717&quot;&gt;&lt;property id=&quot;20148&quot; value=&quot;5&quot;/&gt;&lt;property id=&quot;20300&quot; value=&quot;Slide 3 - &amp;quot;1. Đổi tên (Rename) tệp&amp;quot;&quot;/&gt;&lt;property id=&quot;20307&quot; value=&quot;262&quot;/&gt;&lt;/object&gt;&lt;object type=&quot;3&quot; unique_id=&quot;67718&quot;&gt;&lt;property id=&quot;20148&quot; value=&quot;5&quot;/&gt;&lt;property id=&quot;20300&quot; value=&quot;Slide 4 - &amp;quot;2. Sao chép (Copy) tệp&amp;quot;&quot;/&gt;&lt;property id=&quot;20307&quot; value=&quot;267&quot;/&gt;&lt;/object&gt;&lt;object type=&quot;3&quot; unique_id=&quot;67719&quot;&gt;&lt;property id=&quot;20148&quot; value=&quot;5&quot;/&gt;&lt;property id=&quot;20300&quot; value=&quot;Slide 5 - &amp;quot;4. Xóa (Delete) tệp&amp;quot;&quot;/&gt;&lt;property id=&quot;20307&quot; value=&quot;263&quot;/&gt;&lt;/object&gt;&lt;object type=&quot;3&quot; unique_id=&quot;67720&quot;&gt;&lt;property id=&quot;20148&quot; value=&quot;5&quot;/&gt;&lt;property id=&quot;20300&quot; value=&quot;Slide 6 - &amp;quot;Thực hành&amp;quot;&quot;/&gt;&lt;property id=&quot;20307&quot; value=&quot;265&quot;/&gt;&lt;/object&gt;&lt;object type=&quot;3&quot; unique_id=&quot;67721&quot;&gt;&lt;property id=&quot;20148&quot; value=&quot;5&quot;/&gt;&lt;property id=&quot;20300&quot; value=&quot;Slide 7 - &amp;quot;Thực hành&amp;quot;&quot;/&gt;&lt;property id=&quot;20307&quot; value=&quot;266&quot;/&gt;&lt;/object&gt;&lt;object type=&quot;3&quot; unique_id=&quot;67722&quot;&gt;&lt;property id=&quot;20148&quot; value=&quot;5&quot;/&gt;&lt;property id=&quot;20300&quot; value=&quot;Slide 8 - &amp;quot;Mở rộng&amp;quot;&quot;/&gt;&lt;property id=&quot;20307&quot; value=&quot;269&quot;/&gt;&lt;/object&gt;&lt;object type=&quot;3&quot; unique_id=&quot;67723&quot;&gt;&lt;property id=&quot;20148&quot; value=&quot;5&quot;/&gt;&lt;property id=&quot;20300&quot; value=&quot;Slide 9 - &amp;quot;Mở rộng&amp;quot;&quot;/&gt;&lt;property id=&quot;20307&quot; value=&quot;270&quot;/&gt;&lt;/object&gt;&lt;object type=&quot;3&quot; unique_id=&quot;67724&quot;&gt;&lt;property id=&quot;20148&quot; value=&quot;5&quot;/&gt;&lt;property id=&quot;20300&quot; value=&quot;Slide 10 - &amp;quot;Ghi nhớ&amp;quot;&quot;/&gt;&lt;property id=&quot;20307&quot; value=&quot;268&quot;/&gt;&lt;/object&gt;&lt;/object&gt;&lt;object type=&quot;8&quot; unique_id=&quot;6773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1103</TotalTime>
  <Words>537</Words>
  <Application>Microsoft Office PowerPoint</Application>
  <PresentationFormat>On-screen Show (4:3)</PresentationFormat>
  <Paragraphs>48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Algerian</vt:lpstr>
      <vt:lpstr>Ancuu</vt:lpstr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1. Đổi tên tệp (Rename) </vt:lpstr>
      <vt:lpstr>PowerPoint Presentation</vt:lpstr>
      <vt:lpstr>2. Sao chép tệp (Copy): </vt:lpstr>
      <vt:lpstr>3. Xóa tệp (Delete):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</dc:title>
  <dc:creator>User</dc:creator>
  <cp:lastModifiedBy>Administrator</cp:lastModifiedBy>
  <cp:revision>117</cp:revision>
  <dcterms:created xsi:type="dcterms:W3CDTF">2017-09-12T01:40:07Z</dcterms:created>
  <dcterms:modified xsi:type="dcterms:W3CDTF">2022-11-09T14:21:14Z</dcterms:modified>
</cp:coreProperties>
</file>