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7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9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81"/>
  </p:normalViewPr>
  <p:slideViewPr>
    <p:cSldViewPr>
      <p:cViewPr varScale="1">
        <p:scale>
          <a:sx n="107" d="100"/>
          <a:sy n="107" d="100"/>
        </p:scale>
        <p:origin x="1760" y="176"/>
      </p:cViewPr>
      <p:guideLst>
        <p:guide orient="horz" pos="2160"/>
        <p:guide pos="29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85429-80D9-45CB-ADC8-47D2B4565A1C}" type="datetimeFigureOut">
              <a:rPr lang="en-US" smtClean="0"/>
              <a:t>5/8/22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DCE12-6831-4CFC-B7B0-10F7A5DFE6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85429-80D9-45CB-ADC8-47D2B4565A1C}" type="datetimeFigureOut">
              <a:rPr lang="en-US" smtClean="0"/>
              <a:t>5/8/22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DCE12-6831-4CFC-B7B0-10F7A5DFE6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85429-80D9-45CB-ADC8-47D2B4565A1C}" type="datetimeFigureOut">
              <a:rPr lang="en-US" smtClean="0"/>
              <a:t>5/8/22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DCE12-6831-4CFC-B7B0-10F7A5DFE6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85429-80D9-45CB-ADC8-47D2B4565A1C}" type="datetimeFigureOut">
              <a:rPr lang="en-US" smtClean="0"/>
              <a:t>5/8/22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DCE12-6831-4CFC-B7B0-10F7A5DFE6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85429-80D9-45CB-ADC8-47D2B4565A1C}" type="datetimeFigureOut">
              <a:rPr lang="en-US" smtClean="0"/>
              <a:t>5/8/22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DCE12-6831-4CFC-B7B0-10F7A5DFE6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85429-80D9-45CB-ADC8-47D2B4565A1C}" type="datetimeFigureOut">
              <a:rPr lang="en-US" smtClean="0"/>
              <a:t>5/8/22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DCE12-6831-4CFC-B7B0-10F7A5DFE6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85429-80D9-45CB-ADC8-47D2B4565A1C}" type="datetimeFigureOut">
              <a:rPr lang="en-US" smtClean="0"/>
              <a:t>5/8/22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DCE12-6831-4CFC-B7B0-10F7A5DFE6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85429-80D9-45CB-ADC8-47D2B4565A1C}" type="datetimeFigureOut">
              <a:rPr lang="en-US" smtClean="0"/>
              <a:t>5/8/22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DCE12-6831-4CFC-B7B0-10F7A5DFE6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85429-80D9-45CB-ADC8-47D2B4565A1C}" type="datetimeFigureOut">
              <a:rPr lang="en-US" smtClean="0"/>
              <a:t>5/8/22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DCE12-6831-4CFC-B7B0-10F7A5DFE6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85429-80D9-45CB-ADC8-47D2B4565A1C}" type="datetimeFigureOut">
              <a:rPr lang="en-US" smtClean="0"/>
              <a:t>5/8/22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DCE12-6831-4CFC-B7B0-10F7A5DFE6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85429-80D9-45CB-ADC8-47D2B4565A1C}" type="datetimeFigureOut">
              <a:rPr lang="en-US" smtClean="0"/>
              <a:t>5/8/22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DCE12-6831-4CFC-B7B0-10F7A5DFE6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785429-80D9-45CB-ADC8-47D2B4565A1C}" type="datetimeFigureOut">
              <a:rPr lang="en-US" smtClean="0"/>
              <a:t>5/8/22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DCE12-6831-4CFC-B7B0-10F7A5DFE6D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oleObject" Target="../embeddings/oleObject2.bin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gif"/><Relationship Id="rId13" Type="http://schemas.openxmlformats.org/officeDocument/2006/relationships/image" Target="../media/image18.gif"/><Relationship Id="rId3" Type="http://schemas.openxmlformats.org/officeDocument/2006/relationships/image" Target="../media/image10.jpeg"/><Relationship Id="rId7" Type="http://schemas.openxmlformats.org/officeDocument/2006/relationships/image" Target="../media/image12.gif"/><Relationship Id="rId12" Type="http://schemas.openxmlformats.org/officeDocument/2006/relationships/image" Target="../media/image17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11" Type="http://schemas.openxmlformats.org/officeDocument/2006/relationships/image" Target="../media/image16.gif"/><Relationship Id="rId5" Type="http://schemas.openxmlformats.org/officeDocument/2006/relationships/oleObject" Target="../embeddings/oleObject4.bin"/><Relationship Id="rId10" Type="http://schemas.openxmlformats.org/officeDocument/2006/relationships/image" Target="../media/image15.png"/><Relationship Id="rId4" Type="http://schemas.openxmlformats.org/officeDocument/2006/relationships/image" Target="../media/image11.gif"/><Relationship Id="rId9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3" descr="C:\Users\DELL\Downloads\phu nu\hinh-nen-powerpoint-kute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7" name="Picture 13" descr="AN686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638800"/>
            <a:ext cx="952500" cy="101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28600" y="990600"/>
            <a:ext cx="8686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kern="10" dirty="0">
                <a:ln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/>
                <a:cs typeface="Times New Roman" panose="02020603050405020304"/>
              </a:rPr>
              <a:t>TOÁN</a:t>
            </a:r>
          </a:p>
          <a:p>
            <a:pPr algn="ctr"/>
            <a:r>
              <a:rPr lang="en-US" sz="4000" kern="10" dirty="0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/>
                <a:cs typeface="Times New Roman" panose="02020603050405020304"/>
              </a:rPr>
              <a:t>LUYỆN TẬP CHUNG (Tr.175)</a:t>
            </a:r>
          </a:p>
          <a:p>
            <a:endParaRPr lang="en-US" sz="4000" kern="10" dirty="0">
              <a:ln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/>
          <p:nvPr/>
        </p:nvSpPr>
        <p:spPr bwMode="auto">
          <a:xfrm>
            <a:off x="685800" y="762000"/>
            <a:ext cx="3505200" cy="5334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>
              <a:defRPr/>
            </a:pP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Khởi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động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:</a:t>
            </a:r>
            <a:endParaRPr lang="vi-VN" altLang="en-US" sz="2800" b="1" dirty="0">
              <a:solidFill>
                <a:srgbClr val="00206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6" name="Text Box 86"/>
          <p:cNvSpPr txBox="1">
            <a:spLocks noChangeArrowheads="1"/>
          </p:cNvSpPr>
          <p:nvPr/>
        </p:nvSpPr>
        <p:spPr bwMode="auto">
          <a:xfrm>
            <a:off x="1295400" y="1371600"/>
            <a:ext cx="6629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7" name="Text Box 86"/>
          <p:cNvSpPr txBox="1">
            <a:spLocks noChangeArrowheads="1"/>
          </p:cNvSpPr>
          <p:nvPr/>
        </p:nvSpPr>
        <p:spPr bwMode="auto">
          <a:xfrm>
            <a:off x="1472852" y="2438400"/>
            <a:ext cx="6985348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quạt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86"/>
          <p:cNvSpPr txBox="1">
            <a:spLocks noChangeArrowheads="1"/>
          </p:cNvSpPr>
          <p:nvPr/>
        </p:nvSpPr>
        <p:spPr bwMode="auto">
          <a:xfrm>
            <a:off x="1295400" y="3505200"/>
            <a:ext cx="6858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9" name="Text Box 86"/>
          <p:cNvSpPr txBox="1">
            <a:spLocks noChangeArrowheads="1"/>
          </p:cNvSpPr>
          <p:nvPr/>
        </p:nvSpPr>
        <p:spPr bwMode="auto">
          <a:xfrm>
            <a:off x="1371600" y="4038600"/>
            <a:ext cx="66294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so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/>
          <p:nvPr/>
        </p:nvSpPr>
        <p:spPr bwMode="auto">
          <a:xfrm>
            <a:off x="152400" y="1625577"/>
            <a:ext cx="7696200" cy="32004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>
              <a:defRPr/>
            </a:pP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1.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Tính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:</a:t>
            </a:r>
          </a:p>
          <a:p>
            <a:pPr marL="514350" indent="-514350">
              <a:buFontTx/>
              <a:buAutoNum type="arabicPeriod"/>
              <a:defRPr/>
            </a:pP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514350" indent="-514350">
              <a:buFontTx/>
              <a:buAutoNum type="alphaLcParenR"/>
              <a:defRPr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85793 – 36841 +  3826 =</a:t>
            </a:r>
          </a:p>
          <a:p>
            <a:pPr marL="514350" indent="-514350">
              <a:buFontTx/>
              <a:buAutoNum type="alphaLcParenR"/>
              <a:defRPr/>
            </a:pP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514350" indent="-514350">
              <a:buFontTx/>
              <a:buAutoNum type="alphaLcParenR"/>
              <a:defRPr/>
            </a:pP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514350" indent="-514350">
              <a:buFontTx/>
              <a:buAutoNum type="alphaLcParenR"/>
              <a:defRPr/>
            </a:pP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514350" indent="-514350">
              <a:buFontTx/>
              <a:buAutoNum type="alphaLcParenR"/>
              <a:defRPr/>
            </a:pP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514350" indent="-514350">
              <a:defRPr/>
            </a:pP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514350" indent="-514350">
              <a:defRPr/>
            </a:pP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514350" indent="-514350">
              <a:defRPr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c)  325,97 + 86,54 + 103,46 =</a:t>
            </a:r>
          </a:p>
          <a:p>
            <a:pPr marL="514350" indent="-514350">
              <a:buFontTx/>
              <a:buAutoNum type="arabicPeriod"/>
              <a:defRPr/>
            </a:pP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graphicFrame>
        <p:nvGraphicFramePr>
          <p:cNvPr id="5157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5633213"/>
              </p:ext>
            </p:extLst>
          </p:nvPr>
        </p:nvGraphicFramePr>
        <p:xfrm>
          <a:off x="152400" y="3006858"/>
          <a:ext cx="3333750" cy="1030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Equation" r:id="rId3" imgW="1282700" imgH="393700" progId="Equation.DSMT4">
                  <p:embed/>
                </p:oleObj>
              </mc:Choice>
              <mc:Fallback>
                <p:oleObj name="Equation" r:id="rId3" imgW="1282700" imgH="393700" progId="Equation.DSMT4">
                  <p:embed/>
                  <p:pic>
                    <p:nvPicPr>
                      <p:cNvPr id="0" name="Picture 10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3006858"/>
                        <a:ext cx="3333750" cy="1030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 Box 86"/>
          <p:cNvSpPr txBox="1">
            <a:spLocks noChangeArrowheads="1"/>
          </p:cNvSpPr>
          <p:nvPr/>
        </p:nvSpPr>
        <p:spPr bwMode="auto">
          <a:xfrm>
            <a:off x="4495800" y="1625577"/>
            <a:ext cx="1600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  <a:cs typeface="Arial" panose="020B0604020202020204" pitchFamily="34" charset="0"/>
              </a:rPr>
              <a:t>48952 + </a:t>
            </a:r>
          </a:p>
        </p:txBody>
      </p:sp>
      <p:sp>
        <p:nvSpPr>
          <p:cNvPr id="11" name="Text Box 86"/>
          <p:cNvSpPr txBox="1">
            <a:spLocks noChangeArrowheads="1"/>
          </p:cNvSpPr>
          <p:nvPr/>
        </p:nvSpPr>
        <p:spPr bwMode="auto">
          <a:xfrm>
            <a:off x="5867400" y="1625577"/>
            <a:ext cx="1371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  <a:cs typeface="Arial" panose="020B0604020202020204" pitchFamily="34" charset="0"/>
              </a:rPr>
              <a:t>3826  </a:t>
            </a:r>
          </a:p>
        </p:txBody>
      </p:sp>
      <p:sp>
        <p:nvSpPr>
          <p:cNvPr id="12" name="Text Box 86"/>
          <p:cNvSpPr txBox="1">
            <a:spLocks noChangeArrowheads="1"/>
          </p:cNvSpPr>
          <p:nvPr/>
        </p:nvSpPr>
        <p:spPr bwMode="auto">
          <a:xfrm>
            <a:off x="4079174" y="2284191"/>
            <a:ext cx="1371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  <a:cs typeface="Arial" panose="020B0604020202020204" pitchFamily="34" charset="0"/>
              </a:rPr>
              <a:t>= </a:t>
            </a:r>
          </a:p>
        </p:txBody>
      </p:sp>
      <p:sp>
        <p:nvSpPr>
          <p:cNvPr id="16" name="Text Box 86"/>
          <p:cNvSpPr txBox="1">
            <a:spLocks noChangeArrowheads="1"/>
          </p:cNvSpPr>
          <p:nvPr/>
        </p:nvSpPr>
        <p:spPr bwMode="auto">
          <a:xfrm>
            <a:off x="4567030" y="4585179"/>
            <a:ext cx="1752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  <a:cs typeface="Arial" panose="020B0604020202020204" pitchFamily="34" charset="0"/>
              </a:rPr>
              <a:t>412,51 +  </a:t>
            </a:r>
          </a:p>
        </p:txBody>
      </p:sp>
      <p:sp>
        <p:nvSpPr>
          <p:cNvPr id="17" name="Text Box 86"/>
          <p:cNvSpPr txBox="1">
            <a:spLocks noChangeArrowheads="1"/>
          </p:cNvSpPr>
          <p:nvPr/>
        </p:nvSpPr>
        <p:spPr bwMode="auto">
          <a:xfrm>
            <a:off x="5938630" y="4585179"/>
            <a:ext cx="2133600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 altLang="en-US" sz="2800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cs typeface="Arial" panose="020B0604020202020204" pitchFamily="34" charset="0"/>
              </a:rPr>
              <a:t>103,46  </a:t>
            </a:r>
          </a:p>
        </p:txBody>
      </p:sp>
      <p:sp>
        <p:nvSpPr>
          <p:cNvPr id="20" name="Text Box 86"/>
          <p:cNvSpPr txBox="1">
            <a:spLocks noChangeArrowheads="1"/>
          </p:cNvSpPr>
          <p:nvPr/>
        </p:nvSpPr>
        <p:spPr bwMode="auto">
          <a:xfrm>
            <a:off x="4123496" y="5198716"/>
            <a:ext cx="887067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  <a:cs typeface="Arial" panose="020B0604020202020204" pitchFamily="34" charset="0"/>
              </a:rPr>
              <a:t>=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5752110" y="3128309"/>
                <a:ext cx="1524000" cy="8871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0" smtClean="0">
                            <a:solidFill>
                              <a:srgbClr val="FF0000"/>
                            </a:solidFill>
                            <a:latin typeface="Cambria Math" panose="02040503050406030204"/>
                          </a:rPr>
                          <m:t>85</m:t>
                        </m:r>
                      </m:num>
                      <m:den>
                        <m:r>
                          <a:rPr lang="en-US" sz="3600" b="0" i="0" smtClean="0">
                            <a:solidFill>
                              <a:srgbClr val="FF0000"/>
                            </a:solidFill>
                            <a:latin typeface="Cambria Math" panose="02040503050406030204"/>
                          </a:rPr>
                          <m:t>100</m:t>
                        </m:r>
                      </m:den>
                    </m:f>
                  </m:oMath>
                </a14:m>
                <a:endParaRPr lang="en-US" sz="36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2110" y="3128309"/>
                <a:ext cx="1524000" cy="887166"/>
              </a:xfrm>
              <a:prstGeom prst="rect">
                <a:avLst/>
              </a:prstGeom>
              <a:blipFill>
                <a:blip r:embed="rId5"/>
                <a:stretch>
                  <a:fillRect l="-12397" b="-9859"/>
                </a:stretch>
              </a:blipFill>
            </p:spPr>
            <p:txBody>
              <a:bodyPr/>
              <a:lstStyle/>
              <a:p>
                <a:r>
                  <a:rPr lang="en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/>
              <p:cNvSpPr txBox="1"/>
              <p:nvPr/>
            </p:nvSpPr>
            <p:spPr>
              <a:xfrm>
                <a:off x="3486150" y="3083235"/>
                <a:ext cx="2286000" cy="9105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0" smtClean="0">
                              <a:solidFill>
                                <a:srgbClr val="FF0000"/>
                              </a:solidFill>
                              <a:latin typeface="Cambria Math" panose="02040503050406030204"/>
                            </a:rPr>
                            <m:t>84−29+30</m:t>
                          </m:r>
                        </m:num>
                        <m:den>
                          <m:r>
                            <a:rPr lang="en-US" sz="2800" b="0" i="0" smtClean="0">
                              <a:solidFill>
                                <a:srgbClr val="FF0000"/>
                              </a:solidFill>
                              <a:latin typeface="Cambria Math" panose="02040503050406030204"/>
                            </a:rPr>
                            <m:t>100</m:t>
                          </m:r>
                        </m:den>
                      </m:f>
                    </m:oMath>
                  </m:oMathPara>
                </a14:m>
                <a:endParaRPr lang="en-US" sz="28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6150" y="3083235"/>
                <a:ext cx="2286000" cy="910570"/>
              </a:xfrm>
              <a:prstGeom prst="rect">
                <a:avLst/>
              </a:prstGeom>
              <a:blipFill>
                <a:blip r:embed="rId6"/>
                <a:stretch>
                  <a:fillRect b="-5479"/>
                </a:stretch>
              </a:blipFill>
            </p:spPr>
            <p:txBody>
              <a:bodyPr/>
              <a:lstStyle/>
              <a:p>
                <a:r>
                  <a:rPr lang="en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 Box 86"/>
          <p:cNvSpPr txBox="1">
            <a:spLocks noChangeArrowheads="1"/>
          </p:cNvSpPr>
          <p:nvPr/>
        </p:nvSpPr>
        <p:spPr bwMode="auto">
          <a:xfrm>
            <a:off x="5142510" y="2279317"/>
            <a:ext cx="1371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  <a:cs typeface="Arial" panose="020B0604020202020204" pitchFamily="34" charset="0"/>
              </a:rPr>
              <a:t>52778 </a:t>
            </a:r>
          </a:p>
        </p:txBody>
      </p:sp>
      <p:sp>
        <p:nvSpPr>
          <p:cNvPr id="14" name="Text Box 86"/>
          <p:cNvSpPr txBox="1">
            <a:spLocks noChangeArrowheads="1"/>
          </p:cNvSpPr>
          <p:nvPr/>
        </p:nvSpPr>
        <p:spPr bwMode="auto">
          <a:xfrm>
            <a:off x="5073015" y="5198716"/>
            <a:ext cx="1588770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 altLang="en-US" sz="2800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cs typeface="Arial" panose="020B0604020202020204" pitchFamily="34" charset="0"/>
              </a:rPr>
              <a:t>515,97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  <p:bldP spid="11" grpId="0"/>
      <p:bldP spid="12" grpId="0"/>
      <p:bldP spid="16" grpId="0"/>
      <p:bldP spid="17" grpId="0"/>
      <p:bldP spid="20" grpId="0"/>
      <p:bldP spid="3" grpId="0"/>
      <p:bldP spid="18" grpId="0"/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/>
          <p:nvPr/>
        </p:nvSpPr>
        <p:spPr bwMode="auto">
          <a:xfrm>
            <a:off x="533400" y="1143000"/>
            <a:ext cx="3505200" cy="5334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>
              <a:defRPr/>
            </a:pP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2.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x:</a:t>
            </a:r>
          </a:p>
        </p:txBody>
      </p:sp>
      <p:sp>
        <p:nvSpPr>
          <p:cNvPr id="6" name="Text Box 86"/>
          <p:cNvSpPr txBox="1">
            <a:spLocks noChangeArrowheads="1"/>
          </p:cNvSpPr>
          <p:nvPr/>
        </p:nvSpPr>
        <p:spPr bwMode="auto">
          <a:xfrm>
            <a:off x="533400" y="1905000"/>
            <a:ext cx="411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x + 3,5 = 4,72 + 2,28</a:t>
            </a:r>
          </a:p>
        </p:txBody>
      </p:sp>
      <p:sp>
        <p:nvSpPr>
          <p:cNvPr id="7" name="Text Box 86"/>
          <p:cNvSpPr txBox="1">
            <a:spLocks noChangeArrowheads="1"/>
          </p:cNvSpPr>
          <p:nvPr/>
        </p:nvSpPr>
        <p:spPr bwMode="auto">
          <a:xfrm>
            <a:off x="4800600" y="1905000"/>
            <a:ext cx="3962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 x – 7,2 = 3,9 + 2,5</a:t>
            </a:r>
          </a:p>
        </p:txBody>
      </p:sp>
      <p:sp>
        <p:nvSpPr>
          <p:cNvPr id="8" name="Text Box 86"/>
          <p:cNvSpPr txBox="1">
            <a:spLocks noChangeArrowheads="1"/>
          </p:cNvSpPr>
          <p:nvPr/>
        </p:nvSpPr>
        <p:spPr bwMode="auto">
          <a:xfrm>
            <a:off x="914400" y="2514600"/>
            <a:ext cx="1752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>
                <a:solidFill>
                  <a:srgbClr val="FF0000"/>
                </a:solidFill>
                <a:cs typeface="Arial" panose="020B0604020202020204" pitchFamily="34" charset="0"/>
              </a:rPr>
              <a:t>x + 3,5 = </a:t>
            </a:r>
          </a:p>
        </p:txBody>
      </p:sp>
      <p:sp>
        <p:nvSpPr>
          <p:cNvPr id="9" name="Text Box 86"/>
          <p:cNvSpPr txBox="1">
            <a:spLocks noChangeArrowheads="1"/>
          </p:cNvSpPr>
          <p:nvPr/>
        </p:nvSpPr>
        <p:spPr bwMode="auto">
          <a:xfrm>
            <a:off x="2514600" y="2514600"/>
            <a:ext cx="2209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>
                <a:solidFill>
                  <a:srgbClr val="FF0000"/>
                </a:solidFill>
                <a:cs typeface="Arial" panose="020B0604020202020204" pitchFamily="34" charset="0"/>
              </a:rPr>
              <a:t>7</a:t>
            </a:r>
          </a:p>
        </p:txBody>
      </p:sp>
      <p:sp>
        <p:nvSpPr>
          <p:cNvPr id="10" name="Text Box 86"/>
          <p:cNvSpPr txBox="1">
            <a:spLocks noChangeArrowheads="1"/>
          </p:cNvSpPr>
          <p:nvPr/>
        </p:nvSpPr>
        <p:spPr bwMode="auto">
          <a:xfrm>
            <a:off x="921028" y="3058391"/>
            <a:ext cx="174597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>
                <a:solidFill>
                  <a:srgbClr val="FF0000"/>
                </a:solidFill>
                <a:cs typeface="Arial" panose="020B0604020202020204" pitchFamily="34" charset="0"/>
              </a:rPr>
              <a:t>x          = </a:t>
            </a:r>
          </a:p>
        </p:txBody>
      </p:sp>
      <p:sp>
        <p:nvSpPr>
          <p:cNvPr id="11" name="Text Box 86"/>
          <p:cNvSpPr txBox="1">
            <a:spLocks noChangeArrowheads="1"/>
          </p:cNvSpPr>
          <p:nvPr/>
        </p:nvSpPr>
        <p:spPr bwMode="auto">
          <a:xfrm>
            <a:off x="2514600" y="3048000"/>
            <a:ext cx="2209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>
                <a:solidFill>
                  <a:srgbClr val="FF0000"/>
                </a:solidFill>
                <a:cs typeface="Arial" panose="020B0604020202020204" pitchFamily="34" charset="0"/>
              </a:rPr>
              <a:t>7 – 3,5</a:t>
            </a:r>
          </a:p>
        </p:txBody>
      </p:sp>
      <p:sp>
        <p:nvSpPr>
          <p:cNvPr id="12" name="Text Box 86"/>
          <p:cNvSpPr txBox="1">
            <a:spLocks noChangeArrowheads="1"/>
          </p:cNvSpPr>
          <p:nvPr/>
        </p:nvSpPr>
        <p:spPr bwMode="auto">
          <a:xfrm>
            <a:off x="923306" y="3648075"/>
            <a:ext cx="1743694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>
                <a:solidFill>
                  <a:srgbClr val="FF0000"/>
                </a:solidFill>
                <a:cs typeface="Arial" panose="020B0604020202020204" pitchFamily="34" charset="0"/>
              </a:rPr>
              <a:t>x          = </a:t>
            </a:r>
          </a:p>
        </p:txBody>
      </p:sp>
      <p:sp>
        <p:nvSpPr>
          <p:cNvPr id="13" name="Text Box 86"/>
          <p:cNvSpPr txBox="1">
            <a:spLocks noChangeArrowheads="1"/>
          </p:cNvSpPr>
          <p:nvPr/>
        </p:nvSpPr>
        <p:spPr bwMode="auto">
          <a:xfrm>
            <a:off x="2514600" y="3657600"/>
            <a:ext cx="762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>
                <a:solidFill>
                  <a:srgbClr val="FF0000"/>
                </a:solidFill>
                <a:cs typeface="Arial" panose="020B0604020202020204" pitchFamily="34" charset="0"/>
              </a:rPr>
              <a:t>3,5</a:t>
            </a:r>
          </a:p>
        </p:txBody>
      </p:sp>
      <p:sp>
        <p:nvSpPr>
          <p:cNvPr id="14" name="Text Box 86"/>
          <p:cNvSpPr txBox="1">
            <a:spLocks noChangeArrowheads="1"/>
          </p:cNvSpPr>
          <p:nvPr/>
        </p:nvSpPr>
        <p:spPr bwMode="auto">
          <a:xfrm>
            <a:off x="5201480" y="2514600"/>
            <a:ext cx="1600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  <a:cs typeface="Arial" panose="020B0604020202020204" pitchFamily="34" charset="0"/>
              </a:rPr>
              <a:t>x – 7,2 =</a:t>
            </a:r>
          </a:p>
        </p:txBody>
      </p:sp>
      <p:sp>
        <p:nvSpPr>
          <p:cNvPr id="15" name="Text Box 86"/>
          <p:cNvSpPr txBox="1">
            <a:spLocks noChangeArrowheads="1"/>
          </p:cNvSpPr>
          <p:nvPr/>
        </p:nvSpPr>
        <p:spPr bwMode="auto">
          <a:xfrm>
            <a:off x="6858000" y="2514600"/>
            <a:ext cx="838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  <a:cs typeface="Arial" panose="020B0604020202020204" pitchFamily="34" charset="0"/>
              </a:rPr>
              <a:t>6,4</a:t>
            </a:r>
          </a:p>
        </p:txBody>
      </p:sp>
      <p:sp>
        <p:nvSpPr>
          <p:cNvPr id="16" name="Text Box 86"/>
          <p:cNvSpPr txBox="1">
            <a:spLocks noChangeArrowheads="1"/>
          </p:cNvSpPr>
          <p:nvPr/>
        </p:nvSpPr>
        <p:spPr bwMode="auto">
          <a:xfrm>
            <a:off x="5201480" y="3133725"/>
            <a:ext cx="1752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  <a:cs typeface="Arial" panose="020B0604020202020204" pitchFamily="34" charset="0"/>
              </a:rPr>
              <a:t>x          =</a:t>
            </a:r>
          </a:p>
        </p:txBody>
      </p:sp>
      <p:sp>
        <p:nvSpPr>
          <p:cNvPr id="17" name="Text Box 86"/>
          <p:cNvSpPr txBox="1">
            <a:spLocks noChangeArrowheads="1"/>
          </p:cNvSpPr>
          <p:nvPr/>
        </p:nvSpPr>
        <p:spPr bwMode="auto">
          <a:xfrm>
            <a:off x="6858000" y="3124200"/>
            <a:ext cx="1752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  <a:cs typeface="Arial" panose="020B0604020202020204" pitchFamily="34" charset="0"/>
              </a:rPr>
              <a:t>6,4 + 7,2</a:t>
            </a:r>
          </a:p>
        </p:txBody>
      </p:sp>
      <p:sp>
        <p:nvSpPr>
          <p:cNvPr id="18" name="Text Box 86"/>
          <p:cNvSpPr txBox="1">
            <a:spLocks noChangeArrowheads="1"/>
          </p:cNvSpPr>
          <p:nvPr/>
        </p:nvSpPr>
        <p:spPr bwMode="auto">
          <a:xfrm>
            <a:off x="5239580" y="3752850"/>
            <a:ext cx="1714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  <a:cs typeface="Arial" panose="020B0604020202020204" pitchFamily="34" charset="0"/>
              </a:rPr>
              <a:t>x          =</a:t>
            </a:r>
          </a:p>
        </p:txBody>
      </p:sp>
      <p:sp>
        <p:nvSpPr>
          <p:cNvPr id="19" name="Text Box 86"/>
          <p:cNvSpPr txBox="1">
            <a:spLocks noChangeArrowheads="1"/>
          </p:cNvSpPr>
          <p:nvPr/>
        </p:nvSpPr>
        <p:spPr bwMode="auto">
          <a:xfrm>
            <a:off x="6858000" y="3733800"/>
            <a:ext cx="1066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  <a:cs typeface="Arial" panose="020B0604020202020204" pitchFamily="34" charset="0"/>
              </a:rPr>
              <a:t>13,6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/>
          <p:nvPr/>
        </p:nvSpPr>
        <p:spPr bwMode="auto">
          <a:xfrm>
            <a:off x="228600" y="609600"/>
            <a:ext cx="8686800" cy="16764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algn="just">
              <a:defRPr/>
            </a:pP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3.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Một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mảnh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thang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đáy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bé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150m,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đáy</a:t>
            </a: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lớn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đáy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bé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chiều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cao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đáy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lớn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Hỏi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diện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tích</a:t>
            </a: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algn="just">
              <a:defRPr/>
            </a:pP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mảnh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bao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nhiêu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mét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vuông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bao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nhiêu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héc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-ta ?</a:t>
            </a:r>
          </a:p>
        </p:txBody>
      </p:sp>
      <p:sp>
        <p:nvSpPr>
          <p:cNvPr id="9" name="Text Box 86"/>
          <p:cNvSpPr txBox="1">
            <a:spLocks noChangeArrowheads="1"/>
          </p:cNvSpPr>
          <p:nvPr/>
        </p:nvSpPr>
        <p:spPr bwMode="auto">
          <a:xfrm>
            <a:off x="3352800" y="2273300"/>
            <a:ext cx="15240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5157" name="Object 37"/>
          <p:cNvGraphicFramePr>
            <a:graphicFrameLocks noChangeAspect="1"/>
          </p:cNvGraphicFramePr>
          <p:nvPr/>
        </p:nvGraphicFramePr>
        <p:xfrm>
          <a:off x="1729077" y="914400"/>
          <a:ext cx="293687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4" name="Equation" r:id="rId3" imgW="139700" imgH="393700" progId="Equation.DSMT4">
                  <p:embed/>
                </p:oleObj>
              </mc:Choice>
              <mc:Fallback>
                <p:oleObj name="Equation" r:id="rId3" imgW="139700" imgH="393700" progId="Equation.DSMT4">
                  <p:embed/>
                  <p:pic>
                    <p:nvPicPr>
                      <p:cNvPr id="0" name="Picture 20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9077" y="914400"/>
                        <a:ext cx="293687" cy="831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3"/>
          <p:cNvGraphicFramePr>
            <a:graphicFrameLocks noChangeAspect="1"/>
          </p:cNvGraphicFramePr>
          <p:nvPr/>
        </p:nvGraphicFramePr>
        <p:xfrm>
          <a:off x="5326062" y="914400"/>
          <a:ext cx="320675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5" name="Equation" r:id="rId5" imgW="152400" imgH="393700" progId="Equation.DSMT4">
                  <p:embed/>
                </p:oleObj>
              </mc:Choice>
              <mc:Fallback>
                <p:oleObj name="Equation" r:id="rId5" imgW="152400" imgH="393700" progId="Equation.DSMT4">
                  <p:embed/>
                  <p:pic>
                    <p:nvPicPr>
                      <p:cNvPr id="0" name="Picture 20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6062" y="914400"/>
                        <a:ext cx="320675" cy="831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 Box 86"/>
              <p:cNvSpPr txBox="1">
                <a:spLocks noChangeArrowheads="1"/>
              </p:cNvSpPr>
              <p:nvPr/>
            </p:nvSpPr>
            <p:spPr bwMode="auto">
              <a:xfrm>
                <a:off x="457200" y="2819400"/>
                <a:ext cx="8153400" cy="7982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r>
                  <a:rPr lang="en-US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Đáy </a:t>
                </a:r>
                <a:r>
                  <a:rPr lang="en-US" sz="28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lớn</a:t>
                </a:r>
                <a:r>
                  <a:rPr lang="en-US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mảnh</a:t>
                </a:r>
                <a:r>
                  <a:rPr lang="en-US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đất</a:t>
                </a:r>
                <a:r>
                  <a:rPr lang="en-US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150 x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/>
                            <a:cs typeface="Times New Roman" panose="020206030504050203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250 (m)</a:t>
                </a:r>
                <a:endParaRPr lang="en-US" sz="32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0" name="Text Box 8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200" y="2819400"/>
                <a:ext cx="8153400" cy="798295"/>
              </a:xfrm>
              <a:prstGeom prst="rect">
                <a:avLst/>
              </a:prstGeom>
              <a:blipFill>
                <a:blip r:embed="rId7"/>
                <a:stretch>
                  <a:fillRect l="-1711" b="-634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 Box 86"/>
              <p:cNvSpPr txBox="1">
                <a:spLocks noChangeArrowheads="1"/>
              </p:cNvSpPr>
              <p:nvPr/>
            </p:nvSpPr>
            <p:spPr bwMode="auto">
              <a:xfrm>
                <a:off x="533400" y="3581400"/>
                <a:ext cx="7467600" cy="7918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r>
                  <a:rPr lang="en-US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Chiều </a:t>
                </a:r>
                <a:r>
                  <a:rPr lang="en-US" sz="28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cao</a:t>
                </a:r>
                <a:r>
                  <a:rPr lang="en-US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mảnh</a:t>
                </a:r>
                <a:r>
                  <a:rPr lang="en-US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đất</a:t>
                </a:r>
                <a:r>
                  <a:rPr lang="en-US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 250 x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/>
                            <a:cs typeface="Times New Roman" panose="020206030504050203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/>
                            <a:cs typeface="Times New Roman" panose="020206030504050203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100 (m)</a:t>
                </a:r>
              </a:p>
            </p:txBody>
          </p:sp>
        </mc:Choice>
        <mc:Fallback xmlns="">
          <p:sp>
            <p:nvSpPr>
              <p:cNvPr id="13" name="Text Box 8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3400" y="3581400"/>
                <a:ext cx="7467600" cy="791820"/>
              </a:xfrm>
              <a:prstGeom prst="rect">
                <a:avLst/>
              </a:prstGeom>
              <a:blipFill rotWithShape="1">
                <a:blip r:embed="rId8"/>
                <a:stretch>
                  <a:fillRect b="7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 Box 86"/>
          <p:cNvSpPr txBox="1">
            <a:spLocks noChangeArrowheads="1"/>
          </p:cNvSpPr>
          <p:nvPr/>
        </p:nvSpPr>
        <p:spPr bwMode="auto">
          <a:xfrm>
            <a:off x="685800" y="4343400"/>
            <a:ext cx="5410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mảnh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7" name="Text Box 86"/>
          <p:cNvSpPr txBox="1">
            <a:spLocks noChangeArrowheads="1"/>
          </p:cNvSpPr>
          <p:nvPr/>
        </p:nvSpPr>
        <p:spPr bwMode="auto">
          <a:xfrm>
            <a:off x="1828800" y="4800600"/>
            <a:ext cx="533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(250 + 150) x 100 : 2 = 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20 000 (</a:t>
            </a:r>
            <a:r>
              <a:rPr lang="nl-NL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nl-NL" sz="2800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nl-NL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19" name="Text Box 86"/>
          <p:cNvSpPr txBox="1">
            <a:spLocks noChangeArrowheads="1"/>
          </p:cNvSpPr>
          <p:nvPr/>
        </p:nvSpPr>
        <p:spPr bwMode="auto">
          <a:xfrm>
            <a:off x="2743200" y="5382163"/>
            <a:ext cx="4648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20 000 </a:t>
            </a:r>
            <a:r>
              <a:rPr lang="nl-NL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nl-NL" sz="2800" baseline="30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nl-NL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 </a:t>
            </a:r>
            <a:r>
              <a:rPr lang="nl-NL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2ha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22" name="Text Box 86"/>
          <p:cNvSpPr txBox="1">
            <a:spLocks noChangeArrowheads="1"/>
          </p:cNvSpPr>
          <p:nvPr/>
        </p:nvSpPr>
        <p:spPr bwMode="auto">
          <a:xfrm>
            <a:off x="3581400" y="5964381"/>
            <a:ext cx="152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3" name="Text Box 86"/>
          <p:cNvSpPr txBox="1">
            <a:spLocks noChangeArrowheads="1"/>
          </p:cNvSpPr>
          <p:nvPr/>
        </p:nvSpPr>
        <p:spPr bwMode="auto">
          <a:xfrm>
            <a:off x="4953000" y="5964381"/>
            <a:ext cx="2133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20 000</a:t>
            </a:r>
            <a:r>
              <a:rPr lang="nl-NL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nl-NL" sz="2800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nl-NL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4" name="Text Box 86"/>
          <p:cNvSpPr txBox="1">
            <a:spLocks noChangeArrowheads="1"/>
          </p:cNvSpPr>
          <p:nvPr/>
        </p:nvSpPr>
        <p:spPr bwMode="auto">
          <a:xfrm>
            <a:off x="6858000" y="5964381"/>
            <a:ext cx="1066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2ha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0" grpId="0"/>
      <p:bldP spid="13" grpId="0"/>
      <p:bldP spid="16" grpId="0"/>
      <p:bldP spid="17" grpId="0"/>
      <p:bldP spid="19" grpId="0"/>
      <p:bldP spid="22" grpId="0"/>
      <p:bldP spid="23" grpId="0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4" descr="imagesCAQC80J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5" name="Picture 5" descr="dandelions_butterfly_hb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7950" y="4689873"/>
            <a:ext cx="1428750" cy="15394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3556" name="Object 6"/>
          <p:cNvGraphicFramePr>
            <a:graphicFrameLocks noChangeAspect="1"/>
          </p:cNvGraphicFramePr>
          <p:nvPr/>
        </p:nvGraphicFramePr>
        <p:xfrm>
          <a:off x="1371600" y="4204098"/>
          <a:ext cx="1325166" cy="17966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r:id="rId5" imgW="1060704" imgH="1335024" progId="MS_ClipArt_Gallery.2">
                  <p:embed/>
                </p:oleObj>
              </mc:Choice>
              <mc:Fallback>
                <p:oleObj r:id="rId5" imgW="1060704" imgH="1335024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204098"/>
                        <a:ext cx="1325166" cy="179665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3557" name="Picture 7" descr="92946cxn8xmvkw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0825" y="2533650"/>
            <a:ext cx="1285875" cy="2094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8" name="Picture 8" descr="92946cxn8xmvkw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149204"/>
            <a:ext cx="1285875" cy="1664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9" name="Picture 9" descr="92946cxn8xmvkw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3550" y="3943350"/>
            <a:ext cx="1285875" cy="1663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60" name="Picture 10" descr="92946cxn8xmvkw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887391"/>
            <a:ext cx="1285875" cy="1664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WordArt 11"/>
          <p:cNvSpPr>
            <a:spLocks noChangeArrowheads="1" noChangeShapeType="1" noTextEdit="1"/>
          </p:cNvSpPr>
          <p:nvPr/>
        </p:nvSpPr>
        <p:spPr bwMode="auto">
          <a:xfrm>
            <a:off x="2228850" y="2287191"/>
            <a:ext cx="5086350" cy="171330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2700" kern="10">
                <a:ln w="9525">
                  <a:solidFill>
                    <a:srgbClr val="990000"/>
                  </a:solidFill>
                  <a:round/>
                  <a:headEnd/>
                  <a:tailEnd/>
                </a:ln>
                <a:solidFill>
                  <a:srgbClr val="FF66CC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cs typeface="Arial" panose="020B0604020202020204" pitchFamily="34" charset="0"/>
              </a:rPr>
              <a:t>Cảm ơn các em </a:t>
            </a:r>
            <a:endParaRPr lang="en-US" sz="2700" kern="10">
              <a:ln w="9525">
                <a:solidFill>
                  <a:srgbClr val="990000"/>
                </a:solidFill>
                <a:round/>
                <a:headEnd/>
                <a:tailEnd/>
              </a:ln>
              <a:solidFill>
                <a:srgbClr val="FF66CC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cs typeface="Arial" panose="020B0604020202020204" pitchFamily="34" charset="0"/>
            </a:endParaRPr>
          </a:p>
        </p:txBody>
      </p:sp>
      <p:pic>
        <p:nvPicPr>
          <p:cNvPr id="23562" name="Picture 12" descr="92946cxn8xmvkw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8950" y="4135041"/>
            <a:ext cx="1285875" cy="1664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63" name="Picture 13" descr="3d butterfly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4937523"/>
            <a:ext cx="971550" cy="867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64" name="Picture 14" descr="k-hanay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1" y="4196954"/>
            <a:ext cx="394097" cy="4929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65" name="Picture 15" descr="k-hanay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4997054"/>
            <a:ext cx="357188" cy="446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66" name="Picture 16" descr="k-hanap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5058966"/>
            <a:ext cx="357188" cy="446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67" name="Picture 17" descr="love-sun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8851" y="4811316"/>
            <a:ext cx="307181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68" name="Picture 18" descr="k-hanab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050" y="5182791"/>
            <a:ext cx="357188" cy="446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69" name="Picture 19" descr="k-hanay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0" y="4937523"/>
            <a:ext cx="357188" cy="4452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70" name="Picture 20" descr="k-hanap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9512" y="4689873"/>
            <a:ext cx="357188" cy="4452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71" name="Picture 21" descr="love-sun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0151" y="4935141"/>
            <a:ext cx="307181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72" name="Freeform 22"/>
          <p:cNvSpPr>
            <a:spLocks noChangeArrowheads="1"/>
          </p:cNvSpPr>
          <p:nvPr/>
        </p:nvSpPr>
        <p:spPr bwMode="auto">
          <a:xfrm>
            <a:off x="3829050" y="937023"/>
            <a:ext cx="4057650" cy="1291828"/>
          </a:xfrm>
          <a:custGeom>
            <a:avLst/>
            <a:gdLst>
              <a:gd name="T0" fmla="*/ 2147483646 w 1720"/>
              <a:gd name="T1" fmla="*/ 2147483646 h 842"/>
              <a:gd name="T2" fmla="*/ 2147483646 w 1720"/>
              <a:gd name="T3" fmla="*/ 2147483646 h 842"/>
              <a:gd name="T4" fmla="*/ 2147483646 w 1720"/>
              <a:gd name="T5" fmla="*/ 0 h 842"/>
              <a:gd name="T6" fmla="*/ 2147483646 w 1720"/>
              <a:gd name="T7" fmla="*/ 2147483646 h 842"/>
              <a:gd name="T8" fmla="*/ 2147483646 w 1720"/>
              <a:gd name="T9" fmla="*/ 2147483646 h 842"/>
              <a:gd name="T10" fmla="*/ 2147483646 w 1720"/>
              <a:gd name="T11" fmla="*/ 2147483646 h 842"/>
              <a:gd name="T12" fmla="*/ 2147483646 w 1720"/>
              <a:gd name="T13" fmla="*/ 2147483646 h 842"/>
              <a:gd name="T14" fmla="*/ 2147483646 w 1720"/>
              <a:gd name="T15" fmla="*/ 2147483646 h 842"/>
              <a:gd name="T16" fmla="*/ 2147483646 w 1720"/>
              <a:gd name="T17" fmla="*/ 2147483646 h 842"/>
              <a:gd name="T18" fmla="*/ 2147483646 w 1720"/>
              <a:gd name="T19" fmla="*/ 2147483646 h 842"/>
              <a:gd name="T20" fmla="*/ 2147483646 w 1720"/>
              <a:gd name="T21" fmla="*/ 2147483646 h 842"/>
              <a:gd name="T22" fmla="*/ 2147483646 w 1720"/>
              <a:gd name="T23" fmla="*/ 2147483646 h 842"/>
              <a:gd name="T24" fmla="*/ 2147483646 w 1720"/>
              <a:gd name="T25" fmla="*/ 2147483646 h 842"/>
              <a:gd name="T26" fmla="*/ 2147483646 w 1720"/>
              <a:gd name="T27" fmla="*/ 2147483646 h 842"/>
              <a:gd name="T28" fmla="*/ 2147483646 w 1720"/>
              <a:gd name="T29" fmla="*/ 2147483646 h 842"/>
              <a:gd name="T30" fmla="*/ 2147483646 w 1720"/>
              <a:gd name="T31" fmla="*/ 2147483646 h 842"/>
              <a:gd name="T32" fmla="*/ 2147483646 w 1720"/>
              <a:gd name="T33" fmla="*/ 2147483646 h 842"/>
              <a:gd name="T34" fmla="*/ 2147483646 w 1720"/>
              <a:gd name="T35" fmla="*/ 2147483646 h 842"/>
              <a:gd name="T36" fmla="*/ 2147483646 w 1720"/>
              <a:gd name="T37" fmla="*/ 2147483646 h 842"/>
              <a:gd name="T38" fmla="*/ 2147483646 w 1720"/>
              <a:gd name="T39" fmla="*/ 2147483646 h 842"/>
              <a:gd name="T40" fmla="*/ 2147483646 w 1720"/>
              <a:gd name="T41" fmla="*/ 2147483646 h 842"/>
              <a:gd name="T42" fmla="*/ 2147483646 w 1720"/>
              <a:gd name="T43" fmla="*/ 2147483646 h 842"/>
              <a:gd name="T44" fmla="*/ 2147483646 w 1720"/>
              <a:gd name="T45" fmla="*/ 2147483646 h 842"/>
              <a:gd name="T46" fmla="*/ 2147483646 w 1720"/>
              <a:gd name="T47" fmla="*/ 2147483646 h 842"/>
              <a:gd name="T48" fmla="*/ 2147483646 w 1720"/>
              <a:gd name="T49" fmla="*/ 2147483646 h 842"/>
              <a:gd name="T50" fmla="*/ 2147483646 w 1720"/>
              <a:gd name="T51" fmla="*/ 2147483646 h 842"/>
              <a:gd name="T52" fmla="*/ 2147483646 w 1720"/>
              <a:gd name="T53" fmla="*/ 2147483646 h 842"/>
              <a:gd name="T54" fmla="*/ 2147483646 w 1720"/>
              <a:gd name="T55" fmla="*/ 2147483646 h 842"/>
              <a:gd name="T56" fmla="*/ 2147483646 w 1720"/>
              <a:gd name="T57" fmla="*/ 2147483646 h 842"/>
              <a:gd name="T58" fmla="*/ 2147483646 w 1720"/>
              <a:gd name="T59" fmla="*/ 2147483646 h 842"/>
              <a:gd name="T60" fmla="*/ 2147483646 w 1720"/>
              <a:gd name="T61" fmla="*/ 2147483646 h 842"/>
              <a:gd name="T62" fmla="*/ 2147483646 w 1720"/>
              <a:gd name="T63" fmla="*/ 2147483646 h 842"/>
              <a:gd name="T64" fmla="*/ 2147483646 w 1720"/>
              <a:gd name="T65" fmla="*/ 2147483646 h 842"/>
              <a:gd name="T66" fmla="*/ 2147483646 w 1720"/>
              <a:gd name="T67" fmla="*/ 2147483646 h 842"/>
              <a:gd name="T68" fmla="*/ 2147483646 w 1720"/>
              <a:gd name="T69" fmla="*/ 2147483646 h 842"/>
              <a:gd name="T70" fmla="*/ 2147483646 w 1720"/>
              <a:gd name="T71" fmla="*/ 2147483646 h 842"/>
              <a:gd name="T72" fmla="*/ 2147483646 w 1720"/>
              <a:gd name="T73" fmla="*/ 2147483646 h 842"/>
              <a:gd name="T74" fmla="*/ 2147483646 w 1720"/>
              <a:gd name="T75" fmla="*/ 2147483646 h 842"/>
              <a:gd name="T76" fmla="*/ 2147483646 w 1720"/>
              <a:gd name="T77" fmla="*/ 2147483646 h 842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1720"/>
              <a:gd name="T118" fmla="*/ 0 h 842"/>
              <a:gd name="T119" fmla="*/ 1720 w 1720"/>
              <a:gd name="T120" fmla="*/ 842 h 842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1720" h="842">
                <a:moveTo>
                  <a:pt x="1697" y="74"/>
                </a:moveTo>
                <a:cubicBezTo>
                  <a:pt x="1587" y="40"/>
                  <a:pt x="1470" y="40"/>
                  <a:pt x="1356" y="32"/>
                </a:cubicBezTo>
                <a:cubicBezTo>
                  <a:pt x="1279" y="6"/>
                  <a:pt x="1191" y="7"/>
                  <a:pt x="1111" y="0"/>
                </a:cubicBezTo>
                <a:cubicBezTo>
                  <a:pt x="1033" y="6"/>
                  <a:pt x="960" y="7"/>
                  <a:pt x="887" y="32"/>
                </a:cubicBezTo>
                <a:cubicBezTo>
                  <a:pt x="859" y="58"/>
                  <a:pt x="845" y="81"/>
                  <a:pt x="833" y="117"/>
                </a:cubicBezTo>
                <a:cubicBezTo>
                  <a:pt x="855" y="182"/>
                  <a:pt x="850" y="177"/>
                  <a:pt x="919" y="192"/>
                </a:cubicBezTo>
                <a:cubicBezTo>
                  <a:pt x="933" y="195"/>
                  <a:pt x="947" y="202"/>
                  <a:pt x="961" y="202"/>
                </a:cubicBezTo>
                <a:cubicBezTo>
                  <a:pt x="972" y="202"/>
                  <a:pt x="940" y="195"/>
                  <a:pt x="929" y="192"/>
                </a:cubicBezTo>
                <a:cubicBezTo>
                  <a:pt x="662" y="205"/>
                  <a:pt x="397" y="197"/>
                  <a:pt x="129" y="202"/>
                </a:cubicBezTo>
                <a:cubicBezTo>
                  <a:pt x="53" y="222"/>
                  <a:pt x="28" y="230"/>
                  <a:pt x="1" y="309"/>
                </a:cubicBezTo>
                <a:cubicBezTo>
                  <a:pt x="5" y="327"/>
                  <a:pt x="0" y="348"/>
                  <a:pt x="12" y="362"/>
                </a:cubicBezTo>
                <a:cubicBezTo>
                  <a:pt x="22" y="373"/>
                  <a:pt x="41" y="369"/>
                  <a:pt x="55" y="373"/>
                </a:cubicBezTo>
                <a:cubicBezTo>
                  <a:pt x="171" y="408"/>
                  <a:pt x="251" y="409"/>
                  <a:pt x="385" y="416"/>
                </a:cubicBezTo>
                <a:cubicBezTo>
                  <a:pt x="438" y="412"/>
                  <a:pt x="492" y="405"/>
                  <a:pt x="545" y="405"/>
                </a:cubicBezTo>
                <a:cubicBezTo>
                  <a:pt x="556" y="405"/>
                  <a:pt x="577" y="405"/>
                  <a:pt x="577" y="416"/>
                </a:cubicBezTo>
                <a:cubicBezTo>
                  <a:pt x="577" y="427"/>
                  <a:pt x="556" y="423"/>
                  <a:pt x="545" y="426"/>
                </a:cubicBezTo>
                <a:cubicBezTo>
                  <a:pt x="473" y="502"/>
                  <a:pt x="582" y="395"/>
                  <a:pt x="492" y="458"/>
                </a:cubicBezTo>
                <a:cubicBezTo>
                  <a:pt x="474" y="471"/>
                  <a:pt x="413" y="526"/>
                  <a:pt x="396" y="544"/>
                </a:cubicBezTo>
                <a:cubicBezTo>
                  <a:pt x="370" y="622"/>
                  <a:pt x="381" y="586"/>
                  <a:pt x="364" y="650"/>
                </a:cubicBezTo>
                <a:cubicBezTo>
                  <a:pt x="371" y="671"/>
                  <a:pt x="369" y="698"/>
                  <a:pt x="385" y="714"/>
                </a:cubicBezTo>
                <a:cubicBezTo>
                  <a:pt x="479" y="808"/>
                  <a:pt x="633" y="825"/>
                  <a:pt x="759" y="842"/>
                </a:cubicBezTo>
                <a:cubicBezTo>
                  <a:pt x="954" y="835"/>
                  <a:pt x="1124" y="814"/>
                  <a:pt x="1313" y="800"/>
                </a:cubicBezTo>
                <a:cubicBezTo>
                  <a:pt x="1363" y="793"/>
                  <a:pt x="1413" y="785"/>
                  <a:pt x="1463" y="778"/>
                </a:cubicBezTo>
                <a:cubicBezTo>
                  <a:pt x="1485" y="775"/>
                  <a:pt x="1527" y="757"/>
                  <a:pt x="1527" y="757"/>
                </a:cubicBezTo>
                <a:cubicBezTo>
                  <a:pt x="1575" y="685"/>
                  <a:pt x="1551" y="711"/>
                  <a:pt x="1591" y="672"/>
                </a:cubicBezTo>
                <a:cubicBezTo>
                  <a:pt x="1586" y="636"/>
                  <a:pt x="1595" y="591"/>
                  <a:pt x="1569" y="565"/>
                </a:cubicBezTo>
                <a:cubicBezTo>
                  <a:pt x="1561" y="557"/>
                  <a:pt x="1547" y="559"/>
                  <a:pt x="1537" y="554"/>
                </a:cubicBezTo>
                <a:cubicBezTo>
                  <a:pt x="1515" y="542"/>
                  <a:pt x="1494" y="526"/>
                  <a:pt x="1473" y="512"/>
                </a:cubicBezTo>
                <a:cubicBezTo>
                  <a:pt x="1462" y="505"/>
                  <a:pt x="1453" y="494"/>
                  <a:pt x="1441" y="490"/>
                </a:cubicBezTo>
                <a:cubicBezTo>
                  <a:pt x="1420" y="483"/>
                  <a:pt x="1377" y="469"/>
                  <a:pt x="1377" y="469"/>
                </a:cubicBezTo>
                <a:cubicBezTo>
                  <a:pt x="1345" y="473"/>
                  <a:pt x="1249" y="480"/>
                  <a:pt x="1281" y="480"/>
                </a:cubicBezTo>
                <a:cubicBezTo>
                  <a:pt x="1317" y="480"/>
                  <a:pt x="1353" y="475"/>
                  <a:pt x="1388" y="469"/>
                </a:cubicBezTo>
                <a:cubicBezTo>
                  <a:pt x="1399" y="467"/>
                  <a:pt x="1409" y="462"/>
                  <a:pt x="1420" y="458"/>
                </a:cubicBezTo>
                <a:cubicBezTo>
                  <a:pt x="1427" y="447"/>
                  <a:pt x="1435" y="437"/>
                  <a:pt x="1441" y="426"/>
                </a:cubicBezTo>
                <a:cubicBezTo>
                  <a:pt x="1480" y="349"/>
                  <a:pt x="1389" y="351"/>
                  <a:pt x="1345" y="309"/>
                </a:cubicBezTo>
                <a:cubicBezTo>
                  <a:pt x="1471" y="299"/>
                  <a:pt x="1604" y="299"/>
                  <a:pt x="1697" y="202"/>
                </a:cubicBezTo>
                <a:cubicBezTo>
                  <a:pt x="1701" y="191"/>
                  <a:pt x="1720" y="136"/>
                  <a:pt x="1719" y="128"/>
                </a:cubicBezTo>
                <a:cubicBezTo>
                  <a:pt x="1717" y="118"/>
                  <a:pt x="1705" y="112"/>
                  <a:pt x="1697" y="106"/>
                </a:cubicBezTo>
                <a:cubicBezTo>
                  <a:pt x="1677" y="91"/>
                  <a:pt x="1633" y="64"/>
                  <a:pt x="1633" y="64"/>
                </a:cubicBezTo>
              </a:path>
            </a:pathLst>
          </a:cu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68573" tIns="34287" rIns="68573" bIns="34287"/>
          <a:lstStyle/>
          <a:p>
            <a:endParaRPr lang="en-US" sz="1350"/>
          </a:p>
        </p:txBody>
      </p:sp>
      <p:pic>
        <p:nvPicPr>
          <p:cNvPr id="23573" name="Picture 23" descr="sun14[1]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641" y="162907"/>
            <a:ext cx="1828800" cy="14394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74" name="Freeform 24"/>
          <p:cNvSpPr>
            <a:spLocks noChangeArrowheads="1"/>
          </p:cNvSpPr>
          <p:nvPr/>
        </p:nvSpPr>
        <p:spPr bwMode="auto">
          <a:xfrm>
            <a:off x="2457450" y="953691"/>
            <a:ext cx="2343150" cy="1046559"/>
          </a:xfrm>
          <a:custGeom>
            <a:avLst/>
            <a:gdLst>
              <a:gd name="T0" fmla="*/ 2147483646 w 1576"/>
              <a:gd name="T1" fmla="*/ 2147483646 h 815"/>
              <a:gd name="T2" fmla="*/ 2147483646 w 1576"/>
              <a:gd name="T3" fmla="*/ 2147483646 h 815"/>
              <a:gd name="T4" fmla="*/ 2147483646 w 1576"/>
              <a:gd name="T5" fmla="*/ 2147483646 h 815"/>
              <a:gd name="T6" fmla="*/ 2147483646 w 1576"/>
              <a:gd name="T7" fmla="*/ 2147483646 h 815"/>
              <a:gd name="T8" fmla="*/ 2147483646 w 1576"/>
              <a:gd name="T9" fmla="*/ 2147483646 h 815"/>
              <a:gd name="T10" fmla="*/ 2147483646 w 1576"/>
              <a:gd name="T11" fmla="*/ 2147483646 h 815"/>
              <a:gd name="T12" fmla="*/ 2147483646 w 1576"/>
              <a:gd name="T13" fmla="*/ 2147483646 h 815"/>
              <a:gd name="T14" fmla="*/ 2147483646 w 1576"/>
              <a:gd name="T15" fmla="*/ 2147483646 h 815"/>
              <a:gd name="T16" fmla="*/ 2147483646 w 1576"/>
              <a:gd name="T17" fmla="*/ 2147483646 h 815"/>
              <a:gd name="T18" fmla="*/ 2147483646 w 1576"/>
              <a:gd name="T19" fmla="*/ 2147483646 h 815"/>
              <a:gd name="T20" fmla="*/ 2147483646 w 1576"/>
              <a:gd name="T21" fmla="*/ 2147483646 h 815"/>
              <a:gd name="T22" fmla="*/ 2147483646 w 1576"/>
              <a:gd name="T23" fmla="*/ 2147483646 h 815"/>
              <a:gd name="T24" fmla="*/ 2147483646 w 1576"/>
              <a:gd name="T25" fmla="*/ 2147483646 h 815"/>
              <a:gd name="T26" fmla="*/ 2147483646 w 1576"/>
              <a:gd name="T27" fmla="*/ 2147483646 h 815"/>
              <a:gd name="T28" fmla="*/ 2147483646 w 1576"/>
              <a:gd name="T29" fmla="*/ 2147483646 h 815"/>
              <a:gd name="T30" fmla="*/ 2147483646 w 1576"/>
              <a:gd name="T31" fmla="*/ 2147483646 h 815"/>
              <a:gd name="T32" fmla="*/ 2147483646 w 1576"/>
              <a:gd name="T33" fmla="*/ 2147483646 h 815"/>
              <a:gd name="T34" fmla="*/ 2147483646 w 1576"/>
              <a:gd name="T35" fmla="*/ 2147483646 h 815"/>
              <a:gd name="T36" fmla="*/ 2147483646 w 1576"/>
              <a:gd name="T37" fmla="*/ 2147483646 h 815"/>
              <a:gd name="T38" fmla="*/ 2147483646 w 1576"/>
              <a:gd name="T39" fmla="*/ 2147483646 h 815"/>
              <a:gd name="T40" fmla="*/ 2147483646 w 1576"/>
              <a:gd name="T41" fmla="*/ 2147483646 h 815"/>
              <a:gd name="T42" fmla="*/ 2147483646 w 1576"/>
              <a:gd name="T43" fmla="*/ 2147483646 h 815"/>
              <a:gd name="T44" fmla="*/ 2147483646 w 1576"/>
              <a:gd name="T45" fmla="*/ 2147483646 h 815"/>
              <a:gd name="T46" fmla="*/ 2147483646 w 1576"/>
              <a:gd name="T47" fmla="*/ 2147483646 h 815"/>
              <a:gd name="T48" fmla="*/ 0 w 1576"/>
              <a:gd name="T49" fmla="*/ 2147483646 h 815"/>
              <a:gd name="T50" fmla="*/ 2147483646 w 1576"/>
              <a:gd name="T51" fmla="*/ 2147483646 h 815"/>
              <a:gd name="T52" fmla="*/ 2147483646 w 1576"/>
              <a:gd name="T53" fmla="*/ 2147483646 h 815"/>
              <a:gd name="T54" fmla="*/ 2147483646 w 1576"/>
              <a:gd name="T55" fmla="*/ 2147483646 h 815"/>
              <a:gd name="T56" fmla="*/ 2147483646 w 1576"/>
              <a:gd name="T57" fmla="*/ 2147483646 h 815"/>
              <a:gd name="T58" fmla="*/ 2147483646 w 1576"/>
              <a:gd name="T59" fmla="*/ 2147483646 h 815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w 1576"/>
              <a:gd name="T91" fmla="*/ 0 h 815"/>
              <a:gd name="T92" fmla="*/ 1576 w 1576"/>
              <a:gd name="T93" fmla="*/ 815 h 815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T90" t="T91" r="T92" b="T93"/>
            <a:pathLst>
              <a:path w="1576" h="815">
                <a:moveTo>
                  <a:pt x="170" y="4"/>
                </a:moveTo>
                <a:cubicBezTo>
                  <a:pt x="343" y="26"/>
                  <a:pt x="518" y="5"/>
                  <a:pt x="693" y="15"/>
                </a:cubicBezTo>
                <a:cubicBezTo>
                  <a:pt x="760" y="24"/>
                  <a:pt x="819" y="42"/>
                  <a:pt x="885" y="57"/>
                </a:cubicBezTo>
                <a:cubicBezTo>
                  <a:pt x="920" y="94"/>
                  <a:pt x="931" y="70"/>
                  <a:pt x="949" y="121"/>
                </a:cubicBezTo>
                <a:cubicBezTo>
                  <a:pt x="935" y="177"/>
                  <a:pt x="919" y="220"/>
                  <a:pt x="864" y="239"/>
                </a:cubicBezTo>
                <a:cubicBezTo>
                  <a:pt x="934" y="285"/>
                  <a:pt x="1016" y="283"/>
                  <a:pt x="1098" y="292"/>
                </a:cubicBezTo>
                <a:cubicBezTo>
                  <a:pt x="1174" y="317"/>
                  <a:pt x="1149" y="294"/>
                  <a:pt x="1184" y="345"/>
                </a:cubicBezTo>
                <a:cubicBezTo>
                  <a:pt x="1191" y="366"/>
                  <a:pt x="1198" y="388"/>
                  <a:pt x="1205" y="409"/>
                </a:cubicBezTo>
                <a:cubicBezTo>
                  <a:pt x="1209" y="420"/>
                  <a:pt x="1183" y="439"/>
                  <a:pt x="1194" y="441"/>
                </a:cubicBezTo>
                <a:cubicBezTo>
                  <a:pt x="1216" y="446"/>
                  <a:pt x="1258" y="420"/>
                  <a:pt x="1258" y="420"/>
                </a:cubicBezTo>
                <a:cubicBezTo>
                  <a:pt x="1308" y="433"/>
                  <a:pt x="1359" y="438"/>
                  <a:pt x="1408" y="452"/>
                </a:cubicBezTo>
                <a:cubicBezTo>
                  <a:pt x="1443" y="462"/>
                  <a:pt x="1469" y="483"/>
                  <a:pt x="1504" y="495"/>
                </a:cubicBezTo>
                <a:cubicBezTo>
                  <a:pt x="1515" y="506"/>
                  <a:pt x="1529" y="513"/>
                  <a:pt x="1536" y="527"/>
                </a:cubicBezTo>
                <a:cubicBezTo>
                  <a:pt x="1576" y="608"/>
                  <a:pt x="1497" y="676"/>
                  <a:pt x="1429" y="697"/>
                </a:cubicBezTo>
                <a:cubicBezTo>
                  <a:pt x="1370" y="759"/>
                  <a:pt x="1288" y="770"/>
                  <a:pt x="1205" y="783"/>
                </a:cubicBezTo>
                <a:cubicBezTo>
                  <a:pt x="1095" y="800"/>
                  <a:pt x="1000" y="808"/>
                  <a:pt x="885" y="815"/>
                </a:cubicBezTo>
                <a:cubicBezTo>
                  <a:pt x="592" y="807"/>
                  <a:pt x="583" y="806"/>
                  <a:pt x="384" y="783"/>
                </a:cubicBezTo>
                <a:cubicBezTo>
                  <a:pt x="305" y="756"/>
                  <a:pt x="205" y="741"/>
                  <a:pt x="138" y="687"/>
                </a:cubicBezTo>
                <a:cubicBezTo>
                  <a:pt x="124" y="675"/>
                  <a:pt x="103" y="649"/>
                  <a:pt x="96" y="633"/>
                </a:cubicBezTo>
                <a:cubicBezTo>
                  <a:pt x="87" y="612"/>
                  <a:pt x="74" y="569"/>
                  <a:pt x="74" y="569"/>
                </a:cubicBezTo>
                <a:cubicBezTo>
                  <a:pt x="78" y="544"/>
                  <a:pt x="77" y="519"/>
                  <a:pt x="85" y="495"/>
                </a:cubicBezTo>
                <a:cubicBezTo>
                  <a:pt x="88" y="485"/>
                  <a:pt x="104" y="483"/>
                  <a:pt x="106" y="473"/>
                </a:cubicBezTo>
                <a:cubicBezTo>
                  <a:pt x="113" y="437"/>
                  <a:pt x="86" y="438"/>
                  <a:pt x="64" y="431"/>
                </a:cubicBezTo>
                <a:cubicBezTo>
                  <a:pt x="46" y="413"/>
                  <a:pt x="32" y="402"/>
                  <a:pt x="21" y="377"/>
                </a:cubicBezTo>
                <a:cubicBezTo>
                  <a:pt x="12" y="356"/>
                  <a:pt x="0" y="313"/>
                  <a:pt x="0" y="313"/>
                </a:cubicBezTo>
                <a:cubicBezTo>
                  <a:pt x="24" y="217"/>
                  <a:pt x="23" y="144"/>
                  <a:pt x="128" y="111"/>
                </a:cubicBezTo>
                <a:cubicBezTo>
                  <a:pt x="135" y="104"/>
                  <a:pt x="145" y="98"/>
                  <a:pt x="149" y="89"/>
                </a:cubicBezTo>
                <a:cubicBezTo>
                  <a:pt x="159" y="69"/>
                  <a:pt x="148" y="30"/>
                  <a:pt x="170" y="25"/>
                </a:cubicBezTo>
                <a:cubicBezTo>
                  <a:pt x="184" y="22"/>
                  <a:pt x="213" y="30"/>
                  <a:pt x="213" y="15"/>
                </a:cubicBezTo>
                <a:cubicBezTo>
                  <a:pt x="213" y="0"/>
                  <a:pt x="184" y="8"/>
                  <a:pt x="170" y="4"/>
                </a:cubicBezTo>
                <a:close/>
              </a:path>
            </a:pathLst>
          </a:cu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68573" tIns="34287" rIns="68573" bIns="34287"/>
          <a:lstStyle/>
          <a:p>
            <a:endParaRPr lang="en-US" sz="1350"/>
          </a:p>
        </p:txBody>
      </p:sp>
      <p:pic>
        <p:nvPicPr>
          <p:cNvPr id="23575" name="Picture 26" descr="92946cxn8xmvkw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4057650"/>
            <a:ext cx="1285875" cy="1663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92266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284</Words>
  <Application>Microsoft Macintosh PowerPoint</Application>
  <PresentationFormat>On-screen Show (4:3)</PresentationFormat>
  <Paragraphs>56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Cambria Math</vt:lpstr>
      <vt:lpstr>Times New Roman</vt:lpstr>
      <vt:lpstr>Office Theme</vt:lpstr>
      <vt:lpstr>Equation</vt:lpstr>
      <vt:lpstr>MS_ClipArt_Gallery.2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Pham Tuan An 20150014</cp:lastModifiedBy>
  <cp:revision>22</cp:revision>
  <dcterms:created xsi:type="dcterms:W3CDTF">2021-05-11T14:38:00Z</dcterms:created>
  <dcterms:modified xsi:type="dcterms:W3CDTF">2022-05-08T07:22:02Z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A0243AFD45E04F81903F87FD9914FE01</vt:lpwstr>
  </property>
  <property fmtid="{D5CDD505-2E9C-101B-9397-08002B2CF9AE}" pid="3" name="KSOProductBuildVer">
    <vt:lpwstr>1033-11.2.0.11029</vt:lpwstr>
  </property>
</Properties>
</file>