
<file path=[Content_Types].xml><?xml version="1.0" encoding="utf-8"?>
<Types xmlns="http://schemas.openxmlformats.org/package/2006/content-types">
  <Default Extension="mp3" ContentType="audio/mpeg"/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9" r:id="rId4"/>
    <p:sldId id="258" r:id="rId5"/>
    <p:sldId id="260" r:id="rId6"/>
    <p:sldId id="264" r:id="rId7"/>
    <p:sldId id="306" r:id="rId8"/>
    <p:sldId id="270" r:id="rId9"/>
    <p:sldId id="300" r:id="rId10"/>
    <p:sldId id="305" r:id="rId11"/>
    <p:sldId id="273" r:id="rId12"/>
  </p:sldIdLst>
  <p:sldSz cx="18288000" cy="10287000"/>
  <p:notesSz cx="6858000" cy="9144000"/>
  <p:embeddedFontLst>
    <p:embeddedFont>
      <p:font typeface="Calibri" panose="020F0502020204030204" pitchFamily="34" charset="0"/>
      <p:regular r:id="rId13"/>
      <p:bold r:id="rId14"/>
      <p:italic r:id="rId15"/>
      <p:boldItalic r:id="rId16"/>
    </p:embeddedFont>
    <p:embeddedFont>
      <p:font typeface="Times Neue Roman Bold" panose="020B0604020202020204" charset="0"/>
      <p:regular r:id="rId17"/>
    </p:embeddedFont>
    <p:embeddedFont>
      <p:font typeface="iCiel Pony" panose="020B0604020202020204" charset="0"/>
      <p:regular r:id="rId1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89479"/>
    <a:srgbClr val="F7F8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1509A70-9B7C-1810-4211-7CD0293ECB3B}" v="1" dt="2023-09-28T05:19:53.85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636" autoAdjust="0"/>
    <p:restoredTop sz="94622" autoAdjust="0"/>
  </p:normalViewPr>
  <p:slideViewPr>
    <p:cSldViewPr>
      <p:cViewPr varScale="1">
        <p:scale>
          <a:sx n="49" d="100"/>
          <a:sy n="49" d="100"/>
        </p:scale>
        <p:origin x="654" y="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32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31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uest User" userId="S::urn:spo:anon#714eac6e5ec652f03db7bb2a997a6580af791f949ac4acd00e2b9a9a4f3e8d02::" providerId="AD" clId="Web-{21509A70-9B7C-1810-4211-7CD0293ECB3B}"/>
    <pc:docChg chg="sldOrd">
      <pc:chgData name="Guest User" userId="S::urn:spo:anon#714eac6e5ec652f03db7bb2a997a6580af791f949ac4acd00e2b9a9a4f3e8d02::" providerId="AD" clId="Web-{21509A70-9B7C-1810-4211-7CD0293ECB3B}" dt="2023-09-28T05:19:53.855" v="0"/>
      <pc:docMkLst>
        <pc:docMk/>
      </pc:docMkLst>
      <pc:sldChg chg="ord">
        <pc:chgData name="Guest User" userId="S::urn:spo:anon#714eac6e5ec652f03db7bb2a997a6580af791f949ac4acd00e2b9a9a4f3e8d02::" providerId="AD" clId="Web-{21509A70-9B7C-1810-4211-7CD0293ECB3B}" dt="2023-09-28T05:19:53.855" v="0"/>
        <pc:sldMkLst>
          <pc:docMk/>
          <pc:sldMk cId="0" sldId="258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17/10/2023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17/10/2023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17/10/2023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17/10/2023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17/10/2023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17/10/2023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17/10/2023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17/10/2023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17/10/2023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17/10/2023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17/10/2023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9Slide.vn - 2019">
            <a:extLst>
              <a:ext uri="{FF2B5EF4-FFF2-40B4-BE49-F238E27FC236}">
                <a16:creationId xmlns:a16="http://schemas.microsoft.com/office/drawing/2014/main" id="{78709D30-AA16-45DA-ACA5-019B345FCFE6}"/>
              </a:ext>
            </a:extLst>
          </p:cNvPr>
          <p:cNvSpPr txBox="1"/>
          <p:nvPr userDrawn="1"/>
        </p:nvSpPr>
        <p:spPr>
          <a:xfrm>
            <a:off x="0" y="-1789331"/>
            <a:ext cx="18288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36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17/10/2023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38BFEE8-31F1-402D-BD89-B8F1480717DA}"/>
              </a:ext>
            </a:extLst>
          </p:cNvPr>
          <p:cNvSpPr>
            <a:spLocks noChangeAspect="1"/>
          </p:cNvSpPr>
          <p:nvPr userDrawn="1">
            <p:custDataLst>
              <p:tags r:id="rId13"/>
            </p:custDataLst>
          </p:nvPr>
        </p:nvSpPr>
        <p:spPr>
          <a:xfrm>
            <a:off x="0" y="0"/>
            <a:ext cx="18288000" cy="10287000"/>
          </a:xfrm>
          <a:prstGeom prst="rect">
            <a:avLst/>
          </a:prstGeom>
          <a:blipFill dpi="0" rotWithShape="0">
            <a:blip r:embed="rId15">
              <a:alphaModFix amt="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38889" b="-38889"/>
            </a:stretch>
          </a:blipFill>
          <a:ln w="25400" cap="flat" cmpd="sng" algn="ctr">
            <a:noFill/>
            <a:prstDash val="solid"/>
          </a:ln>
          <a:effectLst/>
          <a:extLst>
            <a:ext uri="{91240B29-F687-4F45-9708-019B960494DF}">
              <a14:hiddenLine xmlns:a14="http://schemas.microsoft.com/office/drawing/2010/main" w="25400" cap="flat" cmpd="sng" algn="ctr">
                <a:solidFill>
                  <a:schemeClr val="accent1">
                    <a:shade val="50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A1B82E75-D506-4435-9C46-0E54B689E65E}"/>
              </a:ext>
            </a:extLst>
          </p:cNvPr>
          <p:cNvSpPr>
            <a:spLocks noChangeAspect="1"/>
          </p:cNvSpPr>
          <p:nvPr userDrawn="1">
            <p:custDataLst>
              <p:tags r:id="rId14"/>
            </p:custDataLst>
          </p:nvPr>
        </p:nvSpPr>
        <p:spPr>
          <a:xfrm>
            <a:off x="93536" y="21884"/>
            <a:ext cx="1430464" cy="1325564"/>
          </a:xfrm>
          <a:prstGeom prst="ellipse">
            <a:avLst/>
          </a:prstGeom>
          <a:blipFill dpi="0" rotWithShape="1">
            <a:blip r:embed="rId16" cstate="print">
              <a:alphaModFix amt="44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26" Type="http://schemas.openxmlformats.org/officeDocument/2006/relationships/image" Target="../media/image2.jpeg"/><Relationship Id="rId3" Type="http://schemas.openxmlformats.org/officeDocument/2006/relationships/audio" Target="../media/media1.mp3"/><Relationship Id="rId21" Type="http://schemas.openxmlformats.org/officeDocument/2006/relationships/image" Target="../media/image18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5" Type="http://schemas.openxmlformats.org/officeDocument/2006/relationships/image" Target="../media/image23.svg"/><Relationship Id="rId2" Type="http://schemas.microsoft.com/office/2007/relationships/media" Target="../media/media1.mp3"/><Relationship Id="rId16" Type="http://schemas.openxmlformats.org/officeDocument/2006/relationships/image" Target="../media/image14.png"/><Relationship Id="rId20" Type="http://schemas.openxmlformats.org/officeDocument/2006/relationships/image" Target="../media/image18.svg"/><Relationship Id="rId1" Type="http://schemas.openxmlformats.org/officeDocument/2006/relationships/tags" Target="../tags/tag3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24" Type="http://schemas.openxmlformats.org/officeDocument/2006/relationships/image" Target="../media/image20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23" Type="http://schemas.openxmlformats.org/officeDocument/2006/relationships/image" Target="../media/image21.svg"/><Relationship Id="rId10" Type="http://schemas.openxmlformats.org/officeDocument/2006/relationships/image" Target="../media/image8.png"/><Relationship Id="rId19" Type="http://schemas.openxmlformats.org/officeDocument/2006/relationships/image" Target="../media/image17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7.png"/><Relationship Id="rId14" Type="http://schemas.openxmlformats.org/officeDocument/2006/relationships/image" Target="../media/image12.png"/><Relationship Id="rId22" Type="http://schemas.openxmlformats.org/officeDocument/2006/relationships/image" Target="../media/image19.png"/><Relationship Id="rId27" Type="http://schemas.openxmlformats.org/officeDocument/2006/relationships/image" Target="../media/image2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.xml"/><Relationship Id="rId5" Type="http://schemas.openxmlformats.org/officeDocument/2006/relationships/image" Target="../media/image2.jpeg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8.svg"/><Relationship Id="rId3" Type="http://schemas.openxmlformats.org/officeDocument/2006/relationships/image" Target="../media/image30.jpeg"/><Relationship Id="rId21" Type="http://schemas.openxmlformats.org/officeDocument/2006/relationships/image" Target="../media/image2.jpe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7.pn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16.png"/><Relationship Id="rId20" Type="http://schemas.openxmlformats.org/officeDocument/2006/relationships/image" Target="../media/image31.png"/><Relationship Id="rId1" Type="http://schemas.openxmlformats.org/officeDocument/2006/relationships/tags" Target="../tags/tag12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image" Target="../media/image2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6" Type="http://schemas.openxmlformats.org/officeDocument/2006/relationships/image" Target="../media/image21.sv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5.jpeg"/><Relationship Id="rId7" Type="http://schemas.openxmlformats.org/officeDocument/2006/relationships/image" Target="../media/image31.svg"/><Relationship Id="rId12" Type="http://schemas.openxmlformats.org/officeDocument/2006/relationships/image" Target="../media/image2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6" Type="http://schemas.openxmlformats.org/officeDocument/2006/relationships/image" Target="../media/image27.png"/><Relationship Id="rId11" Type="http://schemas.openxmlformats.org/officeDocument/2006/relationships/image" Target="../media/image35.svg"/><Relationship Id="rId5" Type="http://schemas.openxmlformats.org/officeDocument/2006/relationships/image" Target="../media/image29.svg"/><Relationship Id="rId10" Type="http://schemas.openxmlformats.org/officeDocument/2006/relationships/image" Target="../media/image29.png"/><Relationship Id="rId4" Type="http://schemas.openxmlformats.org/officeDocument/2006/relationships/image" Target="../media/image26.png"/><Relationship Id="rId9" Type="http://schemas.openxmlformats.org/officeDocument/2006/relationships/image" Target="../media/image33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8.svg"/><Relationship Id="rId3" Type="http://schemas.openxmlformats.org/officeDocument/2006/relationships/image" Target="../media/image30.jpeg"/><Relationship Id="rId21" Type="http://schemas.openxmlformats.org/officeDocument/2006/relationships/image" Target="../media/image2.jpe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7.pn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16.png"/><Relationship Id="rId20" Type="http://schemas.openxmlformats.org/officeDocument/2006/relationships/image" Target="../media/image31.png"/><Relationship Id="rId1" Type="http://schemas.openxmlformats.org/officeDocument/2006/relationships/tags" Target="../tags/tag6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Relationship Id="rId6" Type="http://schemas.openxmlformats.org/officeDocument/2006/relationships/image" Target="../media/image2.jpe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Relationship Id="rId6" Type="http://schemas.openxmlformats.org/officeDocument/2006/relationships/image" Target="../media/image2.jpe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Relationship Id="rId5" Type="http://schemas.openxmlformats.org/officeDocument/2006/relationships/image" Target="../media/image2.jpeg"/><Relationship Id="rId4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.xml"/><Relationship Id="rId5" Type="http://schemas.openxmlformats.org/officeDocument/2006/relationships/image" Target="../media/image2.jpeg"/><Relationship Id="rId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8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-8238072">
            <a:off x="16426448" y="6526760"/>
            <a:ext cx="2523460" cy="251084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-410406">
            <a:off x="647500" y="8546405"/>
            <a:ext cx="2273705" cy="2262336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-1235397" y="6321377"/>
            <a:ext cx="3164300" cy="4312504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/>
          <a:srcRect l="1814" r="1814"/>
          <a:stretch>
            <a:fillRect/>
          </a:stretch>
        </p:blipFill>
        <p:spPr>
          <a:xfrm rot="-10425205">
            <a:off x="16493638" y="7235370"/>
            <a:ext cx="1190704" cy="226704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rot="-3803769">
            <a:off x="14678657" y="8624836"/>
            <a:ext cx="1295829" cy="2377668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6297907" y="8477629"/>
            <a:ext cx="1867848" cy="194567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 rot="-9902917">
            <a:off x="13578734" y="-444076"/>
            <a:ext cx="2078602" cy="195388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 rot="9825862">
            <a:off x="11943391" y="-361686"/>
            <a:ext cx="2477619" cy="144940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 rot="-9042262">
            <a:off x="16846628" y="-301487"/>
            <a:ext cx="1847794" cy="2415417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 rot="-8759957">
            <a:off x="15226574" y="-1178103"/>
            <a:ext cx="2081505" cy="2812845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 rot="-4870533">
            <a:off x="12250659" y="8461375"/>
            <a:ext cx="2069012" cy="2704591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 rot="-7768574">
            <a:off x="2952293" y="8569244"/>
            <a:ext cx="2028243" cy="2216659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8"/>
          <a:srcRect l="1814" r="1814"/>
          <a:stretch>
            <a:fillRect/>
          </a:stretch>
        </p:blipFill>
        <p:spPr>
          <a:xfrm rot="-2936637">
            <a:off x="1171296" y="-936334"/>
            <a:ext cx="1190704" cy="2267043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 rot="668648">
            <a:off x="1717606" y="8850656"/>
            <a:ext cx="1251918" cy="1926028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7"/>
          <a:srcRect/>
          <a:stretch>
            <a:fillRect/>
          </a:stretch>
        </p:blipFill>
        <p:spPr>
          <a:xfrm rot="4634756">
            <a:off x="3864548" y="8710281"/>
            <a:ext cx="2265719" cy="2814557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7"/>
          <a:srcRect/>
          <a:stretch>
            <a:fillRect/>
          </a:stretch>
        </p:blipFill>
        <p:spPr>
          <a:xfrm rot="-8800137">
            <a:off x="2391614" y="-609913"/>
            <a:ext cx="2021295" cy="2510926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 rot="8706870">
            <a:off x="3453279" y="-777994"/>
            <a:ext cx="1701716" cy="2224465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18"/>
          <a:srcRect l="6219" r="6219"/>
          <a:stretch>
            <a:fillRect/>
          </a:stretch>
        </p:blipFill>
        <p:spPr>
          <a:xfrm rot="3386641">
            <a:off x="11436959" y="-962402"/>
            <a:ext cx="1106730" cy="2319178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 rot="-1499580">
            <a:off x="13984772" y="8500922"/>
            <a:ext cx="1701716" cy="2224465"/>
          </a:xfrm>
          <a:prstGeom prst="rect">
            <a:avLst/>
          </a:prstGeom>
        </p:spPr>
      </p:pic>
      <p:grpSp>
        <p:nvGrpSpPr>
          <p:cNvPr id="21" name="Group 21"/>
          <p:cNvGrpSpPr/>
          <p:nvPr/>
        </p:nvGrpSpPr>
        <p:grpSpPr>
          <a:xfrm rot="107831">
            <a:off x="3627699" y="2841250"/>
            <a:ext cx="5433503" cy="270986"/>
            <a:chOff x="0" y="0"/>
            <a:chExt cx="7244670" cy="361315"/>
          </a:xfrm>
        </p:grpSpPr>
        <p:pic>
          <p:nvPicPr>
            <p:cNvPr id="22" name="Picture 22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20"/>
                </a:ext>
              </a:extLst>
            </a:blip>
            <a:srcRect r="6509"/>
            <a:stretch>
              <a:fillRect/>
            </a:stretch>
          </p:blipFill>
          <p:spPr>
            <a:xfrm>
              <a:off x="0" y="82687"/>
              <a:ext cx="4341520" cy="278627"/>
            </a:xfrm>
            <a:prstGeom prst="rect">
              <a:avLst/>
            </a:prstGeom>
          </p:spPr>
        </p:pic>
        <p:pic>
          <p:nvPicPr>
            <p:cNvPr id="23" name="Picture 23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20"/>
                </a:ext>
              </a:extLst>
            </a:blip>
            <a:srcRect l="21601"/>
            <a:stretch>
              <a:fillRect/>
            </a:stretch>
          </p:blipFill>
          <p:spPr>
            <a:xfrm>
              <a:off x="3604005" y="0"/>
              <a:ext cx="3640665" cy="278627"/>
            </a:xfrm>
            <a:prstGeom prst="rect">
              <a:avLst/>
            </a:prstGeom>
          </p:spPr>
        </p:pic>
      </p:grpSp>
      <p:sp>
        <p:nvSpPr>
          <p:cNvPr id="24" name="TextBox 24"/>
          <p:cNvSpPr txBox="1"/>
          <p:nvPr/>
        </p:nvSpPr>
        <p:spPr>
          <a:xfrm>
            <a:off x="3958240" y="3323015"/>
            <a:ext cx="10586168" cy="36933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4400"/>
              </a:lnSpc>
            </a:pPr>
            <a:r>
              <a:rPr lang="en-US" sz="12000">
                <a:solidFill>
                  <a:srgbClr val="33725F"/>
                </a:solidFill>
                <a:latin typeface="iCiel Pony Bold"/>
              </a:rPr>
              <a:t>TẬP LÀM VĂN</a:t>
            </a:r>
          </a:p>
          <a:p>
            <a:pPr algn="ctr">
              <a:lnSpc>
                <a:spcPts val="14400"/>
              </a:lnSpc>
            </a:pPr>
            <a:r>
              <a:rPr lang="en-US" sz="12000">
                <a:solidFill>
                  <a:srgbClr val="33725F"/>
                </a:solidFill>
                <a:latin typeface="iCiel Pony Bold"/>
              </a:rPr>
              <a:t>LỚP 5</a:t>
            </a:r>
          </a:p>
        </p:txBody>
      </p:sp>
      <p:pic>
        <p:nvPicPr>
          <p:cNvPr id="25" name="Picture 25"/>
          <p:cNvPicPr>
            <a:picLocks noChangeAspect="1"/>
          </p:cNvPicPr>
          <p:nvPr/>
        </p:nvPicPr>
        <p:blipFill>
          <a:blip r:embed="rId21"/>
          <a:srcRect/>
          <a:stretch>
            <a:fillRect/>
          </a:stretch>
        </p:blipFill>
        <p:spPr>
          <a:xfrm rot="12938822">
            <a:off x="-358817" y="1419607"/>
            <a:ext cx="1815253" cy="1983883"/>
          </a:xfrm>
          <a:prstGeom prst="rect">
            <a:avLst/>
          </a:prstGeom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0"/>
              </a:ext>
            </a:extLst>
          </a:blip>
          <a:srcRect r="6509"/>
          <a:stretch>
            <a:fillRect/>
          </a:stretch>
        </p:blipFill>
        <p:spPr>
          <a:xfrm rot="-5400000">
            <a:off x="2060007" y="4541735"/>
            <a:ext cx="3344634" cy="214650"/>
          </a:xfrm>
          <a:prstGeom prst="rect">
            <a:avLst/>
          </a:prstGeom>
        </p:spPr>
      </p:pic>
      <p:grpSp>
        <p:nvGrpSpPr>
          <p:cNvPr id="27" name="Group 27"/>
          <p:cNvGrpSpPr/>
          <p:nvPr/>
        </p:nvGrpSpPr>
        <p:grpSpPr>
          <a:xfrm rot="-10692168">
            <a:off x="8911892" y="6821199"/>
            <a:ext cx="5433503" cy="270986"/>
            <a:chOff x="0" y="0"/>
            <a:chExt cx="7244670" cy="361315"/>
          </a:xfrm>
        </p:grpSpPr>
        <p:pic>
          <p:nvPicPr>
            <p:cNvPr id="28" name="Picture 28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20"/>
                </a:ext>
              </a:extLst>
            </a:blip>
            <a:srcRect r="6509"/>
            <a:stretch>
              <a:fillRect/>
            </a:stretch>
          </p:blipFill>
          <p:spPr>
            <a:xfrm>
              <a:off x="0" y="82687"/>
              <a:ext cx="4341520" cy="278627"/>
            </a:xfrm>
            <a:prstGeom prst="rect">
              <a:avLst/>
            </a:prstGeom>
          </p:spPr>
        </p:pic>
        <p:pic>
          <p:nvPicPr>
            <p:cNvPr id="29" name="Picture 29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20"/>
                </a:ext>
              </a:extLst>
            </a:blip>
            <a:srcRect l="21601"/>
            <a:stretch>
              <a:fillRect/>
            </a:stretch>
          </p:blipFill>
          <p:spPr>
            <a:xfrm>
              <a:off x="3604005" y="0"/>
              <a:ext cx="3640665" cy="278627"/>
            </a:xfrm>
            <a:prstGeom prst="rect">
              <a:avLst/>
            </a:prstGeom>
          </p:spPr>
        </p:pic>
      </p:grpSp>
      <p:pic>
        <p:nvPicPr>
          <p:cNvPr id="30" name="Picture 30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0"/>
              </a:ext>
            </a:extLst>
          </a:blip>
          <a:srcRect r="6509"/>
          <a:stretch>
            <a:fillRect/>
          </a:stretch>
        </p:blipFill>
        <p:spPr>
          <a:xfrm rot="5400000">
            <a:off x="12568453" y="5177050"/>
            <a:ext cx="3344634" cy="214650"/>
          </a:xfrm>
          <a:prstGeom prst="rect">
            <a:avLst/>
          </a:prstGeom>
        </p:spPr>
      </p:pic>
      <p:pic>
        <p:nvPicPr>
          <p:cNvPr id="32" name="Picture 32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3"/>
              </a:ext>
            </a:extLst>
          </a:blip>
          <a:srcRect/>
          <a:stretch>
            <a:fillRect/>
          </a:stretch>
        </p:blipFill>
        <p:spPr>
          <a:xfrm>
            <a:off x="-319315" y="-434955"/>
            <a:ext cx="2402191" cy="2411233"/>
          </a:xfrm>
          <a:prstGeom prst="rect">
            <a:avLst/>
          </a:prstGeom>
        </p:spPr>
      </p:pic>
      <p:pic>
        <p:nvPicPr>
          <p:cNvPr id="33" name="Picture 33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5"/>
              </a:ext>
            </a:extLst>
          </a:blip>
          <a:srcRect/>
          <a:stretch>
            <a:fillRect/>
          </a:stretch>
        </p:blipFill>
        <p:spPr>
          <a:xfrm rot="2700000" flipH="1" flipV="1">
            <a:off x="16394974" y="1129443"/>
            <a:ext cx="2586407" cy="3253342"/>
          </a:xfrm>
          <a:prstGeom prst="rect">
            <a:avLst/>
          </a:prstGeom>
        </p:spPr>
      </p:pic>
      <p:sp>
        <p:nvSpPr>
          <p:cNvPr id="34" name="Oval 33">
            <a:extLst>
              <a:ext uri="{FF2B5EF4-FFF2-40B4-BE49-F238E27FC236}">
                <a16:creationId xmlns:a16="http://schemas.microsoft.com/office/drawing/2014/main" id="{754F27B7-BC71-4DE0-B3B3-5FB3D802BD94}"/>
              </a:ext>
            </a:extLst>
          </p:cNvPr>
          <p:cNvSpPr>
            <a:spLocks noChangeAspect="1"/>
          </p:cNvSpPr>
          <p:nvPr>
            <p:custDataLst>
              <p:tags r:id="rId1"/>
            </p:custDataLst>
          </p:nvPr>
        </p:nvSpPr>
        <p:spPr>
          <a:xfrm>
            <a:off x="93536" y="21884"/>
            <a:ext cx="1430464" cy="1325564"/>
          </a:xfrm>
          <a:prstGeom prst="ellipse">
            <a:avLst/>
          </a:prstGeom>
          <a:blipFill dpi="0" rotWithShape="1"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5" name="SauMua-V.A-2624086">
            <a:hlinkClick r:id="" action="ppaction://media"/>
            <a:extLst>
              <a:ext uri="{FF2B5EF4-FFF2-40B4-BE49-F238E27FC236}">
                <a16:creationId xmlns:a16="http://schemas.microsoft.com/office/drawing/2014/main" id="{039CCDE8-A7D2-4A06-B6CA-E6F98686093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8839200" y="-1761744"/>
            <a:ext cx="1036320" cy="10363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000"/>
                            </p:stCondLst>
                            <p:childTnLst>
                              <p:par>
                                <p:cTn id="9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500"/>
                            </p:stCondLst>
                            <p:childTnLst>
                              <p:par>
                                <p:cTn id="9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000"/>
                            </p:stCondLst>
                            <p:childTnLst>
                              <p:par>
                                <p:cTn id="10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2500"/>
                            </p:stCondLst>
                            <p:childTnLst>
                              <p:par>
                                <p:cTn id="10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3000"/>
                            </p:stCondLst>
                            <p:childTnLst>
                              <p:par>
                                <p:cTn id="10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1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</p:childTnLst>
        </p:cTn>
      </p:par>
    </p:tnLst>
    <p:bldLst>
      <p:bldP spid="2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rcRect t="6882" b="8848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id="{279BF3F9-A94E-4382-BF0E-291C9C87402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5347" b="7032"/>
          <a:stretch>
            <a:fillRect/>
          </a:stretch>
        </p:blipFill>
        <p:spPr>
          <a:xfrm>
            <a:off x="1562100" y="21885"/>
            <a:ext cx="15163800" cy="7483816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30E5D0AE-C015-4EF9-94EA-5884D019A6E4}"/>
              </a:ext>
            </a:extLst>
          </p:cNvPr>
          <p:cNvSpPr>
            <a:spLocks noChangeAspect="1"/>
          </p:cNvSpPr>
          <p:nvPr>
            <p:custDataLst>
              <p:tags r:id="rId1"/>
            </p:custDataLst>
          </p:nvPr>
        </p:nvSpPr>
        <p:spPr>
          <a:xfrm>
            <a:off x="93536" y="21884"/>
            <a:ext cx="1430464" cy="1325564"/>
          </a:xfrm>
          <a:prstGeom prst="ellipse">
            <a:avLst/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7553685-4F95-4266-8B44-CB0EB68F3923}"/>
              </a:ext>
            </a:extLst>
          </p:cNvPr>
          <p:cNvSpPr txBox="1"/>
          <p:nvPr/>
        </p:nvSpPr>
        <p:spPr>
          <a:xfrm>
            <a:off x="2514600" y="4266337"/>
            <a:ext cx="13944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>
                <a:latin typeface="Times Neue Roman Bold" panose="020B0604020202020204" charset="0"/>
              </a:rPr>
              <a:t>Chuẩn bị bài: Luyện tập làm báo cáo thống kê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B729DCF-DBE8-4AE1-82D9-8378158B409D}"/>
              </a:ext>
            </a:extLst>
          </p:cNvPr>
          <p:cNvSpPr txBox="1"/>
          <p:nvPr/>
        </p:nvSpPr>
        <p:spPr>
          <a:xfrm>
            <a:off x="4572000" y="3158341"/>
            <a:ext cx="9144000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600">
                <a:solidFill>
                  <a:srgbClr val="489479"/>
                </a:solidFill>
                <a:latin typeface="Times Neue Roman Bold" panose="020B0604020202020204" charset="0"/>
              </a:rPr>
              <a:t>DẶN DÒ</a:t>
            </a:r>
          </a:p>
        </p:txBody>
      </p:sp>
    </p:spTree>
    <p:extLst>
      <p:ext uri="{BB962C8B-B14F-4D97-AF65-F5344CB8AC3E}">
        <p14:creationId xmlns:p14="http://schemas.microsoft.com/office/powerpoint/2010/main" val="267842912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rcRect t="7825" b="782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-8238072">
            <a:off x="16426448" y="6526760"/>
            <a:ext cx="2523460" cy="251084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-410406">
            <a:off x="1032222" y="8014571"/>
            <a:ext cx="2273705" cy="2262336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-887597" y="5974496"/>
            <a:ext cx="3164300" cy="4312504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/>
          <a:srcRect l="1814" r="1814"/>
          <a:stretch>
            <a:fillRect/>
          </a:stretch>
        </p:blipFill>
        <p:spPr>
          <a:xfrm rot="-10425205">
            <a:off x="16493638" y="7235370"/>
            <a:ext cx="1190704" cy="226704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rot="-3803769">
            <a:off x="14678657" y="8624836"/>
            <a:ext cx="1295829" cy="2377668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6297907" y="8477629"/>
            <a:ext cx="1867848" cy="194567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 rot="-9902917">
            <a:off x="14903388" y="-308896"/>
            <a:ext cx="2078602" cy="195388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 rot="9825862">
            <a:off x="13172612" y="-168744"/>
            <a:ext cx="2477619" cy="144940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 rot="-9042262">
            <a:off x="16764281" y="29743"/>
            <a:ext cx="1847794" cy="2415417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 rot="-8759957">
            <a:off x="15582341" y="-792166"/>
            <a:ext cx="2081505" cy="2812845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 rot="17481133">
            <a:off x="12303157" y="8009714"/>
            <a:ext cx="2069012" cy="2704591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 rot="-7768574">
            <a:off x="3216299" y="8294226"/>
            <a:ext cx="2028243" cy="2216659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7"/>
          <a:srcRect l="1814" r="1814"/>
          <a:stretch>
            <a:fillRect/>
          </a:stretch>
        </p:blipFill>
        <p:spPr>
          <a:xfrm rot="-2936637">
            <a:off x="956646" y="-845015"/>
            <a:ext cx="1190704" cy="2267043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 rot="668648">
            <a:off x="1946985" y="8650139"/>
            <a:ext cx="1251918" cy="1926028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6"/>
          <a:srcRect l="6219" r="6219"/>
          <a:stretch>
            <a:fillRect/>
          </a:stretch>
        </p:blipFill>
        <p:spPr>
          <a:xfrm rot="3386641">
            <a:off x="12731968" y="-962403"/>
            <a:ext cx="1106730" cy="2319178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 rot="-1499580">
            <a:off x="13984772" y="8500922"/>
            <a:ext cx="1701716" cy="2224465"/>
          </a:xfrm>
          <a:prstGeom prst="rect">
            <a:avLst/>
          </a:prstGeom>
        </p:spPr>
      </p:pic>
      <p:grpSp>
        <p:nvGrpSpPr>
          <p:cNvPr id="18" name="Group 18"/>
          <p:cNvGrpSpPr/>
          <p:nvPr/>
        </p:nvGrpSpPr>
        <p:grpSpPr>
          <a:xfrm rot="107831">
            <a:off x="2850863" y="2841250"/>
            <a:ext cx="5433503" cy="270986"/>
            <a:chOff x="0" y="0"/>
            <a:chExt cx="7244670" cy="361315"/>
          </a:xfrm>
        </p:grpSpPr>
        <p:pic>
          <p:nvPicPr>
            <p:cNvPr id="19" name="Picture 19"/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8"/>
                </a:ext>
              </a:extLst>
            </a:blip>
            <a:srcRect r="6509"/>
            <a:stretch>
              <a:fillRect/>
            </a:stretch>
          </p:blipFill>
          <p:spPr>
            <a:xfrm>
              <a:off x="0" y="82687"/>
              <a:ext cx="4341520" cy="278627"/>
            </a:xfrm>
            <a:prstGeom prst="rect">
              <a:avLst/>
            </a:prstGeom>
          </p:spPr>
        </p:pic>
        <p:pic>
          <p:nvPicPr>
            <p:cNvPr id="20" name="Picture 20"/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8"/>
                </a:ext>
              </a:extLst>
            </a:blip>
            <a:srcRect l="21601"/>
            <a:stretch>
              <a:fillRect/>
            </a:stretch>
          </p:blipFill>
          <p:spPr>
            <a:xfrm>
              <a:off x="3604005" y="0"/>
              <a:ext cx="3640665" cy="278627"/>
            </a:xfrm>
            <a:prstGeom prst="rect">
              <a:avLst/>
            </a:prstGeom>
          </p:spPr>
        </p:pic>
      </p:grpSp>
      <p:sp>
        <p:nvSpPr>
          <p:cNvPr id="21" name="TextBox 21"/>
          <p:cNvSpPr txBox="1"/>
          <p:nvPr/>
        </p:nvSpPr>
        <p:spPr>
          <a:xfrm>
            <a:off x="2776673" y="3116920"/>
            <a:ext cx="12451953" cy="4305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400"/>
              </a:lnSpc>
            </a:pPr>
            <a:r>
              <a:rPr lang="en-US" sz="12000">
                <a:solidFill>
                  <a:srgbClr val="33725F"/>
                </a:solidFill>
                <a:latin typeface="iCiel Pony Bold"/>
              </a:rPr>
              <a:t>Chúc các em</a:t>
            </a:r>
          </a:p>
          <a:p>
            <a:pPr algn="ctr">
              <a:lnSpc>
                <a:spcPts val="14400"/>
              </a:lnSpc>
            </a:pPr>
            <a:r>
              <a:rPr lang="en-US" sz="12000">
                <a:solidFill>
                  <a:srgbClr val="33725F"/>
                </a:solidFill>
                <a:latin typeface="iCiel Pony Bold"/>
              </a:rPr>
              <a:t>Học tốt</a:t>
            </a:r>
          </a:p>
        </p:txBody>
      </p:sp>
      <p:pic>
        <p:nvPicPr>
          <p:cNvPr id="22" name="Picture 22"/>
          <p:cNvPicPr>
            <a:picLocks noChangeAspect="1"/>
          </p:cNvPicPr>
          <p:nvPr/>
        </p:nvPicPr>
        <p:blipFill>
          <a:blip r:embed="rId19"/>
          <a:srcRect/>
          <a:stretch>
            <a:fillRect/>
          </a:stretch>
        </p:blipFill>
        <p:spPr>
          <a:xfrm rot="-8931896">
            <a:off x="-323298" y="604445"/>
            <a:ext cx="1815253" cy="1983883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8"/>
              </a:ext>
            </a:extLst>
          </a:blip>
          <a:srcRect r="6509"/>
          <a:stretch>
            <a:fillRect/>
          </a:stretch>
        </p:blipFill>
        <p:spPr>
          <a:xfrm rot="-5400000">
            <a:off x="1232783" y="4541735"/>
            <a:ext cx="3344634" cy="214650"/>
          </a:xfrm>
          <a:prstGeom prst="rect">
            <a:avLst/>
          </a:prstGeom>
        </p:spPr>
      </p:pic>
      <p:grpSp>
        <p:nvGrpSpPr>
          <p:cNvPr id="24" name="Group 24"/>
          <p:cNvGrpSpPr/>
          <p:nvPr/>
        </p:nvGrpSpPr>
        <p:grpSpPr>
          <a:xfrm rot="-10692168">
            <a:off x="10187098" y="6821199"/>
            <a:ext cx="5433503" cy="270986"/>
            <a:chOff x="0" y="0"/>
            <a:chExt cx="7244670" cy="361315"/>
          </a:xfrm>
        </p:grpSpPr>
        <p:pic>
          <p:nvPicPr>
            <p:cNvPr id="25" name="Picture 25"/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8"/>
                </a:ext>
              </a:extLst>
            </a:blip>
            <a:srcRect r="6509"/>
            <a:stretch>
              <a:fillRect/>
            </a:stretch>
          </p:blipFill>
          <p:spPr>
            <a:xfrm>
              <a:off x="0" y="82687"/>
              <a:ext cx="4341520" cy="278627"/>
            </a:xfrm>
            <a:prstGeom prst="rect">
              <a:avLst/>
            </a:prstGeom>
          </p:spPr>
        </p:pic>
        <p:pic>
          <p:nvPicPr>
            <p:cNvPr id="26" name="Picture 26"/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8"/>
                </a:ext>
              </a:extLst>
            </a:blip>
            <a:srcRect l="21601"/>
            <a:stretch>
              <a:fillRect/>
            </a:stretch>
          </p:blipFill>
          <p:spPr>
            <a:xfrm>
              <a:off x="3604005" y="0"/>
              <a:ext cx="3640665" cy="278627"/>
            </a:xfrm>
            <a:prstGeom prst="rect">
              <a:avLst/>
            </a:prstGeom>
          </p:spPr>
        </p:pic>
      </p:grpSp>
      <p:pic>
        <p:nvPicPr>
          <p:cNvPr id="27" name="Picture 27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8"/>
              </a:ext>
            </a:extLst>
          </a:blip>
          <a:srcRect r="6509"/>
          <a:stretch>
            <a:fillRect/>
          </a:stretch>
        </p:blipFill>
        <p:spPr>
          <a:xfrm rot="5400000">
            <a:off x="13843659" y="5177050"/>
            <a:ext cx="3344634" cy="214650"/>
          </a:xfrm>
          <a:prstGeom prst="rect">
            <a:avLst/>
          </a:prstGeom>
        </p:spPr>
      </p:pic>
      <p:pic>
        <p:nvPicPr>
          <p:cNvPr id="28" name="Picture 28"/>
          <p:cNvPicPr>
            <a:picLocks noChangeAspect="1"/>
          </p:cNvPicPr>
          <p:nvPr/>
        </p:nvPicPr>
        <p:blipFill>
          <a:blip r:embed="rId20"/>
          <a:srcRect/>
          <a:stretch>
            <a:fillRect/>
          </a:stretch>
        </p:blipFill>
        <p:spPr>
          <a:xfrm rot="7861179">
            <a:off x="462006" y="-649027"/>
            <a:ext cx="1003135" cy="3110497"/>
          </a:xfrm>
          <a:prstGeom prst="rect">
            <a:avLst/>
          </a:prstGeom>
        </p:spPr>
      </p:pic>
      <p:sp>
        <p:nvSpPr>
          <p:cNvPr id="29" name="Oval 28">
            <a:extLst>
              <a:ext uri="{FF2B5EF4-FFF2-40B4-BE49-F238E27FC236}">
                <a16:creationId xmlns:a16="http://schemas.microsoft.com/office/drawing/2014/main" id="{32D7EB5C-5B59-4F75-84E2-40625C9D34AF}"/>
              </a:ext>
            </a:extLst>
          </p:cNvPr>
          <p:cNvSpPr>
            <a:spLocks noChangeAspect="1"/>
          </p:cNvSpPr>
          <p:nvPr>
            <p:custDataLst>
              <p:tags r:id="rId1"/>
            </p:custDataLst>
          </p:nvPr>
        </p:nvSpPr>
        <p:spPr>
          <a:xfrm>
            <a:off x="93536" y="21884"/>
            <a:ext cx="1430464" cy="1325564"/>
          </a:xfrm>
          <a:prstGeom prst="ellipse">
            <a:avLst/>
          </a:prstGeom>
          <a:blipFill dpi="0" rotWithShape="1"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rcRect t="7239" b="841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>
            <a:alphaModFix amt="31000"/>
          </a:blip>
          <a:srcRect t="10980" r="675"/>
          <a:stretch>
            <a:fillRect/>
          </a:stretch>
        </p:blipFill>
        <p:spPr>
          <a:xfrm>
            <a:off x="0" y="0"/>
            <a:ext cx="2673876" cy="272711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 cstate="print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15510174" y="-1387682"/>
            <a:ext cx="4099369" cy="4114800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100425" y="342900"/>
            <a:ext cx="18059400" cy="12439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720"/>
              </a:lnSpc>
              <a:spcBef>
                <a:spcPct val="0"/>
              </a:spcBef>
            </a:pPr>
            <a:r>
              <a:rPr lang="en-US" sz="8100">
                <a:solidFill>
                  <a:srgbClr val="33725F"/>
                </a:solidFill>
                <a:latin typeface="iCiel Pony Bold"/>
              </a:rPr>
              <a:t>Hãy nêu cấu tạo bài văn tả cảnh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8138AD4-E948-4196-83F2-A6A283C200AB}"/>
              </a:ext>
            </a:extLst>
          </p:cNvPr>
          <p:cNvSpPr txBox="1"/>
          <p:nvPr/>
        </p:nvSpPr>
        <p:spPr>
          <a:xfrm>
            <a:off x="3300825" y="2171700"/>
            <a:ext cx="11582400" cy="67403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400" b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1. Mở bài: </a:t>
            </a:r>
            <a:r>
              <a:rPr lang="en-US" sz="540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540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540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Giới thiệu bao quát về cảnh  sẽ tả.</a:t>
            </a:r>
            <a:br>
              <a:rPr lang="en-US" sz="540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5400" b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2. Thân bài :</a:t>
            </a:r>
            <a:r>
              <a:rPr lang="en-US" sz="540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540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540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Tả từng phần của cảnh  hoặc sự thay đổi của cảnh theo thời gian.</a:t>
            </a:r>
            <a:br>
              <a:rPr lang="en-US" sz="540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5400" b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3. Kết bài:</a:t>
            </a:r>
            <a:r>
              <a:rPr lang="en-US" sz="540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en-US" sz="540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540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Nêu nhận xét hoặc cảm nghĩ của người viết.</a:t>
            </a:r>
            <a:endParaRPr lang="en-US" sz="5400">
              <a:solidFill>
                <a:sysClr val="windowText" lastClr="000000"/>
              </a:solidFill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D6DB0F40-9F4E-4347-85C2-210D6AB0751A}"/>
              </a:ext>
            </a:extLst>
          </p:cNvPr>
          <p:cNvSpPr>
            <a:spLocks noChangeAspect="1"/>
          </p:cNvSpPr>
          <p:nvPr>
            <p:custDataLst>
              <p:tags r:id="rId1"/>
            </p:custDataLst>
          </p:nvPr>
        </p:nvSpPr>
        <p:spPr>
          <a:xfrm>
            <a:off x="0" y="8961436"/>
            <a:ext cx="1430464" cy="1325564"/>
          </a:xfrm>
          <a:prstGeom prst="ellipse">
            <a:avLst/>
          </a:prstGeom>
          <a:blipFill dpi="0"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rcRect t="7024" b="8229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>
            <a:alphaModFix amt="48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41100" y="0"/>
            <a:ext cx="2339601" cy="270332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6" cstate="print">
            <a:alphaModFix amt="48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616197">
            <a:off x="15603052" y="-148903"/>
            <a:ext cx="2477294" cy="300112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8">
            <a:alphaModFix amt="48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1105000">
            <a:off x="139719" y="7483138"/>
            <a:ext cx="1082234" cy="291778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10" cstate="print">
            <a:alphaModFix amt="48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6070639" y="8141886"/>
            <a:ext cx="2217361" cy="2355274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6400800" y="922449"/>
            <a:ext cx="6592119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4400"/>
              </a:lnSpc>
              <a:spcBef>
                <a:spcPct val="0"/>
              </a:spcBef>
            </a:pPr>
            <a:r>
              <a:rPr lang="en-US" sz="12000">
                <a:solidFill>
                  <a:srgbClr val="FF914D"/>
                </a:solidFill>
                <a:latin typeface="iCiel Pony"/>
              </a:rPr>
              <a:t>Đề bài: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416544" y="2962248"/>
            <a:ext cx="15842756" cy="2486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480"/>
              </a:lnSpc>
            </a:pPr>
            <a:r>
              <a:rPr lang="en-US" sz="5400">
                <a:solidFill>
                  <a:srgbClr val="000000"/>
                </a:solidFill>
                <a:latin typeface="Times Neue Roman Bold"/>
              </a:rPr>
              <a:t>1. Tả một buổi sáng (hoặc trưa, chiều) trong một vườn cây (hay trong công viên, trên đường phố, trên cánh đồng, nương rẫy).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374663" y="5689801"/>
            <a:ext cx="5670947" cy="828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480"/>
              </a:lnSpc>
              <a:spcBef>
                <a:spcPct val="0"/>
              </a:spcBef>
            </a:pPr>
            <a:r>
              <a:rPr lang="en-US" sz="5400">
                <a:solidFill>
                  <a:srgbClr val="000000"/>
                </a:solidFill>
                <a:latin typeface="Times Neue Roman Bold"/>
              </a:rPr>
              <a:t>2. Tả một cơn mưa.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374663" y="6760003"/>
            <a:ext cx="15842756" cy="1657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480"/>
              </a:lnSpc>
              <a:spcBef>
                <a:spcPct val="0"/>
              </a:spcBef>
            </a:pPr>
            <a:r>
              <a:rPr lang="en-US" sz="5400">
                <a:solidFill>
                  <a:srgbClr val="000000"/>
                </a:solidFill>
                <a:latin typeface="Times Neue Roman Bold"/>
              </a:rPr>
              <a:t>3. Tả ngôi nhà của em (hoặc căn hộ, phòng ở của gia đình em).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C40CFCD5-47A1-47CA-91C4-6C62F58CE1B8}"/>
              </a:ext>
            </a:extLst>
          </p:cNvPr>
          <p:cNvSpPr>
            <a:spLocks noChangeAspect="1"/>
          </p:cNvSpPr>
          <p:nvPr>
            <p:custDataLst>
              <p:tags r:id="rId1"/>
            </p:custDataLst>
          </p:nvPr>
        </p:nvSpPr>
        <p:spPr>
          <a:xfrm>
            <a:off x="93536" y="21884"/>
            <a:ext cx="1430464" cy="1325564"/>
          </a:xfrm>
          <a:prstGeom prst="ellipse">
            <a:avLst/>
          </a:prstGeom>
          <a:blipFill dpi="0"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rcRect t="7825" b="782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-8238072">
            <a:off x="16426448" y="6526760"/>
            <a:ext cx="2523460" cy="251084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-410406">
            <a:off x="647500" y="8546405"/>
            <a:ext cx="2273705" cy="2262336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-1235397" y="6321377"/>
            <a:ext cx="3164300" cy="4312504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/>
          <a:srcRect l="1814" r="1814"/>
          <a:stretch>
            <a:fillRect/>
          </a:stretch>
        </p:blipFill>
        <p:spPr>
          <a:xfrm rot="-10425205">
            <a:off x="16493638" y="7235370"/>
            <a:ext cx="1190704" cy="226704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rot="-3803769">
            <a:off x="14678657" y="8624836"/>
            <a:ext cx="1295829" cy="2377668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6297907" y="8477629"/>
            <a:ext cx="1867848" cy="194567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 rot="-9902917">
            <a:off x="13578734" y="-444076"/>
            <a:ext cx="2078602" cy="195388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 rot="9825862">
            <a:off x="11943391" y="-361686"/>
            <a:ext cx="2477619" cy="144940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 rot="-9042262">
            <a:off x="16846628" y="-301487"/>
            <a:ext cx="1847794" cy="2415417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 rot="-8759957">
            <a:off x="15226574" y="-1178103"/>
            <a:ext cx="2081505" cy="2812845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 rot="-4870533">
            <a:off x="12250659" y="8461375"/>
            <a:ext cx="2069012" cy="2704591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 rot="-7768574">
            <a:off x="2952293" y="8569244"/>
            <a:ext cx="2028243" cy="2216659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7"/>
          <a:srcRect l="1814" r="1814"/>
          <a:stretch>
            <a:fillRect/>
          </a:stretch>
        </p:blipFill>
        <p:spPr>
          <a:xfrm rot="-2936637">
            <a:off x="956646" y="-845015"/>
            <a:ext cx="1190704" cy="2267043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 rot="668648">
            <a:off x="1717606" y="8850656"/>
            <a:ext cx="1251918" cy="1926028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6"/>
          <a:srcRect l="6219" r="6219"/>
          <a:stretch>
            <a:fillRect/>
          </a:stretch>
        </p:blipFill>
        <p:spPr>
          <a:xfrm rot="3386641">
            <a:off x="11436959" y="-962402"/>
            <a:ext cx="1106730" cy="2319178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 rot="-1499580">
            <a:off x="13984772" y="8500922"/>
            <a:ext cx="1701716" cy="2224465"/>
          </a:xfrm>
          <a:prstGeom prst="rect">
            <a:avLst/>
          </a:prstGeom>
        </p:spPr>
      </p:pic>
      <p:grpSp>
        <p:nvGrpSpPr>
          <p:cNvPr id="18" name="Group 18"/>
          <p:cNvGrpSpPr/>
          <p:nvPr/>
        </p:nvGrpSpPr>
        <p:grpSpPr>
          <a:xfrm rot="107831">
            <a:off x="2850863" y="2841250"/>
            <a:ext cx="5433503" cy="270986"/>
            <a:chOff x="0" y="0"/>
            <a:chExt cx="7244670" cy="361315"/>
          </a:xfrm>
        </p:grpSpPr>
        <p:pic>
          <p:nvPicPr>
            <p:cNvPr id="19" name="Picture 19"/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8"/>
                </a:ext>
              </a:extLst>
            </a:blip>
            <a:srcRect r="6509"/>
            <a:stretch>
              <a:fillRect/>
            </a:stretch>
          </p:blipFill>
          <p:spPr>
            <a:xfrm>
              <a:off x="0" y="82687"/>
              <a:ext cx="4341520" cy="278627"/>
            </a:xfrm>
            <a:prstGeom prst="rect">
              <a:avLst/>
            </a:prstGeom>
          </p:spPr>
        </p:pic>
        <p:pic>
          <p:nvPicPr>
            <p:cNvPr id="20" name="Picture 20"/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8"/>
                </a:ext>
              </a:extLst>
            </a:blip>
            <a:srcRect l="21601"/>
            <a:stretch>
              <a:fillRect/>
            </a:stretch>
          </p:blipFill>
          <p:spPr>
            <a:xfrm>
              <a:off x="3604005" y="0"/>
              <a:ext cx="3640665" cy="278627"/>
            </a:xfrm>
            <a:prstGeom prst="rect">
              <a:avLst/>
            </a:prstGeom>
          </p:spPr>
        </p:pic>
      </p:grpSp>
      <p:sp>
        <p:nvSpPr>
          <p:cNvPr id="21" name="TextBox 21"/>
          <p:cNvSpPr txBox="1"/>
          <p:nvPr/>
        </p:nvSpPr>
        <p:spPr>
          <a:xfrm>
            <a:off x="3308704" y="3102986"/>
            <a:ext cx="11956828" cy="36933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4400"/>
              </a:lnSpc>
            </a:pPr>
            <a:r>
              <a:rPr lang="en-US" sz="12000">
                <a:solidFill>
                  <a:srgbClr val="33725F"/>
                </a:solidFill>
                <a:latin typeface="iCiel Pony Bold"/>
              </a:rPr>
              <a:t>Tả cảnh</a:t>
            </a:r>
          </a:p>
          <a:p>
            <a:pPr algn="ctr">
              <a:lnSpc>
                <a:spcPts val="14400"/>
              </a:lnSpc>
            </a:pPr>
            <a:r>
              <a:rPr lang="en-US" sz="12000">
                <a:solidFill>
                  <a:srgbClr val="33725F"/>
                </a:solidFill>
                <a:latin typeface="iCiel Pony Bold"/>
              </a:rPr>
              <a:t>(Kiểm tra viết)</a:t>
            </a:r>
          </a:p>
        </p:txBody>
      </p:sp>
      <p:pic>
        <p:nvPicPr>
          <p:cNvPr id="22" name="Picture 22"/>
          <p:cNvPicPr>
            <a:picLocks noChangeAspect="1"/>
          </p:cNvPicPr>
          <p:nvPr/>
        </p:nvPicPr>
        <p:blipFill>
          <a:blip r:embed="rId19"/>
          <a:srcRect/>
          <a:stretch>
            <a:fillRect/>
          </a:stretch>
        </p:blipFill>
        <p:spPr>
          <a:xfrm rot="-8931896">
            <a:off x="-560873" y="859273"/>
            <a:ext cx="1815253" cy="1983883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8"/>
              </a:ext>
            </a:extLst>
          </a:blip>
          <a:srcRect r="6509"/>
          <a:stretch>
            <a:fillRect/>
          </a:stretch>
        </p:blipFill>
        <p:spPr>
          <a:xfrm rot="-5400000">
            <a:off x="1232783" y="4541735"/>
            <a:ext cx="3344634" cy="214650"/>
          </a:xfrm>
          <a:prstGeom prst="rect">
            <a:avLst/>
          </a:prstGeom>
        </p:spPr>
      </p:pic>
      <p:grpSp>
        <p:nvGrpSpPr>
          <p:cNvPr id="24" name="Group 24"/>
          <p:cNvGrpSpPr/>
          <p:nvPr/>
        </p:nvGrpSpPr>
        <p:grpSpPr>
          <a:xfrm rot="-10692168">
            <a:off x="10187098" y="6821199"/>
            <a:ext cx="5433503" cy="270986"/>
            <a:chOff x="0" y="0"/>
            <a:chExt cx="7244670" cy="361315"/>
          </a:xfrm>
        </p:grpSpPr>
        <p:pic>
          <p:nvPicPr>
            <p:cNvPr id="25" name="Picture 25"/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8"/>
                </a:ext>
              </a:extLst>
            </a:blip>
            <a:srcRect r="6509"/>
            <a:stretch>
              <a:fillRect/>
            </a:stretch>
          </p:blipFill>
          <p:spPr>
            <a:xfrm>
              <a:off x="0" y="82687"/>
              <a:ext cx="4341520" cy="278627"/>
            </a:xfrm>
            <a:prstGeom prst="rect">
              <a:avLst/>
            </a:prstGeom>
          </p:spPr>
        </p:pic>
        <p:pic>
          <p:nvPicPr>
            <p:cNvPr id="26" name="Picture 26"/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8"/>
                </a:ext>
              </a:extLst>
            </a:blip>
            <a:srcRect l="21601"/>
            <a:stretch>
              <a:fillRect/>
            </a:stretch>
          </p:blipFill>
          <p:spPr>
            <a:xfrm>
              <a:off x="3604005" y="0"/>
              <a:ext cx="3640665" cy="278627"/>
            </a:xfrm>
            <a:prstGeom prst="rect">
              <a:avLst/>
            </a:prstGeom>
          </p:spPr>
        </p:pic>
      </p:grpSp>
      <p:pic>
        <p:nvPicPr>
          <p:cNvPr id="27" name="Picture 27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8"/>
              </a:ext>
            </a:extLst>
          </a:blip>
          <a:srcRect r="6509"/>
          <a:stretch>
            <a:fillRect/>
          </a:stretch>
        </p:blipFill>
        <p:spPr>
          <a:xfrm rot="5400000">
            <a:off x="13843659" y="5177050"/>
            <a:ext cx="3344634" cy="214650"/>
          </a:xfrm>
          <a:prstGeom prst="rect">
            <a:avLst/>
          </a:prstGeom>
        </p:spPr>
      </p:pic>
      <p:pic>
        <p:nvPicPr>
          <p:cNvPr id="28" name="Picture 28"/>
          <p:cNvPicPr>
            <a:picLocks noChangeAspect="1"/>
          </p:cNvPicPr>
          <p:nvPr/>
        </p:nvPicPr>
        <p:blipFill>
          <a:blip r:embed="rId20"/>
          <a:srcRect/>
          <a:stretch>
            <a:fillRect/>
          </a:stretch>
        </p:blipFill>
        <p:spPr>
          <a:xfrm rot="7861179">
            <a:off x="462006" y="-649027"/>
            <a:ext cx="1003135" cy="3110497"/>
          </a:xfrm>
          <a:prstGeom prst="rect">
            <a:avLst/>
          </a:prstGeom>
        </p:spPr>
      </p:pic>
      <p:sp>
        <p:nvSpPr>
          <p:cNvPr id="29" name="Oval 28">
            <a:extLst>
              <a:ext uri="{FF2B5EF4-FFF2-40B4-BE49-F238E27FC236}">
                <a16:creationId xmlns:a16="http://schemas.microsoft.com/office/drawing/2014/main" id="{84421FF4-19DB-49B7-BD33-0471B72A1F1A}"/>
              </a:ext>
            </a:extLst>
          </p:cNvPr>
          <p:cNvSpPr>
            <a:spLocks noChangeAspect="1"/>
          </p:cNvSpPr>
          <p:nvPr>
            <p:custDataLst>
              <p:tags r:id="rId1"/>
            </p:custDataLst>
          </p:nvPr>
        </p:nvSpPr>
        <p:spPr>
          <a:xfrm>
            <a:off x="93536" y="21884"/>
            <a:ext cx="1430464" cy="1325564"/>
          </a:xfrm>
          <a:prstGeom prst="ellipse">
            <a:avLst/>
          </a:prstGeom>
          <a:blipFill dpi="0" rotWithShape="1"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000"/>
                            </p:stCondLst>
                            <p:childTnLst>
                              <p:par>
                                <p:cTn id="9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500"/>
                            </p:stCondLst>
                            <p:childTnLst>
                              <p:par>
                                <p:cTn id="10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2000"/>
                            </p:stCondLst>
                            <p:childTnLst>
                              <p:par>
                                <p:cTn id="10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2500"/>
                            </p:stCondLst>
                            <p:childTnLst>
                              <p:par>
                                <p:cTn id="10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1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8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t="5347" b="7032"/>
          <a:stretch>
            <a:fillRect/>
          </a:stretch>
        </p:blipFill>
        <p:spPr>
          <a:xfrm>
            <a:off x="2251787" y="187748"/>
            <a:ext cx="14370583" cy="8153035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-3841771" y="6913904"/>
            <a:ext cx="6875099" cy="6746191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2871187" y="3035358"/>
            <a:ext cx="13131783" cy="53860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8399"/>
              </a:lnSpc>
            </a:pPr>
            <a:r>
              <a:rPr lang="en-US" sz="7200">
                <a:solidFill>
                  <a:srgbClr val="33725F"/>
                </a:solidFill>
                <a:latin typeface="iCiel Pony Bold"/>
              </a:rPr>
              <a:t>1. Tả một buổi sáng (hoặc trưa, chiều) trong một vườn cây (hay trong công viên, trên đường phố, trên cánh đồng, nương rẫy).</a:t>
            </a: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5398808" y="7446329"/>
            <a:ext cx="6875099" cy="6746191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B7DACD87-0141-4023-B884-7E0AE139B8EE}"/>
              </a:ext>
            </a:extLst>
          </p:cNvPr>
          <p:cNvSpPr>
            <a:spLocks noChangeAspect="1"/>
          </p:cNvSpPr>
          <p:nvPr>
            <p:custDataLst>
              <p:tags r:id="rId1"/>
            </p:custDataLst>
          </p:nvPr>
        </p:nvSpPr>
        <p:spPr>
          <a:xfrm>
            <a:off x="93536" y="21884"/>
            <a:ext cx="1430464" cy="1325564"/>
          </a:xfrm>
          <a:prstGeom prst="ellipse">
            <a:avLst/>
          </a:prstGeom>
          <a:blipFill dpi="0"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l="416" t="10155" r="416" b="1015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868615" y="0"/>
            <a:ext cx="10550769" cy="1028700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4602212" y="4495800"/>
            <a:ext cx="9817172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1" indent="0" algn="just">
              <a:lnSpc>
                <a:spcPts val="9600"/>
              </a:lnSpc>
              <a:spcBef>
                <a:spcPct val="0"/>
              </a:spcBef>
            </a:pPr>
            <a:r>
              <a:rPr lang="en-US" sz="8000">
                <a:solidFill>
                  <a:srgbClr val="33725F"/>
                </a:solidFill>
                <a:latin typeface="iCiel Pony Bold"/>
              </a:rPr>
              <a:t>2. Tả một cơn mưa.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8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t="5347" b="7032"/>
          <a:stretch>
            <a:fillRect/>
          </a:stretch>
        </p:blipFill>
        <p:spPr>
          <a:xfrm>
            <a:off x="2286000" y="-14288"/>
            <a:ext cx="14370583" cy="8153035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-3841771" y="6913904"/>
            <a:ext cx="6875099" cy="674619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5398808" y="7446329"/>
            <a:ext cx="6875099" cy="6746191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B7DACD87-0141-4023-B884-7E0AE139B8EE}"/>
              </a:ext>
            </a:extLst>
          </p:cNvPr>
          <p:cNvSpPr>
            <a:spLocks noChangeAspect="1"/>
          </p:cNvSpPr>
          <p:nvPr>
            <p:custDataLst>
              <p:tags r:id="rId1"/>
            </p:custDataLst>
          </p:nvPr>
        </p:nvSpPr>
        <p:spPr>
          <a:xfrm>
            <a:off x="93536" y="21884"/>
            <a:ext cx="1430464" cy="1325564"/>
          </a:xfrm>
          <a:prstGeom prst="ellipse">
            <a:avLst/>
          </a:prstGeom>
          <a:blipFill dpi="0"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2">
            <a:extLst>
              <a:ext uri="{FF2B5EF4-FFF2-40B4-BE49-F238E27FC236}">
                <a16:creationId xmlns:a16="http://schemas.microsoft.com/office/drawing/2014/main" id="{5479D8FA-9A0B-4517-A1EF-DBEC6CA878FD}"/>
              </a:ext>
            </a:extLst>
          </p:cNvPr>
          <p:cNvSpPr txBox="1"/>
          <p:nvPr/>
        </p:nvSpPr>
        <p:spPr>
          <a:xfrm>
            <a:off x="3581400" y="3467100"/>
            <a:ext cx="11125200" cy="36933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9600"/>
              </a:lnSpc>
              <a:spcBef>
                <a:spcPct val="0"/>
              </a:spcBef>
            </a:pPr>
            <a:r>
              <a:rPr lang="en-US" sz="8000">
                <a:solidFill>
                  <a:srgbClr val="33725F"/>
                </a:solidFill>
                <a:latin typeface="iCiel Pony Bold"/>
              </a:rPr>
              <a:t>3. Tả ngôi nhà của em (hoặc căn hộ, phòng ở của gia đình em).</a:t>
            </a:r>
          </a:p>
        </p:txBody>
      </p:sp>
    </p:spTree>
    <p:extLst>
      <p:ext uri="{BB962C8B-B14F-4D97-AF65-F5344CB8AC3E}">
        <p14:creationId xmlns:p14="http://schemas.microsoft.com/office/powerpoint/2010/main" val="1848138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rcRect t="7812" b="781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/>
          <a:srcRect t="5060" b="3851"/>
          <a:stretch>
            <a:fillRect/>
          </a:stretch>
        </p:blipFill>
        <p:spPr>
          <a:xfrm>
            <a:off x="3389329" y="0"/>
            <a:ext cx="11509343" cy="1028700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4750308" y="1752600"/>
            <a:ext cx="8787383" cy="6134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400"/>
              </a:lnSpc>
              <a:spcBef>
                <a:spcPct val="0"/>
              </a:spcBef>
            </a:pPr>
            <a:r>
              <a:rPr lang="en-US" sz="12000">
                <a:solidFill>
                  <a:srgbClr val="FF914D"/>
                </a:solidFill>
                <a:latin typeface="iCiel Pony Bold"/>
              </a:rPr>
              <a:t>Học sinh viết bài vào vở.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35E16260-4106-4858-BD34-53506A8E7FBD}"/>
              </a:ext>
            </a:extLst>
          </p:cNvPr>
          <p:cNvSpPr>
            <a:spLocks noChangeAspect="1"/>
          </p:cNvSpPr>
          <p:nvPr>
            <p:custDataLst>
              <p:tags r:id="rId1"/>
            </p:custDataLst>
          </p:nvPr>
        </p:nvSpPr>
        <p:spPr>
          <a:xfrm>
            <a:off x="93536" y="21884"/>
            <a:ext cx="1430464" cy="1325564"/>
          </a:xfrm>
          <a:prstGeom prst="ellipse">
            <a:avLst/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rcRect t="6882" b="8848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id="{C61516FD-B53E-43DC-AF95-D09EF0EE4C8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5347" b="7032"/>
          <a:stretch>
            <a:fillRect/>
          </a:stretch>
        </p:blipFill>
        <p:spPr>
          <a:xfrm>
            <a:off x="1651782" y="21884"/>
            <a:ext cx="15163800" cy="7483816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30E5D0AE-C015-4EF9-94EA-5884D019A6E4}"/>
              </a:ext>
            </a:extLst>
          </p:cNvPr>
          <p:cNvSpPr>
            <a:spLocks noChangeAspect="1"/>
          </p:cNvSpPr>
          <p:nvPr>
            <p:custDataLst>
              <p:tags r:id="rId1"/>
            </p:custDataLst>
          </p:nvPr>
        </p:nvSpPr>
        <p:spPr>
          <a:xfrm>
            <a:off x="93536" y="21884"/>
            <a:ext cx="1430464" cy="1325564"/>
          </a:xfrm>
          <a:prstGeom prst="ellipse">
            <a:avLst/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6807FCC-0D71-4648-AD5D-E52AE349D37F}"/>
              </a:ext>
            </a:extLst>
          </p:cNvPr>
          <p:cNvSpPr txBox="1"/>
          <p:nvPr/>
        </p:nvSpPr>
        <p:spPr>
          <a:xfrm>
            <a:off x="3505200" y="3121104"/>
            <a:ext cx="10713189" cy="1107996"/>
          </a:xfrm>
          <a:prstGeom prst="rect">
            <a:avLst/>
          </a:prstGeom>
          <a:solidFill>
            <a:srgbClr val="F7F8F2"/>
          </a:solidFill>
        </p:spPr>
        <p:txBody>
          <a:bodyPr wrap="none" rtlCol="0">
            <a:spAutoFit/>
          </a:bodyPr>
          <a:lstStyle/>
          <a:p>
            <a:r>
              <a:rPr lang="en-US" sz="6600">
                <a:solidFill>
                  <a:srgbClr val="489479"/>
                </a:solidFill>
                <a:latin typeface="Times Neue Roman Bold" panose="020B0604020202020204" charset="0"/>
              </a:rPr>
              <a:t>Các em đã tả những cảnh gì?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7553685-4F95-4266-8B44-CB0EB68F3923}"/>
              </a:ext>
            </a:extLst>
          </p:cNvPr>
          <p:cNvSpPr txBox="1"/>
          <p:nvPr/>
        </p:nvSpPr>
        <p:spPr>
          <a:xfrm>
            <a:off x="2375682" y="4229100"/>
            <a:ext cx="13778718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400">
                <a:latin typeface="Times Neue Roman Bold" panose="020B0604020202020204" charset="0"/>
              </a:rPr>
              <a:t>- Tả </a:t>
            </a:r>
            <a:r>
              <a:rPr lang="en-US" sz="5400">
                <a:solidFill>
                  <a:srgbClr val="000000"/>
                </a:solidFill>
                <a:latin typeface="Times Neue Roman Bold"/>
              </a:rPr>
              <a:t>một buổi sáng (hoặc trưa, chiều) trong một vườn cây (hay trong công viên, trên đường phố, trên cánh đồng, nương rẫy).</a:t>
            </a:r>
            <a:endParaRPr lang="en-US" sz="5400">
              <a:latin typeface="Times Neue Roman Bold" panose="020B0604020202020204" charset="0"/>
            </a:endParaRPr>
          </a:p>
          <a:p>
            <a:pPr algn="just"/>
            <a:r>
              <a:rPr lang="en-US" sz="5400">
                <a:latin typeface="Times Neue Roman Bold" panose="020B0604020202020204" charset="0"/>
              </a:rPr>
              <a:t>- Tả cơn mưa</a:t>
            </a:r>
          </a:p>
          <a:p>
            <a:pPr algn="just"/>
            <a:r>
              <a:rPr lang="en-US" sz="5400">
                <a:latin typeface="Times Neue Roman Bold" panose="020B0604020202020204" charset="0"/>
              </a:rPr>
              <a:t>- Tả một ngôi trường</a:t>
            </a:r>
          </a:p>
          <a:p>
            <a:pPr algn="just"/>
            <a:r>
              <a:rPr lang="en-US" sz="5400">
                <a:latin typeface="Times Neue Roman Bold" panose="020B0604020202020204" charset="0"/>
              </a:rPr>
              <a:t>- Tả ngôi nhà của em </a:t>
            </a:r>
          </a:p>
        </p:txBody>
      </p:sp>
    </p:spTree>
    <p:extLst>
      <p:ext uri="{BB962C8B-B14F-4D97-AF65-F5344CB8AC3E}">
        <p14:creationId xmlns:p14="http://schemas.microsoft.com/office/powerpoint/2010/main" val="100043312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build="p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5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6FED0603-5137-4D16-9829-4F734E7741C1}">
  <we:reference id="wa104381139" version="1.0.0.0" store="en-US" storeType="OMEX"/>
  <we:alternateReferences>
    <we:reference id="wa104381139" version="1.0.0.0" store="en-US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314</TotalTime>
  <Words>226</Words>
  <Application>Microsoft Office PowerPoint</Application>
  <PresentationFormat>Custom</PresentationFormat>
  <Paragraphs>23</Paragraphs>
  <Slides>11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8" baseType="lpstr">
      <vt:lpstr>Calibri</vt:lpstr>
      <vt:lpstr>Times Neue Roman Bold</vt:lpstr>
      <vt:lpstr>iCiel Pony</vt:lpstr>
      <vt:lpstr>iCiel Pony Bold</vt:lpstr>
      <vt:lpstr>Arial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TLV TUẦN 4 TIẾT 2</dc:title>
  <dc:subject>9Slide.vn</dc:subject>
  <dc:creator>HP</dc:creator>
  <dc:description>9Slide.vn</dc:description>
  <cp:lastModifiedBy>Admin</cp:lastModifiedBy>
  <cp:revision>17</cp:revision>
  <dcterms:created xsi:type="dcterms:W3CDTF">2006-08-16T00:00:00Z</dcterms:created>
  <dcterms:modified xsi:type="dcterms:W3CDTF">2023-10-17T15:19:28Z</dcterms:modified>
  <cp:category>9Slide.vn</cp:category>
  <dc:identifier>DAEqbTbf1Kc</dc:identifier>
</cp:coreProperties>
</file>