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5" r:id="rId2"/>
    <p:sldId id="257" r:id="rId3"/>
    <p:sldId id="344" r:id="rId4"/>
    <p:sldId id="350" r:id="rId5"/>
    <p:sldId id="347" r:id="rId6"/>
    <p:sldId id="288" r:id="rId7"/>
    <p:sldId id="299" r:id="rId8"/>
    <p:sldId id="301" r:id="rId9"/>
    <p:sldId id="303" r:id="rId10"/>
    <p:sldId id="305" r:id="rId11"/>
    <p:sldId id="307" r:id="rId12"/>
    <p:sldId id="309" r:id="rId13"/>
    <p:sldId id="260" r:id="rId14"/>
    <p:sldId id="312" r:id="rId15"/>
    <p:sldId id="333" r:id="rId16"/>
    <p:sldId id="313" r:id="rId17"/>
    <p:sldId id="314" r:id="rId18"/>
    <p:sldId id="329" r:id="rId19"/>
    <p:sldId id="315" r:id="rId20"/>
    <p:sldId id="353" r:id="rId21"/>
    <p:sldId id="316" r:id="rId22"/>
    <p:sldId id="317" r:id="rId23"/>
    <p:sldId id="354" r:id="rId24"/>
    <p:sldId id="355" r:id="rId25"/>
    <p:sldId id="318" r:id="rId26"/>
    <p:sldId id="356" r:id="rId27"/>
    <p:sldId id="328" r:id="rId28"/>
    <p:sldId id="320" r:id="rId29"/>
    <p:sldId id="349" r:id="rId30"/>
    <p:sldId id="323" r:id="rId31"/>
    <p:sldId id="352" r:id="rId32"/>
    <p:sldId id="285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F1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1" d="100"/>
          <a:sy n="81" d="100"/>
        </p:scale>
        <p:origin x="48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5C77-D74A-4C44-9B2F-CAF597F8FD08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6FD4-B345-49FE-82E5-7A4E892BC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06920B-E5B9-4C07-BD40-5AF196F24B6A}" type="slidenum">
              <a:rPr lang="vi-VN" smtClean="0">
                <a:cs typeface="Arial" charset="0"/>
              </a:rPr>
              <a:pPr/>
              <a:t>21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9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3EE35B8-CBAB-41D7-98DE-70497A976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198370B-1C9D-483C-863A-7804EA214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CE8333C-49E4-462D-B8FF-F3274B7CA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D855C8-FC10-4979-8328-77DC4561C8F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0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9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9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2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8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7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2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9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3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4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5B3E-D73E-499A-A02B-E4BCAC6D96C2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61" r:id="rId19"/>
    <p:sldLayoutId id="214748366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78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làm Slide chào hỏi 13 - Dạy học online">
            <a:extLst>
              <a:ext uri="{FF2B5EF4-FFF2-40B4-BE49-F238E27FC236}">
                <a16:creationId xmlns:a16="http://schemas.microsoft.com/office/drawing/2014/main" id="{25305080-0C4B-4B77-94F2-8B3EEA70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50" y="-171400"/>
            <a:ext cx="12673408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8">
            <a:extLst>
              <a:ext uri="{FF2B5EF4-FFF2-40B4-BE49-F238E27FC236}">
                <a16:creationId xmlns:a16="http://schemas.microsoft.com/office/drawing/2014/main" id="{D406E819-707C-4D08-A564-F4111DE0DD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1450" y="2222500"/>
            <a:ext cx="7162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6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MÔN: TẬP ĐỌC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LỚP 5 </a:t>
            </a:r>
          </a:p>
        </p:txBody>
      </p:sp>
    </p:spTree>
    <p:extLst>
      <p:ext uri="{BB962C8B-B14F-4D97-AF65-F5344CB8AC3E}">
        <p14:creationId xmlns:p14="http://schemas.microsoft.com/office/powerpoint/2010/main" val="376333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23237" y="5780782"/>
            <a:ext cx="8716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</a:t>
            </a:r>
            <a:r>
              <a:rPr lang="en-US" sz="3200" b="1" dirty="0" err="1">
                <a:latin typeface="Times New Roman"/>
              </a:rPr>
              <a:t>Vượn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bạc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má</a:t>
            </a:r>
            <a:r>
              <a:rPr lang="en-US" sz="3200" b="1" dirty="0">
                <a:latin typeface="Times New Roman"/>
              </a:rPr>
              <a:t>: </a:t>
            </a:r>
            <a:r>
              <a:rPr lang="en-US" sz="3200" b="1" dirty="0" err="1">
                <a:latin typeface="Times New Roman"/>
              </a:rPr>
              <a:t>một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loài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vượn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chòm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lông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trắng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như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bông</a:t>
            </a:r>
            <a:r>
              <a:rPr lang="en-US" sz="3200" b="1" dirty="0">
                <a:latin typeface="Times New Roman"/>
              </a:rPr>
              <a:t> ở </a:t>
            </a:r>
            <a:r>
              <a:rPr lang="en-US" sz="3200" b="1" dirty="0" err="1">
                <a:latin typeface="Times New Roman"/>
              </a:rPr>
              <a:t>hai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bên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má</a:t>
            </a:r>
            <a:r>
              <a:rPr lang="en-US" sz="3200" b="1" dirty="0">
                <a:latin typeface="Times New Roman"/>
              </a:rPr>
              <a:t>.</a:t>
            </a:r>
          </a:p>
        </p:txBody>
      </p:sp>
      <p:pic>
        <p:nvPicPr>
          <p:cNvPr id="18439" name="Picture 12" descr="http://old2.baodatviet.vn/dataimages/201102/original/1021178_hittaker-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32657"/>
            <a:ext cx="5546358" cy="5315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137_Anh_1_Vuon_ma_trang_gui_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204" y="332657"/>
            <a:ext cx="5546318" cy="5315663"/>
          </a:xfrm>
          <a:prstGeom prst="rect">
            <a:avLst/>
          </a:prstGeom>
        </p:spPr>
      </p:pic>
      <p:sp>
        <p:nvSpPr>
          <p:cNvPr id="2" name="Action Button: Blank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432B708-087D-4135-A06F-566C735996B8}"/>
              </a:ext>
            </a:extLst>
          </p:cNvPr>
          <p:cNvSpPr/>
          <p:nvPr/>
        </p:nvSpPr>
        <p:spPr>
          <a:xfrm>
            <a:off x="10488488" y="548680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5360" y="5815951"/>
            <a:ext cx="11665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/>
              </a:rPr>
              <a:t>Khộp: Cây thân gỗ thẳng, họ dầu, lá to và rụng sớm vào đầu mùa khô.</a:t>
            </a:r>
          </a:p>
        </p:txBody>
      </p:sp>
      <p:pic>
        <p:nvPicPr>
          <p:cNvPr id="9" name="Picture 4" descr="Magical%20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8474"/>
            <a:ext cx="5264200" cy="5629583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7" name="Picture 9" descr="https://lh5.googleusercontent.com/-I8ZoQ1DX-dQ/UMrwKf2iCrI/AAAAAAAAAqA/NpI6giCT8nk/w600-h434-no/14-2PSA15962_wh650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5720"/>
            <a:ext cx="5724920" cy="562958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Action Button: Blank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A104F45-185E-4A1C-B3B1-7ED7D37DC702}"/>
              </a:ext>
            </a:extLst>
          </p:cNvPr>
          <p:cNvSpPr/>
          <p:nvPr/>
        </p:nvSpPr>
        <p:spPr>
          <a:xfrm>
            <a:off x="10992544" y="26064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1344" y="1700808"/>
            <a:ext cx="45601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000" b="1" dirty="0">
                <a:latin typeface="Times New Roman"/>
              </a:rPr>
              <a:t>Con mang (con hoẵng): loài thú rừng cùng họ với hươu, sừng bé có hai nhánh, lông màu vàng </a:t>
            </a:r>
            <a:r>
              <a:rPr lang="en-US" sz="3000" b="1" dirty="0" err="1">
                <a:latin typeface="Times New Roman"/>
              </a:rPr>
              <a:t>đo</a:t>
            </a:r>
            <a:r>
              <a:rPr lang="en-US" sz="3000" b="1" dirty="0">
                <a:latin typeface="Times New Roman"/>
              </a:rPr>
              <a:t>̉.</a:t>
            </a:r>
          </a:p>
        </p:txBody>
      </p:sp>
      <p:pic>
        <p:nvPicPr>
          <p:cNvPr id="22535" name="Picture 24" descr="http://3.bp.blogspot.com/-w9mIlM7Wwdo/UimWvVBTJII/AAAAAAAAB1o/m9jgw7Rjrg8/s400/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188640"/>
            <a:ext cx="7056784" cy="633670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Action Button: Blank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36F06C5-60C7-4A19-AD56-5CFF7F6133D8}"/>
              </a:ext>
            </a:extLst>
          </p:cNvPr>
          <p:cNvSpPr/>
          <p:nvPr/>
        </p:nvSpPr>
        <p:spPr>
          <a:xfrm>
            <a:off x="10704512" y="332656"/>
            <a:ext cx="720080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B0DB1D52-9D29-4034-A538-3ED7921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525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0FC6F1E1-4913-4804-A18E-CD3EA486C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B3ACD16-BF23-4BD9-88ED-F74A27DF8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3" name="Picture 4" descr="20">
            <a:extLst>
              <a:ext uri="{FF2B5EF4-FFF2-40B4-BE49-F238E27FC236}">
                <a16:creationId xmlns:a16="http://schemas.microsoft.com/office/drawing/2014/main" id="{6D9CB5DB-A236-41AB-85BB-EAAED75E1C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0"/>
            <a:ext cx="12288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5">
            <a:extLst>
              <a:ext uri="{FF2B5EF4-FFF2-40B4-BE49-F238E27FC236}">
                <a16:creationId xmlns:a16="http://schemas.microsoft.com/office/drawing/2014/main" id="{B63C102B-E003-42EF-AF87-B30BBBD89B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1088" y="2565400"/>
            <a:ext cx="7129462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theo cặp</a:t>
            </a:r>
          </a:p>
        </p:txBody>
      </p:sp>
      <p:sp>
        <p:nvSpPr>
          <p:cNvPr id="17416" name="WordArt 8">
            <a:extLst>
              <a:ext uri="{FF2B5EF4-FFF2-40B4-BE49-F238E27FC236}">
                <a16:creationId xmlns:a16="http://schemas.microsoft.com/office/drawing/2014/main" id="{3613E9F2-7495-4F59-BB2D-0642C6E8A5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27463" y="739775"/>
            <a:ext cx="41767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AF7F762A-8524-4739-A19D-A1C57730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919536" y="1357729"/>
            <a:ext cx="6769098" cy="2376264"/>
          </a:xfrm>
          <a:prstGeom prst="ellipse">
            <a:avLst/>
          </a:prstGeom>
          <a:ln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5447" y="1855857"/>
            <a:ext cx="3097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000" b="1" dirty="0">
              <a:ln w="11430"/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25614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8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2AB9AB55-C26A-4315-ABB1-B64D100D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38369" y="19318"/>
            <a:ext cx="8966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    </a:t>
            </a:r>
            <a:r>
              <a:rPr lang="en-US" sz="3200" b="1" dirty="0" err="1">
                <a:latin typeface="Times New Roman"/>
              </a:rPr>
              <a:t>Tác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giả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miêu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sự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vật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nào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rừng</a:t>
            </a:r>
            <a:r>
              <a:rPr lang="en-US" sz="3200" b="1" dirty="0">
                <a:latin typeface="Times New Roman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15480" y="697100"/>
            <a:ext cx="9111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520866-F902-4FFB-B8A2-8BC2BD99AD97}"/>
              </a:ext>
            </a:extLst>
          </p:cNvPr>
          <p:cNvGrpSpPr/>
          <p:nvPr/>
        </p:nvGrpSpPr>
        <p:grpSpPr>
          <a:xfrm>
            <a:off x="-46258" y="1707673"/>
            <a:ext cx="12328346" cy="5125883"/>
            <a:chOff x="13265" y="753707"/>
            <a:chExt cx="12328346" cy="469040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EB65180-07B9-4970-944D-8760413850AD}"/>
                </a:ext>
              </a:extLst>
            </p:cNvPr>
            <p:cNvGrpSpPr/>
            <p:nvPr/>
          </p:nvGrpSpPr>
          <p:grpSpPr>
            <a:xfrm>
              <a:off x="13265" y="753707"/>
              <a:ext cx="12328346" cy="4690401"/>
              <a:chOff x="-46258" y="1888798"/>
              <a:chExt cx="13131355" cy="5507768"/>
            </a:xfrm>
          </p:grpSpPr>
          <p:pic>
            <p:nvPicPr>
              <p:cNvPr id="11" name="Picture 8" descr="rung">
                <a:extLst>
                  <a:ext uri="{FF2B5EF4-FFF2-40B4-BE49-F238E27FC236}">
                    <a16:creationId xmlns:a16="http://schemas.microsoft.com/office/drawing/2014/main" id="{70AF952F-C4F5-478A-ABD2-7E62172D48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258" y="1888798"/>
                <a:ext cx="13131355" cy="5507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4" descr="A deer with antlers&#10;&#10;Description automatically generated with medium confidence">
                <a:extLst>
                  <a:ext uri="{FF2B5EF4-FFF2-40B4-BE49-F238E27FC236}">
                    <a16:creationId xmlns:a16="http://schemas.microsoft.com/office/drawing/2014/main" id="{531B9C10-7C62-4B6C-8AC1-B436C7F84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2787" y="4021454"/>
                <a:ext cx="2447045" cy="3017009"/>
              </a:xfrm>
              <a:prstGeom prst="rect">
                <a:avLst/>
              </a:prstGeom>
            </p:spPr>
          </p:pic>
          <p:pic>
            <p:nvPicPr>
              <p:cNvPr id="8" name="Picture 7" descr="Close-up of mushrooms&#10;&#10;Description automatically generated with medium confidence">
                <a:extLst>
                  <a:ext uri="{FF2B5EF4-FFF2-40B4-BE49-F238E27FC236}">
                    <a16:creationId xmlns:a16="http://schemas.microsoft.com/office/drawing/2014/main" id="{34F4F93C-CB68-46F0-8BC1-A98B74400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252" y="6022144"/>
                <a:ext cx="765968" cy="917629"/>
              </a:xfrm>
              <a:prstGeom prst="rect">
                <a:avLst/>
              </a:prstGeom>
            </p:spPr>
          </p:pic>
          <p:pic>
            <p:nvPicPr>
              <p:cNvPr id="24" name="Picture 23" descr="Close-up of mushrooms&#10;&#10;Description automatically generated with medium confidence">
                <a:extLst>
                  <a:ext uri="{FF2B5EF4-FFF2-40B4-BE49-F238E27FC236}">
                    <a16:creationId xmlns:a16="http://schemas.microsoft.com/office/drawing/2014/main" id="{816DF12D-46DB-49E9-A26A-C36413DF6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9393" y="6541234"/>
                <a:ext cx="568117" cy="680604"/>
              </a:xfrm>
              <a:prstGeom prst="rect">
                <a:avLst/>
              </a:prstGeom>
            </p:spPr>
          </p:pic>
          <p:pic>
            <p:nvPicPr>
              <p:cNvPr id="12" name="Picture 11" descr="A close-up of mushrooms&#10;&#10;Description automatically generated with medium confidence">
                <a:extLst>
                  <a:ext uri="{FF2B5EF4-FFF2-40B4-BE49-F238E27FC236}">
                    <a16:creationId xmlns:a16="http://schemas.microsoft.com/office/drawing/2014/main" id="{76C1CDAE-3545-4397-8C7C-BB92D43D8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6416" y="6393526"/>
                <a:ext cx="568118" cy="845843"/>
              </a:xfrm>
              <a:prstGeom prst="rect">
                <a:avLst/>
              </a:prstGeom>
            </p:spPr>
          </p:pic>
          <p:pic>
            <p:nvPicPr>
              <p:cNvPr id="27" name="Picture 26" descr="A close-up of mushrooms&#10;&#10;Description automatically generated with medium confidence">
                <a:extLst>
                  <a:ext uri="{FF2B5EF4-FFF2-40B4-BE49-F238E27FC236}">
                    <a16:creationId xmlns:a16="http://schemas.microsoft.com/office/drawing/2014/main" id="{4D397AF0-A873-446A-AEDA-1DA1F4F18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06356" y="5756793"/>
                <a:ext cx="752400" cy="1120212"/>
              </a:xfrm>
              <a:prstGeom prst="rect">
                <a:avLst/>
              </a:prstGeom>
            </p:spPr>
          </p:pic>
          <p:pic>
            <p:nvPicPr>
              <p:cNvPr id="28" name="Picture 27" descr="Close-up of mushrooms&#10;&#10;Description automatically generated with medium confidence">
                <a:extLst>
                  <a:ext uri="{FF2B5EF4-FFF2-40B4-BE49-F238E27FC236}">
                    <a16:creationId xmlns:a16="http://schemas.microsoft.com/office/drawing/2014/main" id="{6716F3B9-7736-40A2-AAB2-E9E27B767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9634" y="6575205"/>
                <a:ext cx="483153" cy="578817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mammal, dark, cat, domestic cat&#10;&#10;Description automatically generated">
                <a:extLst>
                  <a:ext uri="{FF2B5EF4-FFF2-40B4-BE49-F238E27FC236}">
                    <a16:creationId xmlns:a16="http://schemas.microsoft.com/office/drawing/2014/main" id="{D15313E3-D90D-4940-AE7E-7C7B35D6C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6244" y="2857659"/>
                <a:ext cx="1502016" cy="244482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primate, mammal, ape, dark&#10;&#10;Description automatically generated">
                <a:extLst>
                  <a:ext uri="{FF2B5EF4-FFF2-40B4-BE49-F238E27FC236}">
                    <a16:creationId xmlns:a16="http://schemas.microsoft.com/office/drawing/2014/main" id="{256C3321-376D-4D9A-8175-014EBA544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692" y="2975058"/>
                <a:ext cx="1265145" cy="1637728"/>
              </a:xfrm>
              <a:prstGeom prst="rect">
                <a:avLst/>
              </a:prstGeom>
            </p:spPr>
          </p:pic>
          <p:pic>
            <p:nvPicPr>
              <p:cNvPr id="20" name="Picture 19" descr="A group of deer&#10;&#10;Description automatically generated with low confidence">
                <a:extLst>
                  <a:ext uri="{FF2B5EF4-FFF2-40B4-BE49-F238E27FC236}">
                    <a16:creationId xmlns:a16="http://schemas.microsoft.com/office/drawing/2014/main" id="{173C9921-3A08-411E-8DB3-B5E6E6922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5100" y="4682590"/>
                <a:ext cx="2570086" cy="2210274"/>
              </a:xfrm>
              <a:prstGeom prst="rect">
                <a:avLst/>
              </a:prstGeom>
            </p:spPr>
          </p:pic>
          <p:pic>
            <p:nvPicPr>
              <p:cNvPr id="35" name="Picture 34" descr="A picture containing primate, mammal, ape, dark&#10;&#10;Description automatically generated">
                <a:extLst>
                  <a:ext uri="{FF2B5EF4-FFF2-40B4-BE49-F238E27FC236}">
                    <a16:creationId xmlns:a16="http://schemas.microsoft.com/office/drawing/2014/main" id="{07828A35-450C-473F-8EE6-C90064DAD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065" y="2122838"/>
                <a:ext cx="1265145" cy="1637728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mammal, dark, cat, domestic cat&#10;&#10;Description automatically generated">
                <a:extLst>
                  <a:ext uri="{FF2B5EF4-FFF2-40B4-BE49-F238E27FC236}">
                    <a16:creationId xmlns:a16="http://schemas.microsoft.com/office/drawing/2014/main" id="{BA16F87F-2129-41F0-A681-0D607C9E5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229" y="2561272"/>
                <a:ext cx="891464" cy="1451029"/>
              </a:xfrm>
              <a:prstGeom prst="rect">
                <a:avLst/>
              </a:prstGeom>
            </p:spPr>
          </p:pic>
        </p:grpSp>
        <p:pic>
          <p:nvPicPr>
            <p:cNvPr id="22" name="Picture 21" descr="A deer with antlers&#10;&#10;Description automatically generated with medium confidence">
              <a:extLst>
                <a:ext uri="{FF2B5EF4-FFF2-40B4-BE49-F238E27FC236}">
                  <a16:creationId xmlns:a16="http://schemas.microsoft.com/office/drawing/2014/main" id="{5E2E9298-471A-413B-B931-E6F80CDA7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80" y="3456177"/>
              <a:ext cx="1543996" cy="1903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8977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30186510-C32D-42B4-8B8F-B695C190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385" y="504940"/>
            <a:ext cx="93718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    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cây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nấm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rừng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khiến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giả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thú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vị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? </a:t>
            </a:r>
            <a:r>
              <a:rPr lang="en-US" sz="3200" b="1" dirty="0" err="1">
                <a:latin typeface="Times New Roman"/>
              </a:rPr>
              <a:t>Nhờ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ấy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mà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cảnh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vật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đẹp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thêm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như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thế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nào</a:t>
            </a:r>
            <a:r>
              <a:rPr lang="en-US" sz="3200" b="1" dirty="0">
                <a:latin typeface="Times New Roman"/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2927648" y="2209801"/>
            <a:ext cx="6488250" cy="3183521"/>
          </a:xfrm>
          <a:prstGeom prst="cloud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1744" y="2710782"/>
            <a:ext cx="45354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27661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8510" y="234555"/>
            <a:ext cx="11730138" cy="52322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2800" b="1" dirty="0">
                <a:latin typeface="Times New Roman"/>
              </a:rPr>
              <a:t>   </a:t>
            </a:r>
            <a:r>
              <a:rPr lang="en-US" sz="2800" b="1" dirty="0" err="1">
                <a:latin typeface="Times New Roman"/>
              </a:rPr>
              <a:t>Những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cây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nấm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rừng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đã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khiến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tác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giả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có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những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liên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tưởng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thú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vị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gì</a:t>
            </a:r>
            <a:r>
              <a:rPr lang="en-US" sz="2800" b="1" dirty="0">
                <a:latin typeface="Times New Roman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510" y="836712"/>
            <a:ext cx="4406900" cy="5786733"/>
          </a:xfrm>
          <a:prstGeom prst="rect">
            <a:avLst/>
          </a:prstGeom>
          <a:solidFill>
            <a:srgbClr val="9FE6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15880" y="884827"/>
            <a:ext cx="7176120" cy="5973173"/>
            <a:chOff x="4717179" y="2630219"/>
            <a:chExt cx="4357457" cy="4228148"/>
          </a:xfrm>
        </p:grpSpPr>
        <p:pic>
          <p:nvPicPr>
            <p:cNvPr id="27659" name="Picture 1" descr="http://assets.inhabitat.com/wp-content/blogs.dir/1/files/2012/12/amanita-muscaria-mushroom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7179" y="2630219"/>
              <a:ext cx="4350236" cy="23109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pic>
          <p:nvPicPr>
            <p:cNvPr id="27660" name="Picture 17" descr="lau dai nam 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797152"/>
              <a:ext cx="4350236" cy="206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https://encrypted-tbn1.gstatic.com/images?q=tbn:ANd9GcRomxBt7va9k8iHEYf7AkUfOd-VCVTnfjOGOFTZ3YDAtfcPAX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15888"/>
            <a:ext cx="58147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https://s-media-cache-ak0.pinimg.com/236x/8d/a4/b4/8da4b4f28345452082e43cd3a6cb5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3327575"/>
            <a:ext cx="5814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http://assets.inhabitat.com/wp-content/blogs.dir/1/files/2012/12/amanita-muscaria-mushro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36" y="3356992"/>
            <a:ext cx="597666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" descr="http://idata.over-blog.com/0/50/04/35/macro/Amanite-vue-d-en-desso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36" y="115888"/>
            <a:ext cx="597666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9AB0E375-51E5-4798-82F3-00016957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28682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47529" y="371379"/>
            <a:ext cx="78597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    </a:t>
            </a:r>
            <a:r>
              <a:rPr lang="en-US" sz="3200" b="1" dirty="0" err="1">
                <a:latin typeface="Times New Roman"/>
              </a:rPr>
              <a:t>Nhờ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ấy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mà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cảnh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vật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đẹp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thêm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như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thế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nào</a:t>
            </a:r>
            <a:r>
              <a:rPr lang="en-US" sz="3200" b="1" dirty="0">
                <a:latin typeface="Times New Roman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5142" y="1447704"/>
            <a:ext cx="100817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E1E1DBDB-A7B9-4E20-AA19-82F61087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-12700"/>
            <a:ext cx="12288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740E9E92-8D36-49C7-88BD-C6D2EFDE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288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48281009-8228-46DB-A69F-1581E829E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38" y="1713858"/>
            <a:ext cx="1059740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GB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>
                <a:solidFill>
                  <a:srgbClr val="FF0000"/>
                </a:solidFill>
              </a:rPr>
              <a:t>1. </a:t>
            </a:r>
            <a:r>
              <a:rPr lang="en-GB" altLang="en-US" sz="2800" i="1" dirty="0" err="1">
                <a:solidFill>
                  <a:srgbClr val="FF0000"/>
                </a:solidFill>
              </a:rPr>
              <a:t>Đọc</a:t>
            </a:r>
            <a:r>
              <a:rPr lang="en-GB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thuộc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lòng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khổ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thơ</a:t>
            </a:r>
            <a:r>
              <a:rPr lang="en-US" altLang="en-US" sz="2800" i="1" dirty="0">
                <a:solidFill>
                  <a:srgbClr val="FF0000"/>
                </a:solidFill>
              </a:rPr>
              <a:t> con </a:t>
            </a:r>
            <a:r>
              <a:rPr lang="en-US" altLang="en-US" sz="2800" i="1" dirty="0" err="1">
                <a:solidFill>
                  <a:srgbClr val="FF0000"/>
                </a:solidFill>
              </a:rPr>
              <a:t>thích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bài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thơ</a:t>
            </a:r>
            <a:r>
              <a:rPr lang="en-US" altLang="en-US" sz="2800" i="1" dirty="0">
                <a:solidFill>
                  <a:srgbClr val="FF0000"/>
                </a:solidFill>
              </a:rPr>
              <a:t>: </a:t>
            </a:r>
            <a:r>
              <a:rPr lang="en-US" altLang="en-US" sz="2800" i="1" dirty="0" err="1">
                <a:solidFill>
                  <a:srgbClr val="FF0000"/>
                </a:solidFill>
              </a:rPr>
              <a:t>Tiếng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đàn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ba</a:t>
            </a:r>
            <a:r>
              <a:rPr lang="en-US" altLang="en-US" sz="2800" i="1" dirty="0">
                <a:solidFill>
                  <a:srgbClr val="FF0000"/>
                </a:solidFill>
              </a:rPr>
              <a:t>- la- </a:t>
            </a:r>
            <a:r>
              <a:rPr lang="en-US" altLang="en-US" sz="2800" i="1" dirty="0" err="1">
                <a:solidFill>
                  <a:srgbClr val="FF0000"/>
                </a:solidFill>
              </a:rPr>
              <a:t>lai</a:t>
            </a:r>
            <a:r>
              <a:rPr lang="en-US" altLang="en-US" sz="2800" i="1" dirty="0">
                <a:solidFill>
                  <a:srgbClr val="FF0000"/>
                </a:solidFill>
              </a:rPr>
              <a:t> – ca </a:t>
            </a:r>
            <a:r>
              <a:rPr lang="en-US" altLang="en-US" sz="2800" i="1" dirty="0" err="1">
                <a:solidFill>
                  <a:srgbClr val="FF0000"/>
                </a:solidFill>
              </a:rPr>
              <a:t>trên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sông</a:t>
            </a:r>
            <a:r>
              <a:rPr lang="en-US" altLang="en-US" sz="2800" i="1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</a:rPr>
              <a:t>Đà</a:t>
            </a:r>
            <a:r>
              <a:rPr lang="en-GB" altLang="en-US" sz="2800" i="1" dirty="0">
                <a:solidFill>
                  <a:srgbClr val="FF0000"/>
                </a:solidFill>
              </a:rPr>
              <a:t> </a:t>
            </a:r>
            <a:r>
              <a:rPr lang="en-GB" altLang="en-US" sz="2800" i="1" dirty="0" err="1">
                <a:solidFill>
                  <a:srgbClr val="FF0000"/>
                </a:solidFill>
              </a:rPr>
              <a:t>nêu</a:t>
            </a:r>
            <a:r>
              <a:rPr lang="en-GB" altLang="en-US" sz="2800" i="1" dirty="0">
                <a:solidFill>
                  <a:srgbClr val="FF0000"/>
                </a:solidFill>
              </a:rPr>
              <a:t> </a:t>
            </a:r>
            <a:r>
              <a:rPr lang="en-GB" altLang="en-US" sz="2800" i="1" dirty="0" err="1">
                <a:solidFill>
                  <a:srgbClr val="FF0000"/>
                </a:solidFill>
              </a:rPr>
              <a:t>vì</a:t>
            </a:r>
            <a:r>
              <a:rPr lang="en-GB" altLang="en-US" sz="2800" i="1" dirty="0">
                <a:solidFill>
                  <a:srgbClr val="FF0000"/>
                </a:solidFill>
              </a:rPr>
              <a:t> </a:t>
            </a:r>
            <a:r>
              <a:rPr lang="en-GB" altLang="en-US" sz="2800" i="1" dirty="0" err="1">
                <a:solidFill>
                  <a:srgbClr val="FF0000"/>
                </a:solidFill>
              </a:rPr>
              <a:t>sao</a:t>
            </a:r>
            <a:r>
              <a:rPr lang="en-GB" altLang="en-US" sz="2800" i="1" dirty="0">
                <a:solidFill>
                  <a:srgbClr val="FF0000"/>
                </a:solidFill>
              </a:rPr>
              <a:t> con </a:t>
            </a:r>
            <a:r>
              <a:rPr lang="en-GB" altLang="en-US" sz="2800" i="1" dirty="0" err="1">
                <a:solidFill>
                  <a:srgbClr val="FF0000"/>
                </a:solidFill>
              </a:rPr>
              <a:t>thích</a:t>
            </a:r>
            <a:r>
              <a:rPr lang="en-GB" altLang="en-US" sz="28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4BC9E9C-D64F-4823-B3CD-487B998C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01" y="3754765"/>
            <a:ext cx="10872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00CC"/>
                </a:solidFill>
              </a:rPr>
              <a:t>2.Nêu </a:t>
            </a:r>
            <a:r>
              <a:rPr lang="en-GB" altLang="en-US" sz="2800" dirty="0" err="1">
                <a:solidFill>
                  <a:srgbClr val="0000CC"/>
                </a:solidFill>
              </a:rPr>
              <a:t>nội</a:t>
            </a:r>
            <a:r>
              <a:rPr lang="en-GB" altLang="en-US" sz="2800" dirty="0">
                <a:solidFill>
                  <a:srgbClr val="0000CC"/>
                </a:solidFill>
              </a:rPr>
              <a:t> dung </a:t>
            </a:r>
            <a:r>
              <a:rPr lang="en-GB" altLang="en-US" sz="2800" dirty="0" err="1">
                <a:solidFill>
                  <a:srgbClr val="0000CC"/>
                </a:solidFill>
              </a:rPr>
              <a:t>của</a:t>
            </a:r>
            <a:r>
              <a:rPr lang="en-GB" altLang="en-US" sz="2800" dirty="0">
                <a:solidFill>
                  <a:srgbClr val="0000CC"/>
                </a:solidFill>
              </a:rPr>
              <a:t> </a:t>
            </a:r>
            <a:r>
              <a:rPr lang="en-GB" altLang="en-US" sz="2800" dirty="0" err="1">
                <a:solidFill>
                  <a:srgbClr val="0000CC"/>
                </a:solidFill>
              </a:rPr>
              <a:t>bài</a:t>
            </a:r>
            <a:r>
              <a:rPr lang="en-GB" altLang="en-US" sz="2800" dirty="0">
                <a:solidFill>
                  <a:srgbClr val="0000CC"/>
                </a:solidFill>
              </a:rPr>
              <a:t> </a:t>
            </a:r>
            <a:r>
              <a:rPr lang="en-GB" altLang="en-US" sz="2800" dirty="0" err="1">
                <a:solidFill>
                  <a:srgbClr val="0000CC"/>
                </a:solidFill>
              </a:rPr>
              <a:t>thơ</a:t>
            </a:r>
            <a:r>
              <a:rPr lang="en-GB" altLang="en-US" sz="2800" dirty="0">
                <a:solidFill>
                  <a:srgbClr val="0000CC"/>
                </a:solidFill>
              </a:rPr>
              <a:t>: </a:t>
            </a:r>
            <a:r>
              <a:rPr lang="en-GB" altLang="en-US" sz="2800" dirty="0" err="1">
                <a:solidFill>
                  <a:srgbClr val="0000CC"/>
                </a:solidFill>
              </a:rPr>
              <a:t>Tiếng</a:t>
            </a:r>
            <a:r>
              <a:rPr lang="en-GB" altLang="en-US" sz="2800" dirty="0">
                <a:solidFill>
                  <a:srgbClr val="0000CC"/>
                </a:solidFill>
              </a:rPr>
              <a:t> </a:t>
            </a:r>
            <a:r>
              <a:rPr lang="en-GB" altLang="en-US" sz="2800" dirty="0" err="1">
                <a:solidFill>
                  <a:srgbClr val="0000CC"/>
                </a:solidFill>
              </a:rPr>
              <a:t>đàn</a:t>
            </a:r>
            <a:r>
              <a:rPr lang="en-GB" altLang="en-US" sz="2800" dirty="0">
                <a:solidFill>
                  <a:srgbClr val="0000CC"/>
                </a:solidFill>
              </a:rPr>
              <a:t> </a:t>
            </a:r>
            <a:r>
              <a:rPr lang="en-GB" altLang="en-US" sz="2800" dirty="0" err="1">
                <a:solidFill>
                  <a:srgbClr val="0000CC"/>
                </a:solidFill>
              </a:rPr>
              <a:t>ba</a:t>
            </a:r>
            <a:r>
              <a:rPr lang="en-GB" altLang="en-US" sz="2800" dirty="0">
                <a:solidFill>
                  <a:srgbClr val="0000CC"/>
                </a:solidFill>
              </a:rPr>
              <a:t>- la- </a:t>
            </a:r>
            <a:r>
              <a:rPr lang="en-GB" altLang="en-US" sz="2800" dirty="0" err="1">
                <a:solidFill>
                  <a:srgbClr val="0000CC"/>
                </a:solidFill>
              </a:rPr>
              <a:t>lai</a:t>
            </a:r>
            <a:r>
              <a:rPr lang="en-GB" altLang="en-US" sz="2800" dirty="0">
                <a:solidFill>
                  <a:srgbClr val="0000CC"/>
                </a:solidFill>
              </a:rPr>
              <a:t> –ca </a:t>
            </a:r>
            <a:r>
              <a:rPr lang="en-GB" altLang="en-US" sz="2800" dirty="0" err="1">
                <a:solidFill>
                  <a:srgbClr val="0000CC"/>
                </a:solidFill>
              </a:rPr>
              <a:t>trên</a:t>
            </a:r>
            <a:r>
              <a:rPr lang="en-GB" altLang="en-US" sz="2800" dirty="0">
                <a:solidFill>
                  <a:srgbClr val="0000CC"/>
                </a:solidFill>
              </a:rPr>
              <a:t> </a:t>
            </a:r>
            <a:r>
              <a:rPr lang="en-GB" altLang="en-US" sz="2800" dirty="0" err="1">
                <a:solidFill>
                  <a:srgbClr val="0000CC"/>
                </a:solidFill>
              </a:rPr>
              <a:t>sông</a:t>
            </a:r>
            <a:r>
              <a:rPr lang="en-GB" altLang="en-US" sz="2800" dirty="0">
                <a:solidFill>
                  <a:srgbClr val="0000CC"/>
                </a:solidFill>
              </a:rPr>
              <a:t> </a:t>
            </a:r>
            <a:r>
              <a:rPr lang="en-GB" altLang="en-US" sz="2800" dirty="0" err="1">
                <a:solidFill>
                  <a:srgbClr val="0000CC"/>
                </a:solidFill>
              </a:rPr>
              <a:t>Đà</a:t>
            </a:r>
            <a:endParaRPr lang="en-GB" altLang="en-US" sz="2800" dirty="0">
              <a:solidFill>
                <a:srgbClr val="0000CC"/>
              </a:solidFill>
            </a:endParaRP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7CF28BB-6648-4244-912C-54AA1742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4456552"/>
            <a:ext cx="108728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fr-FR" dirty="0">
                <a:solidFill>
                  <a:srgbClr val="00B050"/>
                </a:solidFill>
              </a:rPr>
              <a:t>Ca </a:t>
            </a:r>
            <a:r>
              <a:rPr lang="fr-FR" dirty="0" err="1">
                <a:solidFill>
                  <a:srgbClr val="00B050"/>
                </a:solidFill>
              </a:rPr>
              <a:t>ngợi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vẻ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đẹp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kì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vĩ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của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công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trình</a:t>
            </a:r>
            <a:r>
              <a:rPr lang="fr-FR" dirty="0">
                <a:solidFill>
                  <a:srgbClr val="00B050"/>
                </a:solidFill>
              </a:rPr>
              <a:t>, </a:t>
            </a:r>
            <a:r>
              <a:rPr lang="fr-FR" dirty="0" err="1">
                <a:solidFill>
                  <a:srgbClr val="00B050"/>
                </a:solidFill>
              </a:rPr>
              <a:t>sức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mạnh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của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những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người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đang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chinh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phục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sông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Đà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và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sự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gắn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bó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giữa</a:t>
            </a:r>
            <a:r>
              <a:rPr lang="fr-FR" dirty="0">
                <a:solidFill>
                  <a:srgbClr val="00B050"/>
                </a:solidFill>
              </a:rPr>
              <a:t> con </a:t>
            </a:r>
            <a:r>
              <a:rPr lang="fr-FR" dirty="0" err="1">
                <a:solidFill>
                  <a:srgbClr val="00B050"/>
                </a:solidFill>
              </a:rPr>
              <a:t>người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và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thiên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nhiên</a:t>
            </a:r>
            <a:r>
              <a:rPr lang="fr-FR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249" name="TextBox 3">
            <a:extLst>
              <a:ext uri="{FF2B5EF4-FFF2-40B4-BE49-F238E27FC236}">
                <a16:creationId xmlns:a16="http://schemas.microsoft.com/office/drawing/2014/main" id="{13F1CF66-81A8-46E4-87CE-C77C2BCC8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279" y="971243"/>
            <a:ext cx="3578403" cy="7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79" grpId="0" autoUpdateAnimBg="0"/>
      <p:bldP spid="30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CA7E4AD2-0434-414C-98BB-BF69BBA8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2">
            <a:extLst>
              <a:ext uri="{FF2B5EF4-FFF2-40B4-BE49-F238E27FC236}">
                <a16:creationId xmlns:a16="http://schemas.microsoft.com/office/drawing/2014/main" id="{8E5AD849-88A2-43EA-BA84-863831DFF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1484313"/>
            <a:ext cx="0" cy="4321175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30403626-2485-4A5A-BDE4-09ED770C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5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        </a:t>
            </a:r>
            <a:r>
              <a:rPr lang="en-GB" altLang="en-US" sz="2400" b="1" u="sng">
                <a:solidFill>
                  <a:srgbClr val="FF0000"/>
                </a:solidFill>
              </a:rPr>
              <a:t>Luyện đọc:</a:t>
            </a:r>
            <a:r>
              <a:rPr lang="en-GB" altLang="en-US" sz="2400" b="1">
                <a:solidFill>
                  <a:srgbClr val="FF0000"/>
                </a:solidFill>
              </a:rPr>
              <a:t>                           </a:t>
            </a:r>
            <a:r>
              <a:rPr lang="en-GB" altLang="en-US" sz="2400" b="1" u="sng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8ADAB0E1-8238-4943-A113-E759566B3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035175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Lúp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xúp</a:t>
            </a:r>
            <a:r>
              <a:rPr lang="en-GB" altLang="en-US" sz="2800" b="1" dirty="0">
                <a:solidFill>
                  <a:srgbClr val="002060"/>
                </a:solidFill>
                <a:hlinkClick r:id="rId3" action="ppaction://hlinksldjump"/>
              </a:rPr>
              <a:t>,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140A8E5B-277F-4BF9-8762-8018242F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232" y="2053981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ấm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tích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, </a:t>
            </a:r>
            <a:endParaRPr lang="en-GB" altLang="en-US" sz="2800" u="sng" dirty="0">
              <a:solidFill>
                <a:srgbClr val="002060"/>
              </a:solidFill>
            </a:endParaRP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1EEAA7D7-D379-4C4C-AE7E-5234B572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2035175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0496" name="WordArt 23">
            <a:extLst>
              <a:ext uri="{FF2B5EF4-FFF2-40B4-BE49-F238E27FC236}">
                <a16:creationId xmlns:a16="http://schemas.microsoft.com/office/drawing/2014/main" id="{B578C7B2-8E7C-4F99-8EEE-0AAFE55786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438" y="490538"/>
            <a:ext cx="4175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A1F405D-0E17-4589-92B7-5C9C7D06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3631048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848B13-1F27-407B-A7CC-F518661BAA17}"/>
              </a:ext>
            </a:extLst>
          </p:cNvPr>
          <p:cNvSpPr/>
          <p:nvPr/>
        </p:nvSpPr>
        <p:spPr>
          <a:xfrm>
            <a:off x="721658" y="3814900"/>
            <a:ext cx="4464496" cy="273921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Tôi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có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cảm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giác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mình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là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một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khổng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̀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lạc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vào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kinh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của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vương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quốc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những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́ hon.//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9371F8B-BA75-4764-90C8-88FFC607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2065223"/>
            <a:ext cx="2084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chồn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sóc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72B75C-841E-4607-8A9C-E4BAFFECD69E}"/>
              </a:ext>
            </a:extLst>
          </p:cNvPr>
          <p:cNvSpPr txBox="1"/>
          <p:nvPr/>
        </p:nvSpPr>
        <p:spPr>
          <a:xfrm>
            <a:off x="8019785" y="2778200"/>
            <a:ext cx="623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6" action="ppaction://hlinksldjump"/>
              </a:rPr>
              <a:t>khộp</a:t>
            </a:r>
            <a:r>
              <a:rPr lang="en-US" sz="2800" b="1" u="sng" dirty="0">
                <a:solidFill>
                  <a:srgbClr val="7030A0"/>
                </a:solidFill>
                <a:latin typeface="Times New Roman"/>
              </a:rPr>
              <a:t>,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2233F-A819-416C-85AB-D8C7C6E91A5D}"/>
              </a:ext>
            </a:extLst>
          </p:cNvPr>
          <p:cNvSpPr txBox="1"/>
          <p:nvPr/>
        </p:nvSpPr>
        <p:spPr>
          <a:xfrm>
            <a:off x="9048750" y="2761107"/>
            <a:ext cx="826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con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mang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 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B89B5-06D0-46FF-B239-DDE01D9E9095}"/>
              </a:ext>
            </a:extLst>
          </p:cNvPr>
          <p:cNvSpPr txBox="1"/>
          <p:nvPr/>
        </p:nvSpPr>
        <p:spPr>
          <a:xfrm>
            <a:off x="8730716" y="204273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6" name="TextBox 5">
            <a:hlinkClick r:id="rId8" action="ppaction://hlinksldjump"/>
            <a:extLst>
              <a:ext uri="{FF2B5EF4-FFF2-40B4-BE49-F238E27FC236}">
                <a16:creationId xmlns:a16="http://schemas.microsoft.com/office/drawing/2014/main" id="{4D6C91E3-5BF0-483D-B876-0622E6FF11D1}"/>
              </a:ext>
            </a:extLst>
          </p:cNvPr>
          <p:cNvSpPr txBox="1"/>
          <p:nvPr/>
        </p:nvSpPr>
        <p:spPr>
          <a:xfrm>
            <a:off x="5808663" y="2778200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72FFF611-3A2A-4146-BAFF-4C729A53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77" y="200325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634FD5F1-A0E3-422A-977D-6016003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630" y="20193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865BE58E-23BF-42B7-8E64-6D7A407D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2517775"/>
            <a:ext cx="198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82EC460C-C0D8-4FE0-A664-DA0E6825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06" y="2559625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56932D3-4875-4B0B-AB5B-E96FF7A5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217" y="2554054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0DC426E3-07B7-4F39-9D5A-3E3082E7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5" y="3022717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B347E761-420E-43CB-BE55-D38AB437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862" y="2995688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F0A6312-EE6B-4D75-906B-A83AFD28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856" y="2981339"/>
            <a:ext cx="335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rợi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E0F-7262-4E47-BF9D-6EDACD15C6B8}"/>
              </a:ext>
            </a:extLst>
          </p:cNvPr>
          <p:cNvSpPr txBox="1"/>
          <p:nvPr/>
        </p:nvSpPr>
        <p:spPr>
          <a:xfrm>
            <a:off x="768352" y="1412875"/>
            <a:ext cx="7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5DE9A9-02AB-4B7E-B54A-A204A3DF0419}"/>
              </a:ext>
            </a:extLst>
          </p:cNvPr>
          <p:cNvSpPr txBox="1"/>
          <p:nvPr/>
        </p:nvSpPr>
        <p:spPr>
          <a:xfrm>
            <a:off x="5643319" y="3438024"/>
            <a:ext cx="8680938" cy="118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nl-NL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1: Cảnh vật trong rừng đầy lãng mạn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thần bí như truyện cổ tích.</a:t>
            </a:r>
            <a:endParaRPr lang="en-US" sz="2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893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1463" y="-102615"/>
            <a:ext cx="97565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/>
              </a:rPr>
              <a:t>Đọc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thầm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đoạn</a:t>
            </a:r>
            <a:r>
              <a:rPr lang="en-US" sz="2800" b="1" dirty="0">
                <a:latin typeface="Times New Roman"/>
              </a:rPr>
              <a:t> 2 </a:t>
            </a:r>
            <a:r>
              <a:rPr lang="en-US" sz="2800" b="1" dirty="0" err="1">
                <a:latin typeface="Times New Roman"/>
              </a:rPr>
              <a:t>và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ccho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biết:những</a:t>
            </a:r>
            <a:r>
              <a:rPr lang="en-US" sz="2800" b="1" dirty="0">
                <a:latin typeface="Times New Roman"/>
              </a:rPr>
              <a:t> muông thú trong rừng được miêu tả như thế </a:t>
            </a:r>
            <a:r>
              <a:rPr lang="en-US" sz="2800" b="1" dirty="0" err="1">
                <a:latin typeface="Times New Roman"/>
              </a:rPr>
              <a:t>nào</a:t>
            </a:r>
            <a:r>
              <a:rPr lang="en-US" sz="2800" b="1" dirty="0">
                <a:latin typeface="Times New Roman"/>
              </a:rPr>
              <a:t>?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giả sử dụng NT gì để miêu tả chúng?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800" b="1" dirty="0">
              <a:latin typeface="Times New Roman"/>
            </a:endParaRPr>
          </a:p>
        </p:txBody>
      </p:sp>
      <p:pic>
        <p:nvPicPr>
          <p:cNvPr id="30723" name="Picture 12" descr="http://k14.vcmedia.vn/Images/Uploaded/Share/2011/07/25/110725kpvuonbacm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19" y="887633"/>
            <a:ext cx="5760195" cy="2501900"/>
          </a:xfrm>
          <a:prstGeom prst="rect">
            <a:avLst/>
          </a:prstGeom>
          <a:solidFill>
            <a:srgbClr val="66FFFF"/>
          </a:solidFill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6" name="Picture 4" descr="rung kh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41" y="4581128"/>
            <a:ext cx="5798017" cy="2232248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8" name="Picture 2" descr="https://naturalunseenhazards.files.wordpress.com/2011/07/striped-sk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964" y="2295526"/>
            <a:ext cx="5760195" cy="26463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970462" y="1103779"/>
            <a:ext cx="6149974" cy="917575"/>
          </a:xfrm>
          <a:prstGeom prst="wedgeRoundRectCallout">
            <a:avLst>
              <a:gd name="adj1" fmla="val -75665"/>
              <a:gd name="adj2" fmla="val 148408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vi-VN" sz="2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vi-VN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2606" y="3519488"/>
            <a:ext cx="5909420" cy="1008062"/>
          </a:xfrm>
          <a:prstGeom prst="wedgeRoundRectCallout">
            <a:avLst>
              <a:gd name="adj1" fmla="val 79622"/>
              <a:gd name="adj2" fmla="val -39443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83339" y="5445125"/>
            <a:ext cx="5680820" cy="1296988"/>
          </a:xfrm>
          <a:prstGeom prst="wedgeRoundRectCallout">
            <a:avLst>
              <a:gd name="adj1" fmla="val -95527"/>
              <a:gd name="adj2" fmla="val 35289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9EEAE642-E842-4B62-951D-FB0B64F8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30730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77746" y="638424"/>
            <a:ext cx="7966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latin typeface="Times New Roman"/>
              </a:rPr>
              <a:t>   </a:t>
            </a:r>
            <a:r>
              <a:rPr lang="en-US" sz="3200" b="1" dirty="0" err="1">
                <a:latin typeface="Times New Roman"/>
              </a:rPr>
              <a:t>Sư</a:t>
            </a:r>
            <a:r>
              <a:rPr lang="en-US" sz="3200" b="1" dirty="0">
                <a:latin typeface="Times New Roman"/>
              </a:rPr>
              <a:t>̣ có mặt của chúng mang lại vẻ đẹp gì cho cảnh rừng?</a:t>
            </a:r>
          </a:p>
        </p:txBody>
      </p:sp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695400" y="2482392"/>
            <a:ext cx="8949153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6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CA7E4AD2-0434-414C-98BB-BF69BBA8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2">
            <a:extLst>
              <a:ext uri="{FF2B5EF4-FFF2-40B4-BE49-F238E27FC236}">
                <a16:creationId xmlns:a16="http://schemas.microsoft.com/office/drawing/2014/main" id="{8E5AD849-88A2-43EA-BA84-863831DFF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1484313"/>
            <a:ext cx="0" cy="4321175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30403626-2485-4A5A-BDE4-09ED770C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5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        </a:t>
            </a:r>
            <a:r>
              <a:rPr lang="en-GB" altLang="en-US" sz="2400" b="1" u="sng">
                <a:solidFill>
                  <a:srgbClr val="FF0000"/>
                </a:solidFill>
              </a:rPr>
              <a:t>Luyện đọc:</a:t>
            </a:r>
            <a:r>
              <a:rPr lang="en-GB" altLang="en-US" sz="2400" b="1">
                <a:solidFill>
                  <a:srgbClr val="FF0000"/>
                </a:solidFill>
              </a:rPr>
              <a:t>                           </a:t>
            </a:r>
            <a:r>
              <a:rPr lang="en-GB" altLang="en-US" sz="2400" b="1" u="sng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8ADAB0E1-8238-4943-A113-E759566B3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035175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Lúp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xúp</a:t>
            </a:r>
            <a:r>
              <a:rPr lang="en-GB" altLang="en-US" sz="2800" b="1" dirty="0">
                <a:solidFill>
                  <a:srgbClr val="002060"/>
                </a:solidFill>
                <a:hlinkClick r:id="rId3" action="ppaction://hlinksldjump"/>
              </a:rPr>
              <a:t>,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140A8E5B-277F-4BF9-8762-8018242F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232" y="2053981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ấm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tích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, </a:t>
            </a:r>
            <a:endParaRPr lang="en-GB" altLang="en-US" sz="2800" u="sng" dirty="0">
              <a:solidFill>
                <a:srgbClr val="002060"/>
              </a:solidFill>
            </a:endParaRP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1EEAA7D7-D379-4C4C-AE7E-5234B572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2035175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0496" name="WordArt 23">
            <a:extLst>
              <a:ext uri="{FF2B5EF4-FFF2-40B4-BE49-F238E27FC236}">
                <a16:creationId xmlns:a16="http://schemas.microsoft.com/office/drawing/2014/main" id="{B578C7B2-8E7C-4F99-8EEE-0AAFE55786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438" y="490538"/>
            <a:ext cx="4175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A1F405D-0E17-4589-92B7-5C9C7D06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3631048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848B13-1F27-407B-A7CC-F518661BAA17}"/>
              </a:ext>
            </a:extLst>
          </p:cNvPr>
          <p:cNvSpPr/>
          <p:nvPr/>
        </p:nvSpPr>
        <p:spPr>
          <a:xfrm>
            <a:off x="721658" y="3814900"/>
            <a:ext cx="4464496" cy="273921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Tôi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có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cảm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giác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mình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là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một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khổng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̀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lạc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vào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kinh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của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vương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quốc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những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́ hon.//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9371F8B-BA75-4764-90C8-88FFC607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2065223"/>
            <a:ext cx="2084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chồn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sóc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72B75C-841E-4607-8A9C-E4BAFFECD69E}"/>
              </a:ext>
            </a:extLst>
          </p:cNvPr>
          <p:cNvSpPr txBox="1"/>
          <p:nvPr/>
        </p:nvSpPr>
        <p:spPr>
          <a:xfrm>
            <a:off x="8076133" y="2508250"/>
            <a:ext cx="623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6" action="ppaction://hlinksldjump"/>
              </a:rPr>
              <a:t>khộp</a:t>
            </a:r>
            <a:r>
              <a:rPr lang="en-US" sz="2800" b="1" u="sng" dirty="0">
                <a:solidFill>
                  <a:srgbClr val="7030A0"/>
                </a:solidFill>
                <a:latin typeface="Times New Roman"/>
              </a:rPr>
              <a:t>,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2233F-A819-416C-85AB-D8C7C6E91A5D}"/>
              </a:ext>
            </a:extLst>
          </p:cNvPr>
          <p:cNvSpPr txBox="1"/>
          <p:nvPr/>
        </p:nvSpPr>
        <p:spPr>
          <a:xfrm>
            <a:off x="9106434" y="2550749"/>
            <a:ext cx="826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con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mang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 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B89B5-06D0-46FF-B239-DDE01D9E9095}"/>
              </a:ext>
            </a:extLst>
          </p:cNvPr>
          <p:cNvSpPr txBox="1"/>
          <p:nvPr/>
        </p:nvSpPr>
        <p:spPr>
          <a:xfrm>
            <a:off x="8730716" y="204273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6" name="TextBox 5">
            <a:hlinkClick r:id="rId8" action="ppaction://hlinksldjump"/>
            <a:extLst>
              <a:ext uri="{FF2B5EF4-FFF2-40B4-BE49-F238E27FC236}">
                <a16:creationId xmlns:a16="http://schemas.microsoft.com/office/drawing/2014/main" id="{4D6C91E3-5BF0-483D-B876-0622E6FF11D1}"/>
              </a:ext>
            </a:extLst>
          </p:cNvPr>
          <p:cNvSpPr txBox="1"/>
          <p:nvPr/>
        </p:nvSpPr>
        <p:spPr>
          <a:xfrm>
            <a:off x="5823356" y="2542841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72FFF611-3A2A-4146-BAFF-4C729A53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77" y="200325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634FD5F1-A0E3-422A-977D-6016003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630" y="20193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865BE58E-23BF-42B7-8E64-6D7A407D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2517775"/>
            <a:ext cx="198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82EC460C-C0D8-4FE0-A664-DA0E6825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06" y="2559625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56932D3-4875-4B0B-AB5B-E96FF7A5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217" y="2554054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0DC426E3-07B7-4F39-9D5A-3E3082E7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5" y="3022717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B347E761-420E-43CB-BE55-D38AB437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862" y="2995688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F0A6312-EE6B-4D75-906B-A83AFD28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856" y="2981339"/>
            <a:ext cx="335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rợi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E0F-7262-4E47-BF9D-6EDACD15C6B8}"/>
              </a:ext>
            </a:extLst>
          </p:cNvPr>
          <p:cNvSpPr txBox="1"/>
          <p:nvPr/>
        </p:nvSpPr>
        <p:spPr>
          <a:xfrm>
            <a:off x="768352" y="1412875"/>
            <a:ext cx="7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5DE9A9-02AB-4B7E-B54A-A204A3DF0419}"/>
              </a:ext>
            </a:extLst>
          </p:cNvPr>
          <p:cNvSpPr txBox="1"/>
          <p:nvPr/>
        </p:nvSpPr>
        <p:spPr>
          <a:xfrm>
            <a:off x="5643319" y="3067311"/>
            <a:ext cx="8680938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1: Cảnh vật trong rừng đầy lãng mạn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thần bí như truyện cổ tích.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3F876E-9484-46BA-9964-F46869F1240F}"/>
              </a:ext>
            </a:extLst>
          </p:cNvPr>
          <p:cNvSpPr txBox="1"/>
          <p:nvPr/>
        </p:nvSpPr>
        <p:spPr>
          <a:xfrm>
            <a:off x="5823356" y="4084368"/>
            <a:ext cx="8593577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ý 2: Muông thú khiến cho rừng thêm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sống động, kì thú.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08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BD3437C0-4A3D-48D1-BD31-1453DE64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9019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59496" y="13393"/>
            <a:ext cx="821055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/>
              </a:rPr>
              <a:t>Con </a:t>
            </a:r>
            <a:r>
              <a:rPr lang="en-US" sz="2800" b="1" dirty="0" err="1">
                <a:latin typeface="Times New Roman"/>
              </a:rPr>
              <a:t>đọc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đoạn</a:t>
            </a:r>
            <a:r>
              <a:rPr lang="en-US" sz="2800" b="1" dirty="0">
                <a:latin typeface="Times New Roman"/>
              </a:rPr>
              <a:t> 3, </a:t>
            </a:r>
            <a:r>
              <a:rPr lang="en-US" sz="2800" b="1" dirty="0" err="1">
                <a:latin typeface="Times New Roman"/>
              </a:rPr>
              <a:t>quan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sát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tranh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và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trả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lời:Vi</a:t>
            </a:r>
            <a:r>
              <a:rPr lang="en-US" sz="2800" b="1" dirty="0">
                <a:latin typeface="Times New Roman"/>
              </a:rPr>
              <a:t>̀ sao rừng khộp được gọi là “giang sơn vàng rợi”?</a:t>
            </a:r>
          </a:p>
        </p:txBody>
      </p:sp>
      <p:pic>
        <p:nvPicPr>
          <p:cNvPr id="13" name="Picture 4" descr="rung khop">
            <a:extLst>
              <a:ext uri="{FF2B5EF4-FFF2-40B4-BE49-F238E27FC236}">
                <a16:creationId xmlns:a16="http://schemas.microsoft.com/office/drawing/2014/main" id="{8A39ACEA-381A-4EC0-A41F-644F07C2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1165139"/>
            <a:ext cx="10068780" cy="5486203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15343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BD3437C0-4A3D-48D1-BD31-1453DE64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" y="0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42306" y="321174"/>
            <a:ext cx="821055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/>
              </a:rPr>
              <a:t>Con </a:t>
            </a:r>
            <a:r>
              <a:rPr lang="en-US" sz="2800" b="1" dirty="0" err="1">
                <a:latin typeface="Times New Roman"/>
              </a:rPr>
              <a:t>đọc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đoạn</a:t>
            </a:r>
            <a:r>
              <a:rPr lang="en-US" sz="2800" b="1" dirty="0">
                <a:latin typeface="Times New Roman"/>
              </a:rPr>
              <a:t> 3, </a:t>
            </a:r>
            <a:r>
              <a:rPr lang="en-US" sz="2800" b="1" dirty="0" err="1">
                <a:latin typeface="Times New Roman"/>
              </a:rPr>
              <a:t>quan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sát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tranh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và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trả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lời:Vi</a:t>
            </a:r>
            <a:r>
              <a:rPr lang="en-US" sz="2800" b="1" dirty="0">
                <a:latin typeface="Times New Roman"/>
              </a:rPr>
              <a:t>̀ sao rừng khộp được gọi là “giang sơn vàng rợi”?</a:t>
            </a:r>
          </a:p>
        </p:txBody>
      </p:sp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469293" y="1710825"/>
            <a:ext cx="3565728" cy="224676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TextBox 2"/>
          <p:cNvSpPr txBox="1">
            <a:spLocks noChangeArrowheads="1"/>
          </p:cNvSpPr>
          <p:nvPr/>
        </p:nvSpPr>
        <p:spPr bwMode="auto">
          <a:xfrm>
            <a:off x="4647354" y="1555586"/>
            <a:ext cx="6900312" cy="52322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TextBox 3"/>
          <p:cNvSpPr txBox="1">
            <a:spLocks noChangeArrowheads="1"/>
          </p:cNvSpPr>
          <p:nvPr/>
        </p:nvSpPr>
        <p:spPr bwMode="auto">
          <a:xfrm>
            <a:off x="4647354" y="2462886"/>
            <a:ext cx="6900312" cy="52322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TextBox 10"/>
          <p:cNvSpPr txBox="1">
            <a:spLocks noChangeArrowheads="1"/>
          </p:cNvSpPr>
          <p:nvPr/>
        </p:nvSpPr>
        <p:spPr bwMode="auto">
          <a:xfrm>
            <a:off x="4739594" y="3372782"/>
            <a:ext cx="6900312" cy="52322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TextBox 12"/>
          <p:cNvSpPr txBox="1">
            <a:spLocks noChangeArrowheads="1"/>
          </p:cNvSpPr>
          <p:nvPr/>
        </p:nvSpPr>
        <p:spPr bwMode="auto">
          <a:xfrm>
            <a:off x="4647354" y="4219204"/>
            <a:ext cx="6877097" cy="52322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3899541" y="1628016"/>
            <a:ext cx="778762" cy="122194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3899541" y="2399900"/>
            <a:ext cx="840053" cy="492956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922816" y="2932773"/>
            <a:ext cx="755487" cy="1335255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856744" y="2874252"/>
            <a:ext cx="882850" cy="54739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rung khop">
            <a:extLst>
              <a:ext uri="{FF2B5EF4-FFF2-40B4-BE49-F238E27FC236}">
                <a16:creationId xmlns:a16="http://schemas.microsoft.com/office/drawing/2014/main" id="{7E86DFB7-36B9-41AA-B588-D07AB138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19204"/>
            <a:ext cx="4389464" cy="2522163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CA7E4AD2-0434-414C-98BB-BF69BBA8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2">
            <a:extLst>
              <a:ext uri="{FF2B5EF4-FFF2-40B4-BE49-F238E27FC236}">
                <a16:creationId xmlns:a16="http://schemas.microsoft.com/office/drawing/2014/main" id="{8E5AD849-88A2-43EA-BA84-863831DFF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1484313"/>
            <a:ext cx="0" cy="4321175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30403626-2485-4A5A-BDE4-09ED770C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5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        </a:t>
            </a:r>
            <a:r>
              <a:rPr lang="en-GB" altLang="en-US" sz="2400" b="1" u="sng">
                <a:solidFill>
                  <a:srgbClr val="FF0000"/>
                </a:solidFill>
              </a:rPr>
              <a:t>Luyện đọc:</a:t>
            </a:r>
            <a:r>
              <a:rPr lang="en-GB" altLang="en-US" sz="2400" b="1">
                <a:solidFill>
                  <a:srgbClr val="FF0000"/>
                </a:solidFill>
              </a:rPr>
              <a:t>                           </a:t>
            </a:r>
            <a:r>
              <a:rPr lang="en-GB" altLang="en-US" sz="2400" b="1" u="sng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8ADAB0E1-8238-4943-A113-E759566B3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035175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Lúp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xúp</a:t>
            </a:r>
            <a:r>
              <a:rPr lang="en-GB" altLang="en-US" sz="2800" b="1" dirty="0">
                <a:solidFill>
                  <a:srgbClr val="002060"/>
                </a:solidFill>
                <a:hlinkClick r:id="rId3" action="ppaction://hlinksldjump"/>
              </a:rPr>
              <a:t>,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140A8E5B-277F-4BF9-8762-8018242F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232" y="2053981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ấm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tích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, </a:t>
            </a:r>
            <a:endParaRPr lang="en-GB" altLang="en-US" sz="2800" u="sng" dirty="0">
              <a:solidFill>
                <a:srgbClr val="002060"/>
              </a:solidFill>
            </a:endParaRP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1EEAA7D7-D379-4C4C-AE7E-5234B572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2035175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0496" name="WordArt 23">
            <a:extLst>
              <a:ext uri="{FF2B5EF4-FFF2-40B4-BE49-F238E27FC236}">
                <a16:creationId xmlns:a16="http://schemas.microsoft.com/office/drawing/2014/main" id="{B578C7B2-8E7C-4F99-8EEE-0AAFE55786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438" y="490538"/>
            <a:ext cx="4175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A1F405D-0E17-4589-92B7-5C9C7D06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3631048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848B13-1F27-407B-A7CC-F518661BAA17}"/>
              </a:ext>
            </a:extLst>
          </p:cNvPr>
          <p:cNvSpPr/>
          <p:nvPr/>
        </p:nvSpPr>
        <p:spPr>
          <a:xfrm>
            <a:off x="721658" y="3814900"/>
            <a:ext cx="4464496" cy="273921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Tôi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có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cảm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giác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mình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là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một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khổng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̀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lạc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vào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kinh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của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vương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quốc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những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́ hon.//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9371F8B-BA75-4764-90C8-88FFC607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2065223"/>
            <a:ext cx="2084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chồn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sóc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72B75C-841E-4607-8A9C-E4BAFFECD69E}"/>
              </a:ext>
            </a:extLst>
          </p:cNvPr>
          <p:cNvSpPr txBox="1"/>
          <p:nvPr/>
        </p:nvSpPr>
        <p:spPr>
          <a:xfrm>
            <a:off x="8076133" y="2508250"/>
            <a:ext cx="623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6" action="ppaction://hlinksldjump"/>
              </a:rPr>
              <a:t>khộp</a:t>
            </a:r>
            <a:r>
              <a:rPr lang="en-US" sz="2800" b="1" u="sng" dirty="0">
                <a:solidFill>
                  <a:srgbClr val="7030A0"/>
                </a:solidFill>
                <a:latin typeface="Times New Roman"/>
              </a:rPr>
              <a:t>,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2233F-A819-416C-85AB-D8C7C6E91A5D}"/>
              </a:ext>
            </a:extLst>
          </p:cNvPr>
          <p:cNvSpPr txBox="1"/>
          <p:nvPr/>
        </p:nvSpPr>
        <p:spPr>
          <a:xfrm>
            <a:off x="9106434" y="2550749"/>
            <a:ext cx="826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con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mang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 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B89B5-06D0-46FF-B239-DDE01D9E9095}"/>
              </a:ext>
            </a:extLst>
          </p:cNvPr>
          <p:cNvSpPr txBox="1"/>
          <p:nvPr/>
        </p:nvSpPr>
        <p:spPr>
          <a:xfrm>
            <a:off x="8730716" y="204273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6" name="TextBox 5">
            <a:hlinkClick r:id="rId8" action="ppaction://hlinksldjump"/>
            <a:extLst>
              <a:ext uri="{FF2B5EF4-FFF2-40B4-BE49-F238E27FC236}">
                <a16:creationId xmlns:a16="http://schemas.microsoft.com/office/drawing/2014/main" id="{4D6C91E3-5BF0-483D-B876-0622E6FF11D1}"/>
              </a:ext>
            </a:extLst>
          </p:cNvPr>
          <p:cNvSpPr txBox="1"/>
          <p:nvPr/>
        </p:nvSpPr>
        <p:spPr>
          <a:xfrm>
            <a:off x="5823356" y="2542841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72FFF611-3A2A-4146-BAFF-4C729A53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77" y="200325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634FD5F1-A0E3-422A-977D-6016003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630" y="20193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865BE58E-23BF-42B7-8E64-6D7A407D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2517775"/>
            <a:ext cx="198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82EC460C-C0D8-4FE0-A664-DA0E6825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06" y="2559625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56932D3-4875-4B0B-AB5B-E96FF7A5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217" y="2554054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0DC426E3-07B7-4F39-9D5A-3E3082E7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5" y="3022717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B347E761-420E-43CB-BE55-D38AB437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862" y="2995688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F0A6312-EE6B-4D75-906B-A83AFD28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856" y="2981339"/>
            <a:ext cx="335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rợi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E0F-7262-4E47-BF9D-6EDACD15C6B8}"/>
              </a:ext>
            </a:extLst>
          </p:cNvPr>
          <p:cNvSpPr txBox="1"/>
          <p:nvPr/>
        </p:nvSpPr>
        <p:spPr>
          <a:xfrm>
            <a:off x="768352" y="1412875"/>
            <a:ext cx="7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5DE9A9-02AB-4B7E-B54A-A204A3DF0419}"/>
              </a:ext>
            </a:extLst>
          </p:cNvPr>
          <p:cNvSpPr txBox="1"/>
          <p:nvPr/>
        </p:nvSpPr>
        <p:spPr>
          <a:xfrm>
            <a:off x="5643319" y="3067311"/>
            <a:ext cx="8680938" cy="104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1: Cảnh vật trong rừng đầy lãng mạn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thần bí như truyện cổ tích.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3F876E-9484-46BA-9964-F46869F1240F}"/>
              </a:ext>
            </a:extLst>
          </p:cNvPr>
          <p:cNvSpPr txBox="1"/>
          <p:nvPr/>
        </p:nvSpPr>
        <p:spPr>
          <a:xfrm>
            <a:off x="5823356" y="4084368"/>
            <a:ext cx="8593577" cy="229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ý 2: Muông thú khiến cho rừng thêm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sống động, kì thú.</a:t>
            </a:r>
            <a:endParaRPr lang="en-US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nl-NL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ý 3: Vẻ đẹp rực rỡ của rừng khộp.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/>
              <a:t> </a:t>
            </a:r>
            <a:endParaRPr lang="en-U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4413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25222A4C-FDEC-423F-AE13-D8FCD331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" y="-14391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32778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04F731-6B39-4BE6-81AB-8EF98FF847AF}"/>
              </a:ext>
            </a:extLst>
          </p:cNvPr>
          <p:cNvGrpSpPr/>
          <p:nvPr/>
        </p:nvGrpSpPr>
        <p:grpSpPr>
          <a:xfrm>
            <a:off x="1632777" y="527870"/>
            <a:ext cx="8856984" cy="4104456"/>
            <a:chOff x="1632777" y="527870"/>
            <a:chExt cx="8856984" cy="41044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DB12783E-FD57-490A-B692-D471D3705B1D}"/>
                </a:ext>
              </a:extLst>
            </p:cNvPr>
            <p:cNvSpPr/>
            <p:nvPr/>
          </p:nvSpPr>
          <p:spPr>
            <a:xfrm>
              <a:off x="1632777" y="527870"/>
              <a:ext cx="8856984" cy="410445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635B18-6EB1-4CB8-A331-865CB4F03A36}"/>
                </a:ext>
              </a:extLst>
            </p:cNvPr>
            <p:cNvSpPr txBox="1"/>
            <p:nvPr/>
          </p:nvSpPr>
          <p:spPr>
            <a:xfrm>
              <a:off x="2597525" y="1721152"/>
              <a:ext cx="755721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Tác giả miêu tả cảnh rừng theo trình tự nào?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l-NL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Con học tập được điều gì ở cách miêu tả cảnh của tác giả?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dirty="0"/>
            </a:p>
          </p:txBody>
        </p:sp>
      </p:grp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031CD0D-3DE3-414D-A7EB-7A41D3209B98}"/>
              </a:ext>
            </a:extLst>
          </p:cNvPr>
          <p:cNvSpPr/>
          <p:nvPr/>
        </p:nvSpPr>
        <p:spPr>
          <a:xfrm>
            <a:off x="2495600" y="1675433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0D9405-BB16-4239-916C-C995465E43E5}"/>
              </a:ext>
            </a:extLst>
          </p:cNvPr>
          <p:cNvGrpSpPr/>
          <p:nvPr/>
        </p:nvGrpSpPr>
        <p:grpSpPr>
          <a:xfrm>
            <a:off x="1644500" y="527870"/>
            <a:ext cx="8787522" cy="4125646"/>
            <a:chOff x="1989594" y="5570167"/>
            <a:chExt cx="8787522" cy="4125646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B96AA3E5-25EE-4080-AC3F-3DE1C4E7F89D}"/>
                </a:ext>
              </a:extLst>
            </p:cNvPr>
            <p:cNvSpPr/>
            <p:nvPr/>
          </p:nvSpPr>
          <p:spPr>
            <a:xfrm>
              <a:off x="1989594" y="5570167"/>
              <a:ext cx="8787522" cy="412564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80FC3-90DA-4F33-8FB8-295306A12098}"/>
                </a:ext>
              </a:extLst>
            </p:cNvPr>
            <p:cNvSpPr txBox="1"/>
            <p:nvPr/>
          </p:nvSpPr>
          <p:spPr>
            <a:xfrm>
              <a:off x="2311120" y="7192650"/>
              <a:ext cx="82741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 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A8679A45-BA00-4AD9-BA47-A9D3518F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7" y="2708920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63352" y="2285994"/>
            <a:ext cx="11809312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u="sng" dirty="0" err="1">
                <a:latin typeface="Times New Roman"/>
              </a:rPr>
              <a:t>Nội</a:t>
            </a:r>
            <a:r>
              <a:rPr lang="en-US" sz="3200" b="1" u="sng" dirty="0">
                <a:latin typeface="Times New Roman"/>
              </a:rPr>
              <a:t> dung </a:t>
            </a:r>
            <a:r>
              <a:rPr lang="en-US" sz="3200" b="1" dirty="0">
                <a:latin typeface="Times New Roman"/>
              </a:rPr>
              <a:t>: </a:t>
            </a:r>
          </a:p>
          <a:p>
            <a:pPr algn="just">
              <a:defRPr/>
            </a:pPr>
            <a:r>
              <a:rPr lang="en-US" sz="3200" dirty="0">
                <a:latin typeface="Times New Roman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thú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;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tình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cảm yêu mến, ngưỡng mộ của tác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̉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rừng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7BCC60D2-4369-4F7E-9749-D2858437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6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0">
            <a:extLst>
              <a:ext uri="{FF2B5EF4-FFF2-40B4-BE49-F238E27FC236}">
                <a16:creationId xmlns:a16="http://schemas.microsoft.com/office/drawing/2014/main" id="{8D3F9624-F3CE-4DEE-BC44-71BA2D32A5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2963" y="2014538"/>
            <a:ext cx="4454525" cy="8572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687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3.LUYỆN ĐỌC</a:t>
            </a:r>
          </a:p>
          <a:p>
            <a:pPr algn="ctr"/>
            <a:r>
              <a:rPr lang="en-US" sz="2687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CẢM.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0C404B6-10D9-4D03-A193-711ABEA2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2609117"/>
            <a:ext cx="3697288" cy="436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2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2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2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24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E613C-D979-4F17-B73C-75C2008AA577}"/>
              </a:ext>
            </a:extLst>
          </p:cNvPr>
          <p:cNvSpPr txBox="1"/>
          <p:nvPr/>
        </p:nvSpPr>
        <p:spPr>
          <a:xfrm>
            <a:off x="1222833" y="3101401"/>
            <a:ext cx="1048620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tả.Đọc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727" name="WordArt 8">
            <a:extLst>
              <a:ext uri="{FF2B5EF4-FFF2-40B4-BE49-F238E27FC236}">
                <a16:creationId xmlns:a16="http://schemas.microsoft.com/office/drawing/2014/main" id="{2D40389D-8C19-4EDB-94E2-A19BD401F2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6850" y="1039813"/>
            <a:ext cx="41767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lose-up of mushrooms&#10;&#10;Description automatically generated with medium confidence">
            <a:extLst>
              <a:ext uri="{FF2B5EF4-FFF2-40B4-BE49-F238E27FC236}">
                <a16:creationId xmlns:a16="http://schemas.microsoft.com/office/drawing/2014/main" id="{039D4494-88ED-438B-850F-999D9BC6A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5358757"/>
            <a:ext cx="1251455" cy="1499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ẻ đẹp rừng xanh Yok Đôn, Đắk Lắk">
            <a:extLst>
              <a:ext uri="{FF2B5EF4-FFF2-40B4-BE49-F238E27FC236}">
                <a16:creationId xmlns:a16="http://schemas.microsoft.com/office/drawing/2014/main" id="{6178DED2-818B-45F9-A81B-DA3229D1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168" y="0"/>
            <a:ext cx="148496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hu rung dep nhat the gioi anh 2">
            <a:extLst>
              <a:ext uri="{FF2B5EF4-FFF2-40B4-BE49-F238E27FC236}">
                <a16:creationId xmlns:a16="http://schemas.microsoft.com/office/drawing/2014/main" id="{94407988-A0A8-47B6-A2F3-D50A16CC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0"/>
            <a:ext cx="12529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3DAC0A25-5924-4A12-BFB9-D25BC2EE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36873" name="Picture 15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6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7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8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9" descr="r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335360" y="1064420"/>
            <a:ext cx="11593288" cy="3736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khộp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khộp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1585" y="381844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ln w="11430"/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BFBC0F32-E66C-4CE8-B06A-20A19F427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600" y="4149080"/>
            <a:ext cx="3168352" cy="0"/>
          </a:xfrm>
          <a:prstGeom prst="line">
            <a:avLst/>
          </a:prstGeom>
          <a:noFill/>
          <a:ln w="28575">
            <a:solidFill>
              <a:srgbClr val="C804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3293ED76-4AFB-47C5-AD15-017FCC81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376" y="2708920"/>
            <a:ext cx="1224136" cy="0"/>
          </a:xfrm>
          <a:prstGeom prst="line">
            <a:avLst/>
          </a:prstGeom>
          <a:noFill/>
          <a:ln w="28575">
            <a:solidFill>
              <a:srgbClr val="C804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68171134-84DF-42E6-A856-09FBE1616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9476" y="3645037"/>
            <a:ext cx="1548172" cy="0"/>
          </a:xfrm>
          <a:prstGeom prst="line">
            <a:avLst/>
          </a:prstGeom>
          <a:noFill/>
          <a:ln w="28575">
            <a:solidFill>
              <a:srgbClr val="C804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B1788AA6-9884-4EE6-9B4E-58179DDC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288838" cy="6858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WordArt 8">
            <a:extLst>
              <a:ext uri="{FF2B5EF4-FFF2-40B4-BE49-F238E27FC236}">
                <a16:creationId xmlns:a16="http://schemas.microsoft.com/office/drawing/2014/main" id="{A059C14B-9900-4026-8C0A-D1EA72893E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3975" y="1268413"/>
            <a:ext cx="41767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7957D-8CD6-4479-8382-DEC72C438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46" y="2238550"/>
            <a:ext cx="1142459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xanh mang lại lợi ích gì cho con người ?</a:t>
            </a:r>
            <a:r>
              <a:rPr lang="pt-BR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0" name="TextBox 2">
            <a:extLst>
              <a:ext uri="{FF2B5EF4-FFF2-40B4-BE49-F238E27FC236}">
                <a16:creationId xmlns:a16="http://schemas.microsoft.com/office/drawing/2014/main" id="{B6717180-CF75-49AF-966D-2DEE6BC19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" y="19050"/>
            <a:ext cx="3624262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028E8-3100-4F4C-9CE1-05C7A432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322230"/>
            <a:ext cx="9866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B87C6-996C-4ACB-9498-F90DBF82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93" y="4936102"/>
            <a:ext cx="10158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Dặn chuẩn bị bài sau: </a:t>
            </a:r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Trước cổng trời”. 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HTL  bài thơ trước ở nhà)</a:t>
            </a: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B5D78-5FF3-4955-B32A-63AA5DF4A9F1}"/>
              </a:ext>
            </a:extLst>
          </p:cNvPr>
          <p:cNvSpPr txBox="1"/>
          <p:nvPr/>
        </p:nvSpPr>
        <p:spPr>
          <a:xfrm>
            <a:off x="695400" y="3467975"/>
            <a:ext cx="1142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C67D1BED-14F0-4E44-9540-CB8316EB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2F054E9D-0333-4BC1-9D2D-E526085C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525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H:\HINHNEN\Khung hinh mau\1 (51).jpg">
            <a:extLst>
              <a:ext uri="{FF2B5EF4-FFF2-40B4-BE49-F238E27FC236}">
                <a16:creationId xmlns:a16="http://schemas.microsoft.com/office/drawing/2014/main" id="{AC80F50F-D87A-4FB2-A0F2-B5607B24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0"/>
            <a:ext cx="126730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1" name="WordArt 29">
            <a:extLst>
              <a:ext uri="{FF2B5EF4-FFF2-40B4-BE49-F238E27FC236}">
                <a16:creationId xmlns:a16="http://schemas.microsoft.com/office/drawing/2014/main" id="{DA54F142-ED71-4DEB-8967-D4DDE111C6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905000"/>
            <a:ext cx="701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- HẠNH PHÚC- CHÚC CÁC EM HỌC GIỎI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48519D36-4AD9-418E-BCD4-CF1144D7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5"/>
            <a:ext cx="1283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>
            <a:extLst>
              <a:ext uri="{FF2B5EF4-FFF2-40B4-BE49-F238E27FC236}">
                <a16:creationId xmlns:a16="http://schemas.microsoft.com/office/drawing/2014/main" id="{F642376D-516D-4AAD-986B-6C8F5DD42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1500" y="2228850"/>
            <a:ext cx="3151188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55F46-88FD-4734-998A-6028A3A6D22F}"/>
              </a:ext>
            </a:extLst>
          </p:cNvPr>
          <p:cNvSpPr txBox="1"/>
          <p:nvPr/>
        </p:nvSpPr>
        <p:spPr>
          <a:xfrm>
            <a:off x="1199456" y="2527775"/>
            <a:ext cx="10992544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tả.Đọc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318" name="WordArt 8">
            <a:extLst>
              <a:ext uri="{FF2B5EF4-FFF2-40B4-BE49-F238E27FC236}">
                <a16:creationId xmlns:a16="http://schemas.microsoft.com/office/drawing/2014/main" id="{58EA0780-5157-4ECC-9965-E6093302E2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9597" y="1039813"/>
            <a:ext cx="2803091" cy="372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9EA5AAD-890D-4870-AF24-B09943A3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782300"/>
            <a:ext cx="56166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4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6C3980C8-44E9-4413-B113-F03F6867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5">
            <a:extLst>
              <a:ext uri="{FF2B5EF4-FFF2-40B4-BE49-F238E27FC236}">
                <a16:creationId xmlns:a16="http://schemas.microsoft.com/office/drawing/2014/main" id="{88A10AAD-99F7-443C-A110-0B0CEBDD40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3352" y="764704"/>
            <a:ext cx="4514850" cy="280035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27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</a:t>
            </a: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7C7EC483-10C5-4F2B-8FEA-034CECD5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69875"/>
            <a:ext cx="86407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8">
            <a:extLst>
              <a:ext uri="{FF2B5EF4-FFF2-40B4-BE49-F238E27FC236}">
                <a16:creationId xmlns:a16="http://schemas.microsoft.com/office/drawing/2014/main" id="{370190C0-0DBD-42ED-B0A1-0FFDB58D3B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3975" y="1039813"/>
            <a:ext cx="417671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EE1A3-0C59-4640-A4C0-72CED3D9A5CA}"/>
              </a:ext>
            </a:extLst>
          </p:cNvPr>
          <p:cNvSpPr txBox="1"/>
          <p:nvPr/>
        </p:nvSpPr>
        <p:spPr>
          <a:xfrm>
            <a:off x="4761711" y="2211929"/>
            <a:ext cx="2381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n w="18000">
                  <a:solidFill>
                    <a:srgbClr val="FF00FF"/>
                  </a:solidFill>
                  <a:prstDash val="solid"/>
                  <a:miter lim="800000"/>
                </a:ln>
                <a:latin typeface="Times New Roman"/>
              </a:rPr>
              <a:t>Chia </a:t>
            </a:r>
            <a:r>
              <a:rPr lang="vi-VN" sz="3200" dirty="0">
                <a:ln w="18000">
                  <a:solidFill>
                    <a:srgbClr val="FF00FF"/>
                  </a:solidFill>
                  <a:prstDash val="solid"/>
                  <a:miter lim="800000"/>
                </a:ln>
                <a:latin typeface="Times New Roman"/>
              </a:rPr>
              <a:t>đ</a:t>
            </a:r>
            <a:r>
              <a:rPr lang="en-US" sz="3200" dirty="0">
                <a:ln w="18000">
                  <a:solidFill>
                    <a:srgbClr val="FF00FF"/>
                  </a:solidFill>
                  <a:prstDash val="solid"/>
                  <a:miter lim="800000"/>
                </a:ln>
                <a:latin typeface="Times New Roman"/>
              </a:rPr>
              <a:t>oạn: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7EC56-C07D-4124-8429-CE797EE4F34A}"/>
              </a:ext>
            </a:extLst>
          </p:cNvPr>
          <p:cNvSpPr txBox="1"/>
          <p:nvPr/>
        </p:nvSpPr>
        <p:spPr>
          <a:xfrm>
            <a:off x="6825891" y="220143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AF11B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8B5D1-F450-456D-AEC3-2BFFF6DF9486}"/>
              </a:ext>
            </a:extLst>
          </p:cNvPr>
          <p:cNvSpPr txBox="1"/>
          <p:nvPr/>
        </p:nvSpPr>
        <p:spPr>
          <a:xfrm>
            <a:off x="4079776" y="3300373"/>
            <a:ext cx="72127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Đoạn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1: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Từ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đầu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..........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lúp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xúp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dưới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chân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.</a:t>
            </a:r>
          </a:p>
          <a:p>
            <a:pPr>
              <a:defRPr/>
            </a:pP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Đoạn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2: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Nắng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trưa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............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nhìn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theo.</a:t>
            </a:r>
            <a:endParaRPr lang="en-US" sz="3200" b="1" dirty="0">
              <a:ln w="11430"/>
              <a:solidFill>
                <a:srgbClr val="00B0F0"/>
              </a:solidFill>
              <a:latin typeface="Times New Roman"/>
            </a:endParaRPr>
          </a:p>
          <a:p>
            <a:pPr>
              <a:defRPr/>
            </a:pP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Đoạn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3: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Còn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sz="3200" b="1" dirty="0" err="1">
                <a:ln w="11430"/>
                <a:solidFill>
                  <a:srgbClr val="00B0F0"/>
                </a:solidFill>
                <a:latin typeface="Times New Roman"/>
              </a:rPr>
              <a:t>lại</a:t>
            </a:r>
            <a:r>
              <a:rPr lang="en-US" sz="3200" b="1" dirty="0">
                <a:ln w="11430"/>
                <a:solidFill>
                  <a:srgbClr val="00B0F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CA7E4AD2-0434-414C-98BB-BF69BBA8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58" y="-65088"/>
            <a:ext cx="12288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2">
            <a:extLst>
              <a:ext uri="{FF2B5EF4-FFF2-40B4-BE49-F238E27FC236}">
                <a16:creationId xmlns:a16="http://schemas.microsoft.com/office/drawing/2014/main" id="{8E5AD849-88A2-43EA-BA84-863831DFF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1484313"/>
            <a:ext cx="0" cy="4321175"/>
          </a:xfrm>
          <a:prstGeom prst="line">
            <a:avLst/>
          </a:prstGeom>
          <a:noFill/>
          <a:ln w="28575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30403626-2485-4A5A-BDE4-09ED770C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5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        </a:t>
            </a:r>
            <a:r>
              <a:rPr lang="en-GB" altLang="en-US" sz="2400" b="1" u="sng">
                <a:solidFill>
                  <a:srgbClr val="FF0000"/>
                </a:solidFill>
              </a:rPr>
              <a:t>Luyện đọc:</a:t>
            </a:r>
            <a:r>
              <a:rPr lang="en-GB" altLang="en-US" sz="2400" b="1">
                <a:solidFill>
                  <a:srgbClr val="FF0000"/>
                </a:solidFill>
              </a:rPr>
              <a:t>                           </a:t>
            </a:r>
            <a:r>
              <a:rPr lang="en-GB" altLang="en-US" sz="2400" b="1" u="sng">
                <a:solidFill>
                  <a:srgbClr val="FF0000"/>
                </a:solidFill>
              </a:rPr>
              <a:t>Tìm hiểu bài: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8ADAB0E1-8238-4943-A113-E759566B3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035175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Lúp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hlinkClick r:id="rId3" action="ppaction://hlinksldjump"/>
              </a:rPr>
              <a:t>xúp</a:t>
            </a:r>
            <a:r>
              <a:rPr lang="en-GB" altLang="en-US" sz="2800" b="1" dirty="0">
                <a:solidFill>
                  <a:srgbClr val="002060"/>
                </a:solidFill>
                <a:hlinkClick r:id="rId3" action="ppaction://hlinksldjump"/>
              </a:rPr>
              <a:t>,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sp>
        <p:nvSpPr>
          <p:cNvPr id="20489" name="Text Box 11">
            <a:extLst>
              <a:ext uri="{FF2B5EF4-FFF2-40B4-BE49-F238E27FC236}">
                <a16:creationId xmlns:a16="http://schemas.microsoft.com/office/drawing/2014/main" id="{140A8E5B-277F-4BF9-8762-8018242F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232" y="2053981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ấm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tích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4" action="ppaction://hlinksldjump"/>
              </a:rPr>
              <a:t>, </a:t>
            </a:r>
            <a:endParaRPr lang="en-GB" altLang="en-US" sz="2800" u="sng" dirty="0">
              <a:solidFill>
                <a:srgbClr val="002060"/>
              </a:solidFill>
            </a:endParaRPr>
          </a:p>
        </p:txBody>
      </p:sp>
      <p:sp>
        <p:nvSpPr>
          <p:cNvPr id="20490" name="Text Box 12">
            <a:extLst>
              <a:ext uri="{FF2B5EF4-FFF2-40B4-BE49-F238E27FC236}">
                <a16:creationId xmlns:a16="http://schemas.microsoft.com/office/drawing/2014/main" id="{1EEAA7D7-D379-4C4C-AE7E-5234B572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2035175"/>
            <a:ext cx="180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0496" name="WordArt 23">
            <a:extLst>
              <a:ext uri="{FF2B5EF4-FFF2-40B4-BE49-F238E27FC236}">
                <a16:creationId xmlns:a16="http://schemas.microsoft.com/office/drawing/2014/main" id="{B578C7B2-8E7C-4F99-8EEE-0AAFE55786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438" y="490538"/>
            <a:ext cx="41751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diệu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xanh</a:t>
            </a:r>
            <a:endParaRPr lang="en-US" sz="36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A1F405D-0E17-4589-92B7-5C9C7D06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3631048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848B13-1F27-407B-A7CC-F518661BAA17}"/>
              </a:ext>
            </a:extLst>
          </p:cNvPr>
          <p:cNvSpPr/>
          <p:nvPr/>
        </p:nvSpPr>
        <p:spPr>
          <a:xfrm>
            <a:off x="721658" y="3814900"/>
            <a:ext cx="4464496" cy="273921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Tôi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có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cảm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giác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mình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là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một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khổng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̀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lạc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vào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kinh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đô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/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của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vương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quốc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những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người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dirty="0" err="1">
                <a:ln w="11430"/>
                <a:solidFill>
                  <a:srgbClr val="002060"/>
                </a:solidFill>
                <a:latin typeface="Times New Roman"/>
              </a:rPr>
              <a:t>ti</a:t>
            </a:r>
            <a:r>
              <a:rPr lang="en-US" sz="3200" dirty="0">
                <a:ln w="11430"/>
                <a:solidFill>
                  <a:srgbClr val="002060"/>
                </a:solidFill>
                <a:latin typeface="Times New Roman"/>
              </a:rPr>
              <a:t>́ hon.//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9371F8B-BA75-4764-90C8-88FFC607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2065223"/>
            <a:ext cx="2084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chồn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sóc</a:t>
            </a:r>
            <a:endParaRPr lang="vi-VN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72B75C-841E-4607-8A9C-E4BAFFECD69E}"/>
              </a:ext>
            </a:extLst>
          </p:cNvPr>
          <p:cNvSpPr txBox="1"/>
          <p:nvPr/>
        </p:nvSpPr>
        <p:spPr>
          <a:xfrm>
            <a:off x="8019785" y="2778200"/>
            <a:ext cx="623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6" action="ppaction://hlinksldjump"/>
              </a:rPr>
              <a:t>khộp</a:t>
            </a:r>
            <a:r>
              <a:rPr lang="en-US" sz="2800" b="1" u="sng" dirty="0">
                <a:solidFill>
                  <a:srgbClr val="7030A0"/>
                </a:solidFill>
                <a:latin typeface="Times New Roman"/>
              </a:rPr>
              <a:t>,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2233F-A819-416C-85AB-D8C7C6E91A5D}"/>
              </a:ext>
            </a:extLst>
          </p:cNvPr>
          <p:cNvSpPr txBox="1"/>
          <p:nvPr/>
        </p:nvSpPr>
        <p:spPr>
          <a:xfrm>
            <a:off x="9048750" y="2761107"/>
            <a:ext cx="8264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con </a:t>
            </a:r>
            <a:r>
              <a:rPr lang="en-US" sz="2800" b="1" u="sng" dirty="0" err="1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mang</a:t>
            </a:r>
            <a:r>
              <a:rPr lang="en-US" sz="2800" b="1" u="sng" dirty="0">
                <a:solidFill>
                  <a:srgbClr val="002060"/>
                </a:solidFill>
                <a:latin typeface="Times New Roman"/>
                <a:hlinkClick r:id="rId7" action="ppaction://hlinksldjump"/>
              </a:rPr>
              <a:t> 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sp>
        <p:nvSpPr>
          <p:cNvPr id="4" name="Action Button: Blank 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3BC4AE0-B354-499F-9349-F2E434D30856}"/>
              </a:ext>
            </a:extLst>
          </p:cNvPr>
          <p:cNvSpPr/>
          <p:nvPr/>
        </p:nvSpPr>
        <p:spPr>
          <a:xfrm>
            <a:off x="11041075" y="4766342"/>
            <a:ext cx="918917" cy="64829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B89B5-06D0-46FF-B239-DDE01D9E9095}"/>
              </a:ext>
            </a:extLst>
          </p:cNvPr>
          <p:cNvSpPr txBox="1"/>
          <p:nvPr/>
        </p:nvSpPr>
        <p:spPr>
          <a:xfrm>
            <a:off x="8730716" y="2042739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6" name="TextBox 5">
            <a:hlinkClick r:id="rId9" action="ppaction://hlinksldjump"/>
            <a:extLst>
              <a:ext uri="{FF2B5EF4-FFF2-40B4-BE49-F238E27FC236}">
                <a16:creationId xmlns:a16="http://schemas.microsoft.com/office/drawing/2014/main" id="{4D6C91E3-5BF0-483D-B876-0622E6FF11D1}"/>
              </a:ext>
            </a:extLst>
          </p:cNvPr>
          <p:cNvSpPr txBox="1"/>
          <p:nvPr/>
        </p:nvSpPr>
        <p:spPr>
          <a:xfrm>
            <a:off x="5808663" y="2778200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72FFF611-3A2A-4146-BAFF-4C729A53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77" y="200325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634FD5F1-A0E3-422A-977D-6016003D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630" y="20193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865BE58E-23BF-42B7-8E64-6D7A407D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8" y="2517775"/>
            <a:ext cx="1981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82EC460C-C0D8-4FE0-A664-DA0E6825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06" y="2559625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B56932D3-4875-4B0B-AB5B-E96FF7A5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217" y="2554054"/>
            <a:ext cx="228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0DC426E3-07B7-4F39-9D5A-3E3082E7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95" y="3022717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B347E761-420E-43CB-BE55-D38AB437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862" y="2995688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F0A6312-EE6B-4D75-906B-A83AFD28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856" y="2981339"/>
            <a:ext cx="3352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600" dirty="0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3E35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rợi</a:t>
            </a:r>
            <a:endParaRPr lang="en-US" altLang="en-US" sz="2600" dirty="0">
              <a:solidFill>
                <a:srgbClr val="3E35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E0F-7262-4E47-BF9D-6EDACD15C6B8}"/>
              </a:ext>
            </a:extLst>
          </p:cNvPr>
          <p:cNvSpPr txBox="1"/>
          <p:nvPr/>
        </p:nvSpPr>
        <p:spPr>
          <a:xfrm>
            <a:off x="768352" y="1412875"/>
            <a:ext cx="79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" grpId="0"/>
      <p:bldP spid="21" grpId="0"/>
      <p:bldP spid="5" grpId="0"/>
      <p:bldP spid="6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" descr="http://1.bp.blogspot.com/-2t3a-MGqVjE/VJwHlBMEYKI/AAAAAAAABNk/EQqBD9sZm3U/s1600/Fly-agaric-mush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16633"/>
            <a:ext cx="11881320" cy="60536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093912" y="6170239"/>
            <a:ext cx="80041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 dirty="0" err="1">
                <a:latin typeface="Times New Roman" pitchFamily="18" charset="0"/>
              </a:rPr>
              <a:t>Lúp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xúp</a:t>
            </a:r>
            <a:r>
              <a:rPr lang="en-US" sz="3000" dirty="0">
                <a:latin typeface="Times New Roman" pitchFamily="18" charset="0"/>
              </a:rPr>
              <a:t>: ở </a:t>
            </a:r>
            <a:r>
              <a:rPr lang="en-US" sz="3000" dirty="0" err="1">
                <a:latin typeface="Times New Roman" pitchFamily="18" charset="0"/>
              </a:rPr>
              <a:t>liền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thấp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va</a:t>
            </a:r>
            <a:r>
              <a:rPr lang="en-US" sz="3000" dirty="0">
                <a:latin typeface="Times New Roman" pitchFamily="18" charset="0"/>
              </a:rPr>
              <a:t>̀ </a:t>
            </a:r>
            <a:r>
              <a:rPr lang="en-US" sz="3000" dirty="0" err="1">
                <a:latin typeface="Times New Roman" pitchFamily="18" charset="0"/>
              </a:rPr>
              <a:t>sàn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sàn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Action Button: Blank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6C68055-0563-499A-9D23-BD822BAD0BD8}"/>
              </a:ext>
            </a:extLst>
          </p:cNvPr>
          <p:cNvSpPr/>
          <p:nvPr/>
        </p:nvSpPr>
        <p:spPr>
          <a:xfrm>
            <a:off x="11208568" y="404664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ổng hợp hình nền slide đẹp nhất - Hình nền Background cho PowerPoint">
            <a:extLst>
              <a:ext uri="{FF2B5EF4-FFF2-40B4-BE49-F238E27FC236}">
                <a16:creationId xmlns:a16="http://schemas.microsoft.com/office/drawing/2014/main" id="{EF0AFA86-A925-4EF1-96BD-CE076907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71464" y="1700809"/>
            <a:ext cx="37227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/>
              </a:rPr>
              <a:t>Ấm tích: </a:t>
            </a:r>
            <a:r>
              <a:rPr lang="en-US" sz="3200" b="1" dirty="0">
                <a:latin typeface="Times New Roman"/>
              </a:rPr>
              <a:t>ấm to bằng sứ dùng để đựng nước uống</a:t>
            </a:r>
          </a:p>
        </p:txBody>
      </p:sp>
      <p:pic>
        <p:nvPicPr>
          <p:cNvPr id="13" name="Picture 12" descr="img-4415-cro_1307710538895671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20" y="115809"/>
            <a:ext cx="6646696" cy="6309319"/>
          </a:xfrm>
          <a:prstGeom prst="rect">
            <a:avLst/>
          </a:prstGeom>
        </p:spPr>
      </p:pic>
      <p:sp>
        <p:nvSpPr>
          <p:cNvPr id="2" name="Action Button: Blank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26FEB73-84B0-4045-A042-30B03CA17E2A}"/>
              </a:ext>
            </a:extLst>
          </p:cNvPr>
          <p:cNvSpPr/>
          <p:nvPr/>
        </p:nvSpPr>
        <p:spPr>
          <a:xfrm>
            <a:off x="11280576" y="260648"/>
            <a:ext cx="5760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143672" y="6082994"/>
            <a:ext cx="2084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sóc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6" descr="Nếu tiếp cận quá gần chồn hôi, nó sẽ phun ra thiol sulfuric, khí có mùi giống hành thối. Không chỉ làm &amp;dstrok;ối phương choáng váng, khí này còn gây ngừng hô hấp và mù tạm thời, &amp;dstrok;ủ thời gian cho con ch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7" y="126217"/>
            <a:ext cx="6116847" cy="65197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392" name="Picture 10" descr="http://farm7.static.flickr.com/6079/6086113616_08abd924b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126217"/>
            <a:ext cx="5252364" cy="595677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Action Button: Blank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0E5A2DC-12C5-4654-B620-F56950920FA2}"/>
              </a:ext>
            </a:extLst>
          </p:cNvPr>
          <p:cNvSpPr/>
          <p:nvPr/>
        </p:nvSpPr>
        <p:spPr>
          <a:xfrm>
            <a:off x="11062635" y="373452"/>
            <a:ext cx="648072" cy="49447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82284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1560</Words>
  <Application>Microsoft Office PowerPoint</Application>
  <PresentationFormat>Widescreen</PresentationFormat>
  <Paragraphs>182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65</cp:revision>
  <dcterms:created xsi:type="dcterms:W3CDTF">2017-05-28T12:08:39Z</dcterms:created>
  <dcterms:modified xsi:type="dcterms:W3CDTF">2023-10-22T07:47:34Z</dcterms:modified>
</cp:coreProperties>
</file>