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</p:sldMasterIdLst>
  <p:notesMasterIdLst>
    <p:notesMasterId r:id="rId22"/>
  </p:notesMasterIdLst>
  <p:sldIdLst>
    <p:sldId id="259" r:id="rId4"/>
    <p:sldId id="260" r:id="rId5"/>
    <p:sldId id="261" r:id="rId6"/>
    <p:sldId id="277" r:id="rId7"/>
    <p:sldId id="258" r:id="rId8"/>
    <p:sldId id="266" r:id="rId9"/>
    <p:sldId id="267" r:id="rId10"/>
    <p:sldId id="268" r:id="rId11"/>
    <p:sldId id="270" r:id="rId12"/>
    <p:sldId id="271" r:id="rId13"/>
    <p:sldId id="272" r:id="rId14"/>
    <p:sldId id="262" r:id="rId15"/>
    <p:sldId id="279" r:id="rId16"/>
    <p:sldId id="265" r:id="rId17"/>
    <p:sldId id="273" r:id="rId18"/>
    <p:sldId id="274" r:id="rId19"/>
    <p:sldId id="276" r:id="rId20"/>
    <p:sldId id="280" r:id="rId21"/>
  </p:sldIdLst>
  <p:sldSz cx="9144000" cy="6858000" type="screen4x3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5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532D9-C766-4421-A864-8FA8D70C328D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2A235-BCF8-45DD-B9C8-8CC8413D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6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17134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11/09/2021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68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11/09/2021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04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11/09/2021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452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3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0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40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29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6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3"/>
            <a:ext cx="4038600" cy="4525963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3"/>
            <a:ext cx="4038600" cy="4525963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8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6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4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28"/>
            <a:ext cx="21336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5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28"/>
            <a:ext cx="21336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2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11/09/2021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2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28"/>
            <a:ext cx="21336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9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28"/>
            <a:ext cx="21336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7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2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8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24"/>
            </a:lvl1pPr>
            <a:lvl2pPr>
              <a:defRPr sz="2849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2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24"/>
            </a:lvl1pPr>
            <a:lvl2pPr marL="457097" indent="0">
              <a:buNone/>
              <a:defRPr sz="2849"/>
            </a:lvl2pPr>
            <a:lvl3pPr marL="914195" indent="0">
              <a:buNone/>
              <a:defRPr sz="2399"/>
            </a:lvl3pPr>
            <a:lvl4pPr marL="1371291" indent="0">
              <a:buNone/>
              <a:defRPr sz="2024"/>
            </a:lvl4pPr>
            <a:lvl5pPr marL="1828388" indent="0">
              <a:buNone/>
              <a:defRPr sz="2024"/>
            </a:lvl5pPr>
            <a:lvl6pPr marL="2285486" indent="0">
              <a:buNone/>
              <a:defRPr sz="2024"/>
            </a:lvl6pPr>
            <a:lvl7pPr marL="2742583" indent="0">
              <a:buNone/>
              <a:defRPr sz="2024"/>
            </a:lvl7pPr>
            <a:lvl8pPr marL="3199680" indent="0">
              <a:buNone/>
              <a:defRPr sz="2024"/>
            </a:lvl8pPr>
            <a:lvl9pPr marL="3656777" indent="0">
              <a:buNone/>
              <a:defRPr sz="202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8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4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2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2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2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11/09/2021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5474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0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40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29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6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3"/>
            <a:ext cx="4038600" cy="4525963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3"/>
            <a:ext cx="4038600" cy="4525963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1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5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3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28"/>
            <a:ext cx="21336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9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65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85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24"/>
            </a:lvl1pPr>
            <a:lvl2pPr>
              <a:defRPr sz="2849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6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24"/>
            </a:lvl1pPr>
            <a:lvl2pPr marL="457097" indent="0">
              <a:buNone/>
              <a:defRPr sz="2849"/>
            </a:lvl2pPr>
            <a:lvl3pPr marL="914195" indent="0">
              <a:buNone/>
              <a:defRPr sz="2399"/>
            </a:lvl3pPr>
            <a:lvl4pPr marL="1371291" indent="0">
              <a:buNone/>
              <a:defRPr sz="2024"/>
            </a:lvl4pPr>
            <a:lvl5pPr marL="1828388" indent="0">
              <a:buNone/>
              <a:defRPr sz="2024"/>
            </a:lvl5pPr>
            <a:lvl6pPr marL="2285486" indent="0">
              <a:buNone/>
              <a:defRPr sz="2024"/>
            </a:lvl6pPr>
            <a:lvl7pPr marL="2742583" indent="0">
              <a:buNone/>
              <a:defRPr sz="2024"/>
            </a:lvl7pPr>
            <a:lvl8pPr marL="3199680" indent="0">
              <a:buNone/>
              <a:defRPr sz="2024"/>
            </a:lvl8pPr>
            <a:lvl9pPr marL="3656777" indent="0">
              <a:buNone/>
              <a:defRPr sz="202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8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11/09/2021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410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7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3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11/09/2021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37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11/09/2021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48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11/09/2021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545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11/09/2021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499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11/09/2021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96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7DF52-F244-4F09-A77A-E80C1B5D30E5}" type="datetimeFigureOut">
              <a:rPr lang="vi-VN" smtClean="0"/>
              <a:t>11/09/2021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652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0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  <p:hf hdr="0" ftr="0" dt="0"/>
  <p:txStyles>
    <p:titleStyle>
      <a:lvl1pPr algn="ctr" defTabSz="914195" rtl="0" eaLnBrk="1" latinLnBrk="0" hangingPunct="1">
        <a:spcBef>
          <a:spcPct val="0"/>
        </a:spcBef>
        <a:buNone/>
        <a:defRPr sz="4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4" indent="-342824" algn="l" defTabSz="914195" rtl="0" eaLnBrk="1" latinLnBrk="0" hangingPunct="1">
        <a:spcBef>
          <a:spcPct val="20000"/>
        </a:spcBef>
        <a:buFont typeface="Arial" pitchFamily="34" charset="0"/>
        <a:buChar char="•"/>
        <a:defRPr sz="3224" kern="1200">
          <a:solidFill>
            <a:schemeClr val="tx1"/>
          </a:solidFill>
          <a:latin typeface="+mn-lt"/>
          <a:ea typeface="+mn-ea"/>
          <a:cs typeface="+mn-cs"/>
        </a:defRPr>
      </a:lvl1pPr>
      <a:lvl2pPr marL="742783" indent="-285686" algn="l" defTabSz="914195" rtl="0" eaLnBrk="1" latinLnBrk="0" hangingPunct="1">
        <a:spcBef>
          <a:spcPct val="20000"/>
        </a:spcBef>
        <a:buFont typeface="Arial" pitchFamily="34" charset="0"/>
        <a:buChar char="–"/>
        <a:defRPr sz="28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3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8" algn="l" defTabSz="914195" rtl="0" eaLnBrk="1" latinLnBrk="0" hangingPunct="1">
        <a:spcBef>
          <a:spcPct val="20000"/>
        </a:spcBef>
        <a:buFont typeface="Arial" pitchFamily="34" charset="0"/>
        <a:buChar char="–"/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7" indent="-228548" algn="l" defTabSz="914195" rtl="0" eaLnBrk="1" latinLnBrk="0" hangingPunct="1">
        <a:spcBef>
          <a:spcPct val="20000"/>
        </a:spcBef>
        <a:buFont typeface="Arial" pitchFamily="34" charset="0"/>
        <a:buChar char="»"/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4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  <p:hf hdr="0" ftr="0" dt="0"/>
  <p:txStyles>
    <p:titleStyle>
      <a:lvl1pPr algn="ctr" defTabSz="914195" rtl="0" eaLnBrk="1" latinLnBrk="0" hangingPunct="1">
        <a:spcBef>
          <a:spcPct val="0"/>
        </a:spcBef>
        <a:buNone/>
        <a:defRPr sz="4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4" indent="-342824" algn="l" defTabSz="914195" rtl="0" eaLnBrk="1" latinLnBrk="0" hangingPunct="1">
        <a:spcBef>
          <a:spcPct val="20000"/>
        </a:spcBef>
        <a:buFont typeface="Arial" pitchFamily="34" charset="0"/>
        <a:buChar char="•"/>
        <a:defRPr sz="3224" kern="1200">
          <a:solidFill>
            <a:schemeClr val="tx1"/>
          </a:solidFill>
          <a:latin typeface="+mn-lt"/>
          <a:ea typeface="+mn-ea"/>
          <a:cs typeface="+mn-cs"/>
        </a:defRPr>
      </a:lvl1pPr>
      <a:lvl2pPr marL="742783" indent="-285686" algn="l" defTabSz="914195" rtl="0" eaLnBrk="1" latinLnBrk="0" hangingPunct="1">
        <a:spcBef>
          <a:spcPct val="20000"/>
        </a:spcBef>
        <a:buFont typeface="Arial" pitchFamily="34" charset="0"/>
        <a:buChar char="–"/>
        <a:defRPr sz="28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3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8" algn="l" defTabSz="914195" rtl="0" eaLnBrk="1" latinLnBrk="0" hangingPunct="1">
        <a:spcBef>
          <a:spcPct val="20000"/>
        </a:spcBef>
        <a:buFont typeface="Arial" pitchFamily="34" charset="0"/>
        <a:buChar char="–"/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7" indent="-228548" algn="l" defTabSz="914195" rtl="0" eaLnBrk="1" latinLnBrk="0" hangingPunct="1">
        <a:spcBef>
          <a:spcPct val="20000"/>
        </a:spcBef>
        <a:buFont typeface="Arial" pitchFamily="34" charset="0"/>
        <a:buChar char="»"/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4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51323" y="2124333"/>
            <a:ext cx="4457569" cy="14114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300"/>
              <a:t>  </a:t>
            </a:r>
            <a:r>
              <a:rPr lang="en-US" sz="9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9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90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0" y="385225"/>
            <a:ext cx="8733159" cy="57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89244" y="1500182"/>
            <a:ext cx="5808344" cy="26597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300"/>
              <a:t>  </a:t>
            </a:r>
            <a:r>
              <a:rPr lang="en-US" sz="90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</a:t>
            </a:r>
            <a:endParaRPr lang="vi-VN" sz="90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47917" y="0"/>
            <a:ext cx="8807824" cy="2746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5400" smtClean="0"/>
              <a:t>d) Giờ ra chơi, em nhìn thấy mấy em học sinh lớp dưới hái hoa ở vườn trường để nghịch.</a:t>
            </a:r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5400" smtClean="0">
                <a:solidFill>
                  <a:srgbClr val="C00000"/>
                </a:solidFill>
              </a:rPr>
              <a:t>=&gt; Khuyên ngăn em đó không nên làm vậy vì như thế là không bảo vệ cây xanh, phá hoại tài sản của nhà trường.</a:t>
            </a:r>
            <a:endParaRPr lang="vi-VN" sz="5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88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53" y="334365"/>
            <a:ext cx="854224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smtClean="0">
                <a:solidFill>
                  <a:schemeClr val="accent5">
                    <a:lumMod val="75000"/>
                  </a:schemeClr>
                </a:solidFill>
              </a:rPr>
              <a:t>Chọn một trong các từ ngữ (</a:t>
            </a:r>
            <a:r>
              <a:rPr lang="en-US" b="1" i="1" smtClean="0">
                <a:solidFill>
                  <a:schemeClr val="accent5">
                    <a:lumMod val="75000"/>
                  </a:schemeClr>
                </a:solidFill>
              </a:rPr>
              <a:t>cố gắng, gương mẫu, xứng đáng, lớn nhất, học tập</a:t>
            </a:r>
            <a:r>
              <a:rPr lang="en-US" i="1" smtClean="0">
                <a:solidFill>
                  <a:schemeClr val="accent5">
                    <a:lumMod val="75000"/>
                  </a:schemeClr>
                </a:solidFill>
              </a:rPr>
              <a:t>) để điền vào chỗ trống:</a:t>
            </a:r>
            <a:endParaRPr lang="vi-VN" i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1973542"/>
            <a:ext cx="8861611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000" smtClean="0"/>
              <a:t>a) Học sinh lớp 5 là học sinh lớp …….......… trường.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4000" smtClean="0"/>
              <a:t>b) Học sinh lớp 5 cần phải ………………… để cho các em học sinh lớp dưới …………………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4000" smtClean="0"/>
              <a:t>c) Chúng ta cần phải …………………………….. học tập, rèn luyện để …………………………… là học sinh lớp 5.</a:t>
            </a:r>
            <a:endParaRPr lang="vi-VN" sz="4000"/>
          </a:p>
        </p:txBody>
      </p:sp>
      <p:sp>
        <p:nvSpPr>
          <p:cNvPr id="4" name="TextBox 3"/>
          <p:cNvSpPr txBox="1"/>
          <p:nvPr/>
        </p:nvSpPr>
        <p:spPr>
          <a:xfrm>
            <a:off x="6952129" y="1814172"/>
            <a:ext cx="2043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C00000"/>
                </a:solidFill>
              </a:rPr>
              <a:t>l</a:t>
            </a:r>
            <a:r>
              <a:rPr lang="en-US" sz="4000" smtClean="0">
                <a:solidFill>
                  <a:srgbClr val="C00000"/>
                </a:solidFill>
              </a:rPr>
              <a:t>ớn nhất</a:t>
            </a:r>
            <a:endParaRPr lang="vi-VN" sz="400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8447" y="3096933"/>
            <a:ext cx="283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C00000"/>
                </a:solidFill>
              </a:rPr>
              <a:t>gương mẫu</a:t>
            </a:r>
            <a:endParaRPr lang="vi-VN" sz="400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3906" y="3795268"/>
            <a:ext cx="283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C00000"/>
                </a:solidFill>
              </a:rPr>
              <a:t>n</a:t>
            </a:r>
            <a:r>
              <a:rPr lang="en-US" sz="4000" smtClean="0">
                <a:solidFill>
                  <a:srgbClr val="C00000"/>
                </a:solidFill>
              </a:rPr>
              <a:t>oi theo</a:t>
            </a:r>
            <a:endParaRPr lang="vi-VN" sz="400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8447" y="4493603"/>
            <a:ext cx="283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C00000"/>
                </a:solidFill>
              </a:rPr>
              <a:t>c</a:t>
            </a:r>
            <a:r>
              <a:rPr lang="en-US" sz="4000" smtClean="0">
                <a:solidFill>
                  <a:srgbClr val="C00000"/>
                </a:solidFill>
              </a:rPr>
              <a:t>ố gắng</a:t>
            </a:r>
            <a:endParaRPr lang="vi-VN" sz="400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120831"/>
            <a:ext cx="283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C00000"/>
                </a:solidFill>
              </a:rPr>
              <a:t>xứng đáng</a:t>
            </a:r>
            <a:endParaRPr lang="vi-VN" sz="4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3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5" t="28946" r="3465" b="-1"/>
          <a:stretch/>
        </p:blipFill>
        <p:spPr>
          <a:xfrm>
            <a:off x="304705" y="0"/>
            <a:ext cx="7097928" cy="2584200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800281" y="1311042"/>
            <a:ext cx="6723375" cy="89423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vi-VN" sz="4400" smtClean="0">
                <a:solidFill>
                  <a:srgbClr val="CC0066"/>
                </a:solidFill>
              </a:rPr>
              <a:t>Kể về tấm gương sáng</a:t>
            </a:r>
            <a:endParaRPr lang="en-US" sz="4400" dirty="0">
              <a:solidFill>
                <a:srgbClr val="CC0066"/>
              </a:solidFill>
            </a:endParaRPr>
          </a:p>
        </p:txBody>
      </p:sp>
      <p:pic>
        <p:nvPicPr>
          <p:cNvPr id="6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86"/>
          <a:stretch/>
        </p:blipFill>
        <p:spPr bwMode="auto">
          <a:xfrm>
            <a:off x="-188259" y="4007224"/>
            <a:ext cx="9493624" cy="26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0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12297" y="1045755"/>
            <a:ext cx="3117746" cy="674813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vi-V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KẾT LUẬN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1258345" y="2237873"/>
            <a:ext cx="6825650" cy="2815389"/>
          </a:xfrm>
          <a:prstGeom prst="flowChartProcess">
            <a:avLst/>
          </a:prstGeom>
          <a:solidFill>
            <a:srgbClr val="FFFF66"/>
          </a:solidFill>
          <a:ln w="5715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Chúng</a:t>
            </a:r>
            <a:r>
              <a:rPr lang="en-US" sz="3200" dirty="0" smtClean="0">
                <a:solidFill>
                  <a:srgbClr val="000000"/>
                </a:solidFill>
              </a:rPr>
              <a:t> ta </a:t>
            </a:r>
            <a:r>
              <a:rPr lang="en-US" sz="3200" dirty="0" err="1" smtClean="0">
                <a:solidFill>
                  <a:srgbClr val="000000"/>
                </a:solidFill>
              </a:rPr>
              <a:t>cần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học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tập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theo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tấm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gương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tốt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bạn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bè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mau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tiến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bộ</a:t>
            </a:r>
            <a:r>
              <a:rPr lang="en-US" sz="3200" dirty="0" smtClean="0">
                <a:solidFill>
                  <a:srgbClr val="000000"/>
                </a:solidFill>
              </a:rPr>
              <a:t>.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184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86"/>
          <a:stretch/>
        </p:blipFill>
        <p:spPr bwMode="auto">
          <a:xfrm>
            <a:off x="-188259" y="4007224"/>
            <a:ext cx="9493624" cy="26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5" t="28946" r="3465" b="-1"/>
          <a:stretch/>
        </p:blipFill>
        <p:spPr>
          <a:xfrm>
            <a:off x="304705" y="0"/>
            <a:ext cx="7097928" cy="2584200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800281" y="1311042"/>
            <a:ext cx="6723375" cy="89423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vi-VN" sz="5400" smtClean="0">
                <a:solidFill>
                  <a:srgbClr val="CC0066"/>
                </a:solidFill>
              </a:rPr>
              <a:t>Hát, múa, đọc thơ</a:t>
            </a:r>
            <a:endParaRPr lang="en-US" sz="54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thể là hình ảnh về 1 người, hoa và văn bả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02" y="0"/>
            <a:ext cx="5169756" cy="70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92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oa phượng / Cách vẽ phong cảnh trường học mùa hè / Từng bước cho người mới  bắt đầu #82 - giasubachkhoa.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" r="-245" b="6372"/>
          <a:stretch/>
        </p:blipFill>
        <p:spPr bwMode="auto">
          <a:xfrm>
            <a:off x="4533631" y="120769"/>
            <a:ext cx="4583202" cy="299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Ẽ TRANH: NGÔI TRƯỜNG CỦA EM- GIỜ RA CHƠI - Hướng dẫn vẽ tranh đơn giản  nhanh chóng - Kho kiến thức học tập Digital Marke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4197" r="2665" b="4483"/>
          <a:stretch/>
        </p:blipFill>
        <p:spPr bwMode="auto">
          <a:xfrm>
            <a:off x="120771" y="51757"/>
            <a:ext cx="4330460" cy="313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ẽ Tranh Ngôi trường của em - Cách vẽ ngôi trường đơn giản nhất | How to  draw my school mới nhất 2021 - Vẽ.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71" y="3700733"/>
            <a:ext cx="4330460" cy="283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anh vẽ về ngôi trường mơ ước của em - Hướng dẫn cách v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31" y="3700732"/>
            <a:ext cx="4540944" cy="283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75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12297" y="949502"/>
            <a:ext cx="3117746" cy="674813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vi-V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KẾT LUẬN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1258345" y="2086515"/>
            <a:ext cx="6825650" cy="3808959"/>
          </a:xfrm>
          <a:prstGeom prst="flowChartProcess">
            <a:avLst/>
          </a:prstGeom>
          <a:solidFill>
            <a:srgbClr val="FFFF66"/>
          </a:solidFill>
          <a:ln w="5715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just">
              <a:lnSpc>
                <a:spcPct val="150000"/>
              </a:lnSpc>
            </a:pPr>
            <a:r>
              <a:rPr lang="en-US" sz="2700" dirty="0" err="1" smtClean="0">
                <a:solidFill>
                  <a:srgbClr val="000000"/>
                </a:solidFill>
              </a:rPr>
              <a:t>Chúng</a:t>
            </a:r>
            <a:r>
              <a:rPr lang="en-US" sz="2700" dirty="0" smtClean="0">
                <a:solidFill>
                  <a:srgbClr val="000000"/>
                </a:solidFill>
              </a:rPr>
              <a:t> ta </a:t>
            </a:r>
            <a:r>
              <a:rPr lang="en-US" sz="2700" dirty="0" err="1" smtClean="0">
                <a:solidFill>
                  <a:srgbClr val="000000"/>
                </a:solidFill>
              </a:rPr>
              <a:t>rất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vui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và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tự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hào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khi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là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học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sinh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lớp</a:t>
            </a:r>
            <a:r>
              <a:rPr lang="en-US" sz="2700" dirty="0" smtClean="0">
                <a:solidFill>
                  <a:srgbClr val="000000"/>
                </a:solidFill>
              </a:rPr>
              <a:t> 5; </a:t>
            </a:r>
            <a:r>
              <a:rPr lang="en-US" sz="2700" dirty="0" err="1" smtClean="0">
                <a:solidFill>
                  <a:srgbClr val="000000"/>
                </a:solidFill>
              </a:rPr>
              <a:t>yêu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quý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và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tự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hào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về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trường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mình</a:t>
            </a:r>
            <a:r>
              <a:rPr lang="en-US" sz="2700" dirty="0" smtClean="0">
                <a:solidFill>
                  <a:srgbClr val="000000"/>
                </a:solidFill>
              </a:rPr>
              <a:t>, </a:t>
            </a:r>
            <a:r>
              <a:rPr lang="en-US" sz="2700" dirty="0" err="1" smtClean="0">
                <a:solidFill>
                  <a:srgbClr val="000000"/>
                </a:solidFill>
              </a:rPr>
              <a:t>lớp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mình</a:t>
            </a:r>
            <a:r>
              <a:rPr lang="en-US" sz="2700" dirty="0" smtClean="0">
                <a:solidFill>
                  <a:srgbClr val="000000"/>
                </a:solidFill>
              </a:rPr>
              <a:t>. </a:t>
            </a:r>
            <a:r>
              <a:rPr lang="en-US" sz="2700" dirty="0" err="1" smtClean="0">
                <a:solidFill>
                  <a:srgbClr val="000000"/>
                </a:solidFill>
              </a:rPr>
              <a:t>Đồng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thời</a:t>
            </a:r>
            <a:r>
              <a:rPr lang="en-US" sz="2700" dirty="0" smtClean="0">
                <a:solidFill>
                  <a:srgbClr val="000000"/>
                </a:solidFill>
              </a:rPr>
              <a:t>, </a:t>
            </a:r>
            <a:r>
              <a:rPr lang="en-US" sz="2700" dirty="0" err="1" smtClean="0">
                <a:solidFill>
                  <a:srgbClr val="000000"/>
                </a:solidFill>
              </a:rPr>
              <a:t>chúng</a:t>
            </a:r>
            <a:r>
              <a:rPr lang="en-US" sz="2700" dirty="0" smtClean="0">
                <a:solidFill>
                  <a:srgbClr val="000000"/>
                </a:solidFill>
              </a:rPr>
              <a:t> ta </a:t>
            </a:r>
            <a:r>
              <a:rPr lang="en-US" sz="2700" dirty="0" err="1" smtClean="0">
                <a:solidFill>
                  <a:srgbClr val="000000"/>
                </a:solidFill>
              </a:rPr>
              <a:t>càng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thấy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rõ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trách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nhiệm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phải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học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tập</a:t>
            </a:r>
            <a:r>
              <a:rPr lang="en-US" sz="2700" dirty="0" smtClean="0">
                <a:solidFill>
                  <a:srgbClr val="000000"/>
                </a:solidFill>
              </a:rPr>
              <a:t>, </a:t>
            </a:r>
            <a:r>
              <a:rPr lang="en-US" sz="2700" dirty="0" err="1" smtClean="0">
                <a:solidFill>
                  <a:srgbClr val="000000"/>
                </a:solidFill>
              </a:rPr>
              <a:t>rèn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luyện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tốt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để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xứng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đáng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là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học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sinh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lớp</a:t>
            </a:r>
            <a:r>
              <a:rPr lang="en-US" sz="2700" dirty="0" smtClean="0">
                <a:solidFill>
                  <a:srgbClr val="000000"/>
                </a:solidFill>
              </a:rPr>
              <a:t> 5; </a:t>
            </a:r>
            <a:r>
              <a:rPr lang="en-US" sz="2700" dirty="0" err="1" smtClean="0">
                <a:solidFill>
                  <a:srgbClr val="000000"/>
                </a:solidFill>
              </a:rPr>
              <a:t>xây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dụng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lớp</a:t>
            </a:r>
            <a:r>
              <a:rPr lang="en-US" sz="2700" dirty="0" smtClean="0">
                <a:solidFill>
                  <a:srgbClr val="000000"/>
                </a:solidFill>
              </a:rPr>
              <a:t> ta </a:t>
            </a:r>
            <a:r>
              <a:rPr lang="en-US" sz="2700" dirty="0" err="1" smtClean="0">
                <a:solidFill>
                  <a:srgbClr val="000000"/>
                </a:solidFill>
              </a:rPr>
              <a:t>trở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thành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lớp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tốt</a:t>
            </a:r>
            <a:r>
              <a:rPr lang="en-US" sz="2700" dirty="0" smtClean="0">
                <a:solidFill>
                  <a:srgbClr val="000000"/>
                </a:solidFill>
              </a:rPr>
              <a:t>, </a:t>
            </a:r>
            <a:r>
              <a:rPr lang="en-US" sz="2700" dirty="0" err="1" smtClean="0">
                <a:solidFill>
                  <a:srgbClr val="000000"/>
                </a:solidFill>
              </a:rPr>
              <a:t>trường</a:t>
            </a:r>
            <a:r>
              <a:rPr lang="en-US" sz="2700" dirty="0" smtClean="0">
                <a:solidFill>
                  <a:srgbClr val="000000"/>
                </a:solidFill>
              </a:rPr>
              <a:t> ta </a:t>
            </a:r>
            <a:r>
              <a:rPr lang="en-US" sz="2700" dirty="0" err="1" smtClean="0">
                <a:solidFill>
                  <a:srgbClr val="000000"/>
                </a:solidFill>
              </a:rPr>
              <a:t>thành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trường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</a:rPr>
              <a:t>tốt</a:t>
            </a:r>
            <a:r>
              <a:rPr lang="en-US" sz="2700" dirty="0" smtClean="0">
                <a:solidFill>
                  <a:srgbClr val="000000"/>
                </a:solidFill>
              </a:rPr>
              <a:t>. </a:t>
            </a:r>
            <a:endParaRPr lang="en-US" sz="2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666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36" y="5153854"/>
            <a:ext cx="2377113" cy="18261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578" y="-166401"/>
            <a:ext cx="2634232" cy="214897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830" y="4552847"/>
            <a:ext cx="1953416" cy="24271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822">
            <a:off x="7175346" y="-82759"/>
            <a:ext cx="2594636" cy="168223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17" y="4552847"/>
            <a:ext cx="3806708" cy="211622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5994">
            <a:off x="3738701" y="-356957"/>
            <a:ext cx="1128308" cy="16560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53049" y="1046230"/>
            <a:ext cx="190404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00AF92"/>
                  </a:outerShdw>
                </a:effectLst>
              </a:rPr>
              <a:t>DẶN DÒ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94121" y="2108285"/>
            <a:ext cx="7021901" cy="20750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sz="2800" dirty="0">
                <a:solidFill>
                  <a:srgbClr val="000000"/>
                </a:solidFill>
              </a:rPr>
              <a:t>- </a:t>
            </a:r>
            <a:r>
              <a:rPr lang="en-US" sz="2800" dirty="0" err="1">
                <a:solidFill>
                  <a:srgbClr val="000000"/>
                </a:solidFill>
              </a:rPr>
              <a:t>Hãy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chăm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ngoan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học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giỏi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xứng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đáng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học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lớp</a:t>
            </a:r>
            <a:r>
              <a:rPr lang="en-US" sz="2800" dirty="0">
                <a:solidFill>
                  <a:srgbClr val="000000"/>
                </a:solidFill>
              </a:rPr>
              <a:t> 5</a:t>
            </a:r>
          </a:p>
          <a:p>
            <a:pPr algn="ctr">
              <a:lnSpc>
                <a:spcPct val="114000"/>
              </a:lnSpc>
            </a:pPr>
            <a:r>
              <a:rPr lang="en-US" sz="2800" dirty="0">
                <a:solidFill>
                  <a:srgbClr val="000000"/>
                </a:solidFill>
              </a:rPr>
              <a:t>- </a:t>
            </a:r>
            <a:r>
              <a:rPr lang="en-US" sz="2800" b="1" dirty="0" err="1" smtClean="0">
                <a:solidFill>
                  <a:srgbClr val="000000"/>
                </a:solidFill>
              </a:rPr>
              <a:t>Chuẩn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bị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</a:rPr>
              <a:t>Có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trách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nhiệm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với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việc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làm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mình</a:t>
            </a:r>
            <a:r>
              <a:rPr lang="en-US" sz="2800" dirty="0" smtClean="0">
                <a:solidFill>
                  <a:srgbClr val="000000"/>
                </a:solidFill>
              </a:rPr>
              <a:t> (</a:t>
            </a:r>
            <a:r>
              <a:rPr lang="en-US" sz="2800" dirty="0" err="1" smtClean="0">
                <a:solidFill>
                  <a:srgbClr val="000000"/>
                </a:solidFill>
              </a:rPr>
              <a:t>tiết</a:t>
            </a:r>
            <a:r>
              <a:rPr lang="en-US" sz="2800" dirty="0" smtClean="0">
                <a:solidFill>
                  <a:srgbClr val="000000"/>
                </a:solidFill>
              </a:rPr>
              <a:t> 1)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5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14:warp dir="in"/>
      </p:transition>
    </mc:Choice>
    <mc:Fallback>
      <p:transition spd="slow" advTm="1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jellybean.ae/media/catalog/product/cache/1/thumbnail/600x600/9df78eab33525d08d6e5fb8d27136e95/c/l/classm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66" y="2487706"/>
            <a:ext cx="7442318" cy="534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07943" y="0"/>
            <a:ext cx="8162364" cy="3778623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ysClr val="windowText" lastClr="000000"/>
                </a:solidFill>
              </a:rPr>
              <a:t>Học sinh lớp Năm có gì khác so với các lớp khác trong trường?</a:t>
            </a:r>
            <a:endParaRPr lang="vi-VN" sz="48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59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86"/>
          <a:stretch/>
        </p:blipFill>
        <p:spPr bwMode="auto">
          <a:xfrm>
            <a:off x="-188259" y="4007224"/>
            <a:ext cx="9493624" cy="26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07943" y="0"/>
            <a:ext cx="8162364" cy="3778623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ysClr val="windowText" lastClr="000000"/>
                </a:solidFill>
              </a:rPr>
              <a:t>Chúng ta cần làm gì để xứng đáng là học sinh lớp Năm ?</a:t>
            </a:r>
            <a:endParaRPr lang="vi-VN" sz="48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Áp phích truyền thông về phồng chống dịch COVID-19 (09/09/202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31" y="-2382"/>
            <a:ext cx="5141937" cy="686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7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2"/>
            <a:ext cx="9173524" cy="688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0283" y="1280832"/>
            <a:ext cx="4864474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vi-VN" sz="7200" b="1" smtClean="0">
                <a:solidFill>
                  <a:schemeClr val="bg1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Đạo đức</a:t>
            </a:r>
            <a:endParaRPr lang="en-US" altLang="vi-VN" sz="7200" b="1">
              <a:solidFill>
                <a:schemeClr val="bg1"/>
              </a:solidFill>
              <a:latin typeface="HP001 5Ha" panose="020B0603050302020204" pitchFamily="34" charset="-127"/>
              <a:ea typeface="HP001 5Ha" panose="020B0603050302020204" pitchFamily="34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56" y="2833452"/>
            <a:ext cx="8893144" cy="210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vi-VN" altLang="vi-VN" sz="6600" b="1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Bài </a:t>
            </a:r>
            <a:r>
              <a:rPr lang="vi-VN" altLang="vi-VN" sz="6600" b="1" smtClean="0">
                <a:solidFill>
                  <a:srgbClr val="FFFF66"/>
                </a:solidFill>
                <a:latin typeface="HP001 5Ha" panose="020B0603050302020204" pitchFamily="34" charset="-127"/>
                <a:ea typeface="HP001 5Ha" panose="020B0603050302020204" pitchFamily="34" charset="-127"/>
              </a:rPr>
              <a:t>1: Em là học sinh lớp Năm (Tiết 2)</a:t>
            </a:r>
            <a:endParaRPr lang="vi-VN" altLang="vi-VN" sz="6600" b="1">
              <a:solidFill>
                <a:srgbClr val="FFFF66"/>
              </a:solidFill>
              <a:latin typeface="HP001 5Ha" panose="020B0603050302020204" pitchFamily="34" charset="-127"/>
              <a:ea typeface="HP001 5Ha" panose="020B0603050302020204" pitchFamily="34" charset="-127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5803" y="5807536"/>
            <a:ext cx="3117746" cy="674813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HS GHI VỞ</a:t>
            </a:r>
            <a:endParaRPr lang="vi-VN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3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4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51323" y="2124333"/>
            <a:ext cx="4457569" cy="14114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300"/>
              <a:t>  </a:t>
            </a:r>
            <a:r>
              <a:rPr lang="en-US" sz="9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9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90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0" y="385225"/>
            <a:ext cx="8733159" cy="57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89244" y="1500182"/>
            <a:ext cx="5808344" cy="26597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300" smtClean="0"/>
              <a:t>  </a:t>
            </a:r>
            <a:r>
              <a:rPr lang="en-US" sz="90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 lí tình huống</a:t>
            </a:r>
            <a:endParaRPr lang="vi-VN" sz="90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79" y="136992"/>
            <a:ext cx="7886700" cy="13255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mtClean="0"/>
              <a:t>Hãy ghi cách ứng xử cần thiết trong mỗi tình huống sau: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9" y="1472828"/>
            <a:ext cx="8807824" cy="2746375"/>
          </a:xfrm>
        </p:spPr>
        <p:txBody>
          <a:bodyPr>
            <a:noAutofit/>
          </a:bodyPr>
          <a:lstStyle/>
          <a:p>
            <a:pPr marL="93663" indent="-93663" algn="just">
              <a:lnSpc>
                <a:spcPct val="110000"/>
              </a:lnSpc>
              <a:buAutoNum type="alphaLcParenR"/>
            </a:pPr>
            <a:r>
              <a:rPr lang="en-US" sz="5200" smtClean="0"/>
              <a:t>Em nhìn thấy một học sinh lớp dưới vứt rác ra sân trường.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5200" smtClean="0">
                <a:solidFill>
                  <a:srgbClr val="C00000"/>
                </a:solidFill>
              </a:rPr>
              <a:t>=&gt; Nhắc nhở em học sinh đó nhặt rác lên và bỏ vào thùng rác vì xả rác bừa bãi gây mất vệ sinh chung.</a:t>
            </a:r>
            <a:endParaRPr lang="vi-VN" sz="5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8258" y="-13447"/>
            <a:ext cx="8807824" cy="2746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6600" smtClean="0"/>
              <a:t>b) Em thấy mấy học sinh lớp dưới đánh nhau.</a:t>
            </a:r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6600" smtClean="0">
                <a:solidFill>
                  <a:srgbClr val="C00000"/>
                </a:solidFill>
              </a:rPr>
              <a:t>=&gt; Can ngăn, đồng thời báo cáo lại sự việc cho các thầy cô quản lí trong trường.</a:t>
            </a:r>
            <a:endParaRPr lang="vi-VN" sz="6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1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47917" y="0"/>
            <a:ext cx="8807824" cy="2746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5400" smtClean="0"/>
              <a:t>c) Trên đường đi học, em thấy một em bé bị ngã.</a:t>
            </a:r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5400" smtClean="0">
                <a:solidFill>
                  <a:srgbClr val="C00000"/>
                </a:solidFill>
              </a:rPr>
              <a:t>=&gt; Chạy lại đỡ em bé dậy và hỏi thăm. Nếu em bị thương nặng sẽ đưa em đến cơ sở y tgần nhất, liên lạc với người thân của em.</a:t>
            </a:r>
            <a:endParaRPr lang="vi-VN" sz="5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81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068824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466</Words>
  <Application>Microsoft Office PowerPoint</Application>
  <PresentationFormat>On-screen Show (4:3)</PresentationFormat>
  <Paragraphs>37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HP001 5Ha</vt:lpstr>
      <vt:lpstr>ITC Avant Garde Std Bk</vt:lpstr>
      <vt:lpstr>Tahoma</vt:lpstr>
      <vt:lpstr>Times New Roman</vt:lpstr>
      <vt:lpstr>等线</vt:lpstr>
      <vt:lpstr>Office Theme</vt:lpstr>
      <vt:lpstr>1_Office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ghi cách ứng xử cần thiết trong mỗi tình huống sau:</vt:lpstr>
      <vt:lpstr>PowerPoint Presentation</vt:lpstr>
      <vt:lpstr>PowerPoint Presentation</vt:lpstr>
      <vt:lpstr>PowerPoint Presentation</vt:lpstr>
      <vt:lpstr>Chọn một trong các từ ngữ (cố gắng, gương mẫu, xứng đáng, lớn nhất, học tập) để điền vào chỗ trống: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Phong</dc:creator>
  <cp:lastModifiedBy>admin</cp:lastModifiedBy>
  <cp:revision>13</cp:revision>
  <dcterms:created xsi:type="dcterms:W3CDTF">2015-09-14T15:12:31Z</dcterms:created>
  <dcterms:modified xsi:type="dcterms:W3CDTF">2021-09-11T11:27:39Z</dcterms:modified>
</cp:coreProperties>
</file>