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71" r:id="rId2"/>
    <p:sldId id="270" r:id="rId3"/>
    <p:sldId id="256" r:id="rId4"/>
    <p:sldId id="259" r:id="rId5"/>
    <p:sldId id="263" r:id="rId6"/>
    <p:sldId id="277" r:id="rId7"/>
    <p:sldId id="262" r:id="rId8"/>
    <p:sldId id="286" r:id="rId9"/>
    <p:sldId id="312" r:id="rId10"/>
    <p:sldId id="292" r:id="rId11"/>
    <p:sldId id="289" r:id="rId12"/>
    <p:sldId id="313" r:id="rId13"/>
    <p:sldId id="267" r:id="rId14"/>
    <p:sldId id="303" r:id="rId15"/>
    <p:sldId id="268" r:id="rId16"/>
    <p:sldId id="261" r:id="rId17"/>
    <p:sldId id="272"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Yu Gothic" panose="020B0400000000000000" pitchFamily="34" charset="-128"/>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F8C"/>
    <a:srgbClr val="FF9966"/>
    <a:srgbClr val="339966"/>
    <a:srgbClr val="793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3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FF9E3-2E69-444B-A937-F19B7D4F79C3}"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AECB7-1DC7-4AA7-9B6B-04C30C2179CF}" type="slidenum">
              <a:rPr lang="en-US" smtClean="0"/>
              <a:t>‹#›</a:t>
            </a:fld>
            <a:endParaRPr lang="en-US"/>
          </a:p>
        </p:txBody>
      </p:sp>
    </p:spTree>
    <p:extLst>
      <p:ext uri="{BB962C8B-B14F-4D97-AF65-F5344CB8AC3E}">
        <p14:creationId xmlns:p14="http://schemas.microsoft.com/office/powerpoint/2010/main" val="364195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114.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45.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128.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49.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image" Target="../media/image19.svg"/></Relationships>
</file>

<file path=ppt/slides/_rels/slide10.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19.svg"/><Relationship Id="rId7" Type="http://schemas.openxmlformats.org/officeDocument/2006/relationships/image" Target="../media/image37.png"/><Relationship Id="rId12" Type="http://schemas.openxmlformats.org/officeDocument/2006/relationships/image" Target="../media/image23.svg"/><Relationship Id="rId17" Type="http://schemas.openxmlformats.org/officeDocument/2006/relationships/image" Target="../media/image7.png"/><Relationship Id="rId2" Type="http://schemas.openxmlformats.org/officeDocument/2006/relationships/image" Target="../media/image36.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8.png"/><Relationship Id="rId10" Type="http://schemas.openxmlformats.org/officeDocument/2006/relationships/image" Target="../media/image92.svg"/></Relationships>
</file>

<file path=ppt/slides/_rels/slide11.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19.svg"/><Relationship Id="rId18" Type="http://schemas.openxmlformats.org/officeDocument/2006/relationships/image" Target="../media/image44.png"/><Relationship Id="rId7" Type="http://schemas.openxmlformats.org/officeDocument/2006/relationships/image" Target="../media/image37.png"/><Relationship Id="rId12" Type="http://schemas.openxmlformats.org/officeDocument/2006/relationships/image" Target="../media/image23.svg"/><Relationship Id="rId17" Type="http://schemas.openxmlformats.org/officeDocument/2006/relationships/image" Target="../media/image7.png"/><Relationship Id="rId2" Type="http://schemas.openxmlformats.org/officeDocument/2006/relationships/image" Target="../media/image36.png"/><Relationship Id="rId16" Type="http://schemas.openxmlformats.org/officeDocument/2006/relationships/image" Target="../media/image71.svg"/><Relationship Id="rId20" Type="http://schemas.openxmlformats.org/officeDocument/2006/relationships/image" Target="../media/image508.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8.png"/><Relationship Id="rId10" Type="http://schemas.openxmlformats.org/officeDocument/2006/relationships/image" Target="../media/image92.svg"/><Relationship Id="rId19" Type="http://schemas.openxmlformats.org/officeDocument/2006/relationships/image" Target="../media/image45.png"/><Relationship Id="rId4" Type="http://schemas.openxmlformats.org/officeDocument/2006/relationships/image" Target="../media/image135.svg"/></Relationships>
</file>

<file path=ppt/slides/_rels/slide12.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19.svg"/><Relationship Id="rId7" Type="http://schemas.openxmlformats.org/officeDocument/2006/relationships/image" Target="../media/image37.png"/><Relationship Id="rId12" Type="http://schemas.openxmlformats.org/officeDocument/2006/relationships/image" Target="../media/image23.svg"/><Relationship Id="rId17" Type="http://schemas.openxmlformats.org/officeDocument/2006/relationships/image" Target="../media/image7.png"/><Relationship Id="rId2" Type="http://schemas.openxmlformats.org/officeDocument/2006/relationships/image" Target="../media/image36.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8.png"/><Relationship Id="rId10" Type="http://schemas.openxmlformats.org/officeDocument/2006/relationships/image" Target="../media/image92.sv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1.svg"/><Relationship Id="rId18" Type="http://schemas.openxmlformats.org/officeDocument/2006/relationships/image" Target="../media/image12.png"/><Relationship Id="rId3" Type="http://schemas.openxmlformats.org/officeDocument/2006/relationships/image" Target="../media/image107.svg"/><Relationship Id="rId7" Type="http://schemas.openxmlformats.org/officeDocument/2006/relationships/image" Target="../media/image61.svg"/><Relationship Id="rId17" Type="http://schemas.openxmlformats.org/officeDocument/2006/relationships/image" Target="../media/image120.svg"/><Relationship Id="rId2" Type="http://schemas.openxmlformats.org/officeDocument/2006/relationships/image" Target="../media/image46.png"/><Relationship Id="rId16" Type="http://schemas.openxmlformats.org/officeDocument/2006/relationships/image" Target="../media/image11.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9.svg"/><Relationship Id="rId15" Type="http://schemas.openxmlformats.org/officeDocument/2006/relationships/image" Target="../media/image43.svg"/><Relationship Id="rId19" Type="http://schemas.openxmlformats.org/officeDocument/2006/relationships/image" Target="../media/image122.svg"/><Relationship Id="rId4" Type="http://schemas.openxmlformats.org/officeDocument/2006/relationships/image" Target="../media/image7.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17" Type="http://schemas.openxmlformats.org/officeDocument/2006/relationships/image" Target="../media/image25.png"/><Relationship Id="rId2" Type="http://schemas.openxmlformats.org/officeDocument/2006/relationships/image" Target="../media/image51.png"/><Relationship Id="rId16" Type="http://schemas.openxmlformats.org/officeDocument/2006/relationships/image" Target="../media/image114.svg"/><Relationship Id="rId20"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9.svg"/><Relationship Id="rId19" Type="http://schemas.openxmlformats.org/officeDocument/2006/relationships/image" Target="../media/image15.svg"/><Relationship Id="rId4" Type="http://schemas.openxmlformats.org/officeDocument/2006/relationships/image" Target="../media/image87.svg"/></Relationships>
</file>

<file path=ppt/slides/_rels/slide15.xml.rels><?xml version="1.0" encoding="UTF-8" standalone="yes"?>
<Relationships xmlns="http://schemas.openxmlformats.org/package/2006/relationships"><Relationship Id="rId18" Type="http://schemas.openxmlformats.org/officeDocument/2006/relationships/image" Target="../media/image54.png"/><Relationship Id="rId8" Type="http://schemas.openxmlformats.org/officeDocument/2006/relationships/image" Target="../media/image19.svg"/><Relationship Id="rId21" Type="http://schemas.openxmlformats.org/officeDocument/2006/relationships/image" Target="../media/image25.png"/><Relationship Id="rId17" Type="http://schemas.openxmlformats.org/officeDocument/2006/relationships/image" Target="../media/image53.png"/><Relationship Id="rId2" Type="http://schemas.openxmlformats.org/officeDocument/2006/relationships/image" Target="../media/image51.png"/><Relationship Id="rId16" Type="http://schemas.openxmlformats.org/officeDocument/2006/relationships/image" Target="../media/image114.svg"/><Relationship Id="rId20" Type="http://schemas.openxmlformats.org/officeDocument/2006/relationships/image" Target="../media/image516.svg"/><Relationship Id="rId1"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image" Target="../media/image560.svg"/><Relationship Id="rId10" Type="http://schemas.openxmlformats.org/officeDocument/2006/relationships/image" Target="../media/image19.svg"/><Relationship Id="rId19" Type="http://schemas.microsoft.com/office/2007/relationships/hdphoto" Target="../media/hdphoto1.wdp"/><Relationship Id="rId4" Type="http://schemas.openxmlformats.org/officeDocument/2006/relationships/image" Target="../media/image87.svg"/><Relationship Id="rId22"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81.svg"/><Relationship Id="rId3" Type="http://schemas.openxmlformats.org/officeDocument/2006/relationships/image" Target="../media/image73.svg"/><Relationship Id="rId7" Type="http://schemas.openxmlformats.org/officeDocument/2006/relationships/image" Target="../media/image10.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5.svg"/><Relationship Id="rId10"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77.sv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13" Type="http://schemas.openxmlformats.org/officeDocument/2006/relationships/image" Target="../media/image19.svg"/><Relationship Id="rId1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10.svg"/><Relationship Id="rId2" Type="http://schemas.openxmlformats.org/officeDocument/2006/relationships/image" Target="../media/image60.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8.svg"/><Relationship Id="rId11" Type="http://schemas.openxmlformats.org/officeDocument/2006/relationships/image" Target="../media/image45.svg"/><Relationship Id="rId5" Type="http://schemas.openxmlformats.org/officeDocument/2006/relationships/image" Target="../media/image3.png"/><Relationship Id="rId15" Type="http://schemas.openxmlformats.org/officeDocument/2006/relationships/image" Target="../media/image6.svg"/><Relationship Id="rId10" Type="http://schemas.openxmlformats.org/officeDocument/2006/relationships/image" Target="../media/image6.png"/><Relationship Id="rId19" Type="http://schemas.openxmlformats.org/officeDocument/2006/relationships/image" Target="../media/image114.svg"/><Relationship Id="rId4" Type="http://schemas.openxmlformats.org/officeDocument/2006/relationships/image" Target="../media/image2.svg"/><Relationship Id="rId9" Type="http://schemas.openxmlformats.org/officeDocument/2006/relationships/image" Target="../media/image49.sv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13" Type="http://schemas.openxmlformats.org/officeDocument/2006/relationships/image" Target="../media/image116.svg"/><Relationship Id="rId18" Type="http://schemas.openxmlformats.org/officeDocument/2006/relationships/image" Target="../media/image15.png"/><Relationship Id="rId3" Type="http://schemas.openxmlformats.org/officeDocument/2006/relationships/image" Target="../media/image120.svg"/><Relationship Id="rId17" Type="http://schemas.openxmlformats.org/officeDocument/2006/relationships/image" Target="../media/image14.png"/><Relationship Id="rId2" Type="http://schemas.openxmlformats.org/officeDocument/2006/relationships/image" Target="../media/image10.png"/><Relationship Id="rId16"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26.svg"/><Relationship Id="rId15" Type="http://schemas.openxmlformats.org/officeDocument/2006/relationships/image" Target="../media/image12.png"/><Relationship Id="rId5" Type="http://schemas.openxmlformats.org/officeDocument/2006/relationships/image" Target="../media/image122.svg"/><Relationship Id="rId14" Type="http://schemas.openxmlformats.org/officeDocument/2006/relationships/image" Target="../media/image11.png"/><Relationship Id="rId9" Type="http://schemas.openxmlformats.org/officeDocument/2006/relationships/image" Target="../media/image59.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20.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7.png"/><Relationship Id="rId17"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57.svg"/><Relationship Id="rId15" Type="http://schemas.openxmlformats.org/officeDocument/2006/relationships/image" Target="../media/image15.sv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55.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18" Type="http://schemas.openxmlformats.org/officeDocument/2006/relationships/image" Target="../media/image33.png"/><Relationship Id="rId7" Type="http://schemas.openxmlformats.org/officeDocument/2006/relationships/image" Target="../media/image57.svg"/><Relationship Id="rId12" Type="http://schemas.openxmlformats.org/officeDocument/2006/relationships/image" Target="../media/image30.png"/><Relationship Id="rId17" Type="http://schemas.openxmlformats.org/officeDocument/2006/relationships/image" Target="../media/image17.svg"/><Relationship Id="rId2" Type="http://schemas.openxmlformats.org/officeDocument/2006/relationships/image" Target="../media/image27.png"/><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96.svg"/><Relationship Id="rId66" Type="http://schemas.openxmlformats.org/officeDocument/2006/relationships/image" Target="../media/image28.svg"/><Relationship Id="rId5" Type="http://schemas.openxmlformats.org/officeDocument/2006/relationships/image" Target="../media/image4.svg"/><Relationship Id="rId15" Type="http://schemas.openxmlformats.org/officeDocument/2006/relationships/image" Target="../media/image37.svg"/><Relationship Id="rId10" Type="http://schemas.openxmlformats.org/officeDocument/2006/relationships/image" Target="../media/image29.png"/><Relationship Id="rId19" Type="http://schemas.openxmlformats.org/officeDocument/2006/relationships/image" Target="../media/image109.svg"/><Relationship Id="rId9" Type="http://schemas.openxmlformats.org/officeDocument/2006/relationships/image" Target="../media/image94.sv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13" Type="http://schemas.openxmlformats.org/officeDocument/2006/relationships/image" Target="../media/image116.svg"/><Relationship Id="rId18" Type="http://schemas.openxmlformats.org/officeDocument/2006/relationships/image" Target="../media/image35.png"/><Relationship Id="rId3" Type="http://schemas.openxmlformats.org/officeDocument/2006/relationships/image" Target="../media/image120.svg"/><Relationship Id="rId17" Type="http://schemas.openxmlformats.org/officeDocument/2006/relationships/image" Target="../media/image15.png"/><Relationship Id="rId2" Type="http://schemas.openxmlformats.org/officeDocument/2006/relationships/image" Target="../media/image10.png"/><Relationship Id="rId16"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26.svg"/><Relationship Id="rId15" Type="http://schemas.openxmlformats.org/officeDocument/2006/relationships/image" Target="../media/image12.png"/><Relationship Id="rId5" Type="http://schemas.openxmlformats.org/officeDocument/2006/relationships/image" Target="../media/image122.svg"/><Relationship Id="rId19" Type="http://schemas.openxmlformats.org/officeDocument/2006/relationships/image" Target="../media/image307.svg"/><Relationship Id="rId14" Type="http://schemas.openxmlformats.org/officeDocument/2006/relationships/image" Target="../media/image11.png"/><Relationship Id="rId9" Type="http://schemas.openxmlformats.org/officeDocument/2006/relationships/image" Target="../media/image59.svg"/></Relationships>
</file>

<file path=ppt/slides/_rels/slide7.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19.svg"/><Relationship Id="rId18" Type="http://schemas.openxmlformats.org/officeDocument/2006/relationships/image" Target="../media/image40.png"/><Relationship Id="rId7" Type="http://schemas.openxmlformats.org/officeDocument/2006/relationships/image" Target="../media/image37.png"/><Relationship Id="rId12" Type="http://schemas.openxmlformats.org/officeDocument/2006/relationships/image" Target="../media/image23.svg"/><Relationship Id="rId17" Type="http://schemas.openxmlformats.org/officeDocument/2006/relationships/image" Target="../media/image7.png"/><Relationship Id="rId2" Type="http://schemas.openxmlformats.org/officeDocument/2006/relationships/image" Target="../media/image36.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8.png"/><Relationship Id="rId10" Type="http://schemas.openxmlformats.org/officeDocument/2006/relationships/image" Target="../media/image92.svg"/></Relationships>
</file>

<file path=ppt/slides/_rels/slide8.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19.svg"/><Relationship Id="rId18" Type="http://schemas.openxmlformats.org/officeDocument/2006/relationships/image" Target="../media/image41.png"/><Relationship Id="rId7" Type="http://schemas.openxmlformats.org/officeDocument/2006/relationships/image" Target="../media/image37.png"/><Relationship Id="rId12" Type="http://schemas.openxmlformats.org/officeDocument/2006/relationships/image" Target="../media/image23.svg"/><Relationship Id="rId17" Type="http://schemas.openxmlformats.org/officeDocument/2006/relationships/image" Target="../media/image7.png"/><Relationship Id="rId2" Type="http://schemas.openxmlformats.org/officeDocument/2006/relationships/image" Target="../media/image36.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8.png"/><Relationship Id="rId15" Type="http://schemas.openxmlformats.org/officeDocument/2006/relationships/image" Target="../media/image14.svg"/><Relationship Id="rId10" Type="http://schemas.openxmlformats.org/officeDocument/2006/relationships/image" Target="../media/image92.svg"/><Relationship Id="rId19" Type="http://schemas.openxmlformats.org/officeDocument/2006/relationships/image" Target="../media/image42.png"/></Relationships>
</file>

<file path=ppt/slides/_rels/slide9.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19.svg"/><Relationship Id="rId18" Type="http://schemas.openxmlformats.org/officeDocument/2006/relationships/image" Target="../media/image43.png"/><Relationship Id="rId7" Type="http://schemas.openxmlformats.org/officeDocument/2006/relationships/image" Target="../media/image37.png"/><Relationship Id="rId12" Type="http://schemas.openxmlformats.org/officeDocument/2006/relationships/image" Target="../media/image23.svg"/><Relationship Id="rId17" Type="http://schemas.openxmlformats.org/officeDocument/2006/relationships/image" Target="../media/image7.png"/><Relationship Id="rId2" Type="http://schemas.openxmlformats.org/officeDocument/2006/relationships/image" Target="../media/image36.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8.png"/><Relationship Id="rId10" Type="http://schemas.openxmlformats.org/officeDocument/2006/relationships/image" Target="../media/image9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sp>
        <p:nvSpPr>
          <p:cNvPr id="19" name="Rectangle 18"/>
          <p:cNvSpPr/>
          <p:nvPr/>
        </p:nvSpPr>
        <p:spPr>
          <a:xfrm rot="579588">
            <a:off x="11316744" y="8003929"/>
            <a:ext cx="677480" cy="8266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rot="20942345">
            <a:off x="10525266" y="8198728"/>
            <a:ext cx="728148" cy="6498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rot="308828">
            <a:off x="9772013" y="7978946"/>
            <a:ext cx="610152" cy="680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rot="20942345">
            <a:off x="8972941" y="8115331"/>
            <a:ext cx="732393" cy="816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8032841" y="7940892"/>
            <a:ext cx="838672" cy="914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rot="887207">
            <a:off x="7332259" y="8100145"/>
            <a:ext cx="566970" cy="7156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rot="20942345">
            <a:off x="6295816" y="8183377"/>
            <a:ext cx="959690" cy="8266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s://o.remove.bg/downloads/221da7ab-4ae3-4640-9bcf-2356c0fb4e5b/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363" y="5553169"/>
            <a:ext cx="7743515" cy="48894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31784"/>
          <a:stretch>
            <a:fillRect/>
          </a:stretch>
        </p:blipFill>
        <p:spPr>
          <a:xfrm>
            <a:off x="228600" y="0"/>
            <a:ext cx="17830800" cy="7008869"/>
          </a:xfrm>
          <a:prstGeom prst="rect">
            <a:avLst/>
          </a:prstGeom>
        </p:spPr>
      </p:pic>
      <p:sp>
        <p:nvSpPr>
          <p:cNvPr id="3" name="TextBox 3"/>
          <p:cNvSpPr txBox="1"/>
          <p:nvPr/>
        </p:nvSpPr>
        <p:spPr>
          <a:xfrm>
            <a:off x="2149264" y="1223814"/>
            <a:ext cx="14085712" cy="3462486"/>
          </a:xfrm>
          <a:prstGeom prst="rect">
            <a:avLst/>
          </a:prstGeom>
        </p:spPr>
        <p:txBody>
          <a:bodyPr wrap="square" lIns="0" tIns="0" rIns="0" bIns="0" rtlCol="0" anchor="t">
            <a:spAutoFit/>
          </a:bodyPr>
          <a:lstStyle/>
          <a:p>
            <a:pPr marL="0" lvl="0" indent="0" algn="ctr">
              <a:lnSpc>
                <a:spcPct val="150000"/>
              </a:lnSpc>
            </a:pPr>
            <a:r>
              <a:rPr lang="vi-VN" sz="7500" b="1" dirty="0" smtClean="0">
                <a:solidFill>
                  <a:srgbClr val="000000"/>
                </a:solidFill>
                <a:latin typeface="Arial" panose="020B0604020202020204" pitchFamily="34" charset="0"/>
                <a:cs typeface="Arial" panose="020B0604020202020204" pitchFamily="34" charset="0"/>
              </a:rPr>
              <a:t>CHÀO MỪNG CÁC EM ĐẾN VỚI BÀI HỌC NGÀY HÔM NAY!</a:t>
            </a:r>
            <a:endParaRPr lang="en-US" sz="75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59931" y="0"/>
            <a:ext cx="2528069" cy="201326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438058" y="8986966"/>
            <a:ext cx="1849942" cy="129832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b="24805"/>
          <a:stretch>
            <a:fillRect/>
          </a:stretch>
        </p:blipFill>
        <p:spPr>
          <a:xfrm>
            <a:off x="925442" y="9330841"/>
            <a:ext cx="3268083" cy="956159"/>
          </a:xfrm>
          <a:prstGeom prst="rect">
            <a:avLst/>
          </a:prstGeom>
        </p:spPr>
      </p:pic>
      <p:pic>
        <p:nvPicPr>
          <p:cNvPr id="11"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859000" y="8109126"/>
            <a:ext cx="900931" cy="1527001"/>
          </a:xfrm>
          <a:prstGeom prst="rect">
            <a:avLst/>
          </a:prstGeom>
        </p:spPr>
      </p:pic>
      <p:pic>
        <p:nvPicPr>
          <p:cNvPr id="12"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3884" y="128838"/>
            <a:ext cx="2737103" cy="216480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3068" y="392355"/>
            <a:ext cx="4113518" cy="1061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495136">
            <a:off x="-385907" y="7316245"/>
            <a:ext cx="1761405" cy="4084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22565" y="9128481"/>
            <a:ext cx="3268083" cy="1271582"/>
          </a:xfrm>
          <a:prstGeom prst="rect">
            <a:avLst/>
          </a:prstGeom>
        </p:spPr>
      </p:pic>
      <p:sp>
        <p:nvSpPr>
          <p:cNvPr id="14" name="Hexagon 13"/>
          <p:cNvSpPr/>
          <p:nvPr/>
        </p:nvSpPr>
        <p:spPr>
          <a:xfrm>
            <a:off x="2666998" y="2212870"/>
            <a:ext cx="12954001" cy="1760029"/>
          </a:xfrm>
          <a:prstGeom prst="hexagon">
            <a:avLst/>
          </a:prstGeom>
          <a:solidFill>
            <a:srgbClr val="3399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800" b="1" dirty="0" smtClean="0">
                <a:solidFill>
                  <a:schemeClr val="bg1"/>
                </a:solidFill>
                <a:latin typeface="Arial" panose="020B0604020202020204" pitchFamily="34" charset="0"/>
                <a:cs typeface="Arial" panose="020B0604020202020204" pitchFamily="34" charset="0"/>
              </a:rPr>
              <a:t>Câu </a:t>
            </a:r>
            <a:r>
              <a:rPr lang="nl-NL" sz="3800" b="1" dirty="0" smtClean="0">
                <a:solidFill>
                  <a:schemeClr val="bg1"/>
                </a:solidFill>
                <a:latin typeface="Arial" panose="020B0604020202020204" pitchFamily="34" charset="0"/>
                <a:cs typeface="Arial" panose="020B0604020202020204" pitchFamily="34" charset="0"/>
              </a:rPr>
              <a:t>3. </a:t>
            </a:r>
            <a:r>
              <a:rPr lang="nl-NL" sz="3800" dirty="0">
                <a:latin typeface="Arial" panose="020B0604020202020204" pitchFamily="34" charset="0"/>
                <a:cs typeface="Arial" panose="020B0604020202020204" pitchFamily="34" charset="0"/>
              </a:rPr>
              <a:t>Giới thiệu về mái nhà riêng của các bạn nhỏ trong bài </a:t>
            </a:r>
            <a:r>
              <a:rPr lang="nl-NL" sz="3800" dirty="0" smtClean="0">
                <a:latin typeface="Arial" panose="020B0604020202020204" pitchFamily="34" charset="0"/>
                <a:cs typeface="Arial" panose="020B0604020202020204" pitchFamily="34" charset="0"/>
              </a:rPr>
              <a:t>thơ?</a:t>
            </a:r>
            <a:endParaRPr lang="en-US" sz="3800" dirty="0">
              <a:latin typeface="Arial" panose="020B0604020202020204" pitchFamily="34" charset="0"/>
              <a:cs typeface="Arial" panose="020B0604020202020204" pitchFamily="34" charset="0"/>
            </a:endParaRPr>
          </a:p>
        </p:txBody>
      </p:sp>
      <p:sp>
        <p:nvSpPr>
          <p:cNvPr id="4" name="Rectangle 3"/>
          <p:cNvSpPr/>
          <p:nvPr/>
        </p:nvSpPr>
        <p:spPr>
          <a:xfrm>
            <a:off x="3241635" y="4696157"/>
            <a:ext cx="11804726" cy="47731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800" dirty="0">
                <a:solidFill>
                  <a:schemeClr val="tx1"/>
                </a:solidFill>
                <a:latin typeface="Arial" panose="020B0604020202020204" pitchFamily="34" charset="0"/>
                <a:cs typeface="Arial" panose="020B0604020202020204" pitchFamily="34" charset="0"/>
              </a:rPr>
              <a:t>Mái nhà của mỗi bạn nhỏ trong bài thơ rất khác </a:t>
            </a:r>
            <a:r>
              <a:rPr lang="nl-NL" sz="3800" dirty="0" smtClean="0">
                <a:solidFill>
                  <a:schemeClr val="tx1"/>
                </a:solidFill>
                <a:latin typeface="Arial" panose="020B0604020202020204" pitchFamily="34" charset="0"/>
                <a:cs typeface="Arial" panose="020B0604020202020204" pitchFamily="34" charset="0"/>
              </a:rPr>
              <a:t>nhau:</a:t>
            </a:r>
          </a:p>
          <a:p>
            <a:pPr marL="571500" indent="-571500" algn="just">
              <a:lnSpc>
                <a:spcPct val="150000"/>
              </a:lnSpc>
              <a:buFont typeface="Wingdings" panose="05000000000000000000" pitchFamily="2" charset="2"/>
              <a:buChar char="§"/>
            </a:pPr>
            <a:r>
              <a:rPr lang="nl-NL" sz="3800" dirty="0" smtClean="0">
                <a:solidFill>
                  <a:schemeClr val="tx1"/>
                </a:solidFill>
                <a:latin typeface="Arial" panose="020B0604020202020204" pitchFamily="34" charset="0"/>
                <a:cs typeface="Arial" panose="020B0604020202020204" pitchFamily="34" charset="0"/>
              </a:rPr>
              <a:t>Có </a:t>
            </a:r>
            <a:r>
              <a:rPr lang="nl-NL" sz="3800" dirty="0">
                <a:solidFill>
                  <a:schemeClr val="tx1"/>
                </a:solidFill>
                <a:latin typeface="Arial" panose="020B0604020202020204" pitchFamily="34" charset="0"/>
                <a:cs typeface="Arial" panose="020B0604020202020204" pitchFamily="34" charset="0"/>
              </a:rPr>
              <a:t>mái nhà rợp bóng xanh mát của giàn gấc lúc lỉu quả chín đỏ. </a:t>
            </a:r>
            <a:endParaRPr lang="nl-NL" sz="3800" dirty="0" smtClean="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solidFill>
                  <a:schemeClr val="tx1"/>
                </a:solidFill>
                <a:latin typeface="Arial" panose="020B0604020202020204" pitchFamily="34" charset="0"/>
                <a:cs typeface="Arial" panose="020B0604020202020204" pitchFamily="34" charset="0"/>
              </a:rPr>
              <a:t>Có </a:t>
            </a:r>
            <a:r>
              <a:rPr lang="nl-NL" sz="3800" dirty="0">
                <a:solidFill>
                  <a:schemeClr val="tx1"/>
                </a:solidFill>
                <a:latin typeface="Arial" panose="020B0604020202020204" pitchFamily="34" charset="0"/>
                <a:cs typeface="Arial" panose="020B0604020202020204" pitchFamily="34" charset="0"/>
              </a:rPr>
              <a:t>mái nhà được tô điểm bởi sắc hoa giấy rực </a:t>
            </a:r>
            <a:r>
              <a:rPr lang="nl-NL" sz="3800" dirty="0" smtClean="0">
                <a:solidFill>
                  <a:schemeClr val="tx1"/>
                </a:solidFill>
                <a:latin typeface="Arial" panose="020B0604020202020204" pitchFamily="34" charset="0"/>
                <a:cs typeface="Arial" panose="020B0604020202020204" pitchFamily="34" charset="0"/>
              </a:rPr>
              <a:t>rỡ.</a:t>
            </a:r>
            <a:endParaRPr lang="en-US" sz="3800" dirty="0">
              <a:solidFill>
                <a:schemeClr val="tx1"/>
              </a:solidFill>
              <a:latin typeface="Arial" panose="020B0604020202020204" pitchFamily="34" charset="0"/>
              <a:cs typeface="Arial" panose="020B0604020202020204" pitchFamily="34" charset="0"/>
            </a:endParaRPr>
          </a:p>
        </p:txBody>
      </p:sp>
      <p:sp>
        <p:nvSpPr>
          <p:cNvPr id="11" name="TextBox 18">
            <a:extLst>
              <a:ext uri="{FF2B5EF4-FFF2-40B4-BE49-F238E27FC236}">
                <a16:creationId xmlns:a16="http://schemas.microsoft.com/office/drawing/2014/main" id="{90670B90-96B2-3059-C472-768521E0AED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2. </a:t>
            </a:r>
            <a:r>
              <a:rPr lang="en-US" sz="6500" b="1" dirty="0" err="1" smtClean="0">
                <a:solidFill>
                  <a:srgbClr val="793905"/>
                </a:solidFill>
                <a:latin typeface="Arial" panose="020B0604020202020204" pitchFamily="34" charset="0"/>
                <a:cs typeface="Arial" panose="020B0604020202020204" pitchFamily="34" charset="0"/>
              </a:rPr>
              <a:t>Trả</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lời</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câu</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hỏi</a:t>
            </a:r>
            <a:endParaRPr lang="en-US" sz="6500" b="1" dirty="0">
              <a:solidFill>
                <a:srgbClr val="7939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32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3068" y="392355"/>
            <a:ext cx="4113518" cy="1061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495136">
            <a:off x="-385907" y="7316245"/>
            <a:ext cx="1761405" cy="4084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sp>
        <p:nvSpPr>
          <p:cNvPr id="3" name="Hexagon 2"/>
          <p:cNvSpPr/>
          <p:nvPr/>
        </p:nvSpPr>
        <p:spPr>
          <a:xfrm>
            <a:off x="2666998" y="2212870"/>
            <a:ext cx="12954001" cy="1760029"/>
          </a:xfrm>
          <a:prstGeom prst="hexagon">
            <a:avLst/>
          </a:prstGeom>
          <a:solidFill>
            <a:srgbClr val="3399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800" b="1" dirty="0" smtClean="0">
                <a:solidFill>
                  <a:schemeClr val="bg1"/>
                </a:solidFill>
                <a:latin typeface="Arial" panose="020B0604020202020204" pitchFamily="34" charset="0"/>
                <a:cs typeface="Arial" panose="020B0604020202020204" pitchFamily="34" charset="0"/>
              </a:rPr>
              <a:t>Câu 4. </a:t>
            </a:r>
            <a:r>
              <a:rPr lang="nl-NL" sz="3800" dirty="0" smtClean="0">
                <a:latin typeface="Arial" panose="020B0604020202020204" pitchFamily="34" charset="0"/>
                <a:cs typeface="Arial" panose="020B0604020202020204" pitchFamily="34" charset="0"/>
              </a:rPr>
              <a:t>Mái </a:t>
            </a:r>
            <a:r>
              <a:rPr lang="nl-NL" sz="3800" dirty="0">
                <a:latin typeface="Arial" panose="020B0604020202020204" pitchFamily="34" charset="0"/>
                <a:cs typeface="Arial" panose="020B0604020202020204" pitchFamily="34" charset="0"/>
              </a:rPr>
              <a:t>nhà chung của muôn loài là gì?</a:t>
            </a:r>
            <a:endParaRPr lang="en-US" sz="3800"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22565" y="9128481"/>
            <a:ext cx="3268083" cy="1271582"/>
          </a:xfrm>
          <a:prstGeom prst="rect">
            <a:avLst/>
          </a:prstGeom>
        </p:spPr>
      </p:pic>
      <p:pic>
        <p:nvPicPr>
          <p:cNvPr id="30"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553360" y="4476408"/>
            <a:ext cx="4703143" cy="538271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17652" y="4376973"/>
            <a:ext cx="7399112" cy="5553768"/>
            <a:chOff x="7617652" y="4376973"/>
            <a:chExt cx="7399112" cy="5553768"/>
          </a:xfrm>
        </p:grpSpPr>
        <p:pic>
          <p:nvPicPr>
            <p:cNvPr id="31" name="Picture 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75385">
              <a:off x="7617652" y="4376973"/>
              <a:ext cx="7399112" cy="5553768"/>
            </a:xfrm>
            <a:prstGeom prst="rect">
              <a:avLst/>
            </a:prstGeom>
          </p:spPr>
        </p:pic>
        <p:sp>
          <p:nvSpPr>
            <p:cNvPr id="2" name="TextBox 1"/>
            <p:cNvSpPr txBox="1"/>
            <p:nvPr/>
          </p:nvSpPr>
          <p:spPr>
            <a:xfrm>
              <a:off x="8817722" y="5753100"/>
              <a:ext cx="4998972" cy="1738296"/>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Là</a:t>
              </a:r>
              <a:r>
                <a:rPr lang="en-US" sz="3800" dirty="0" smtClean="0">
                  <a:latin typeface="Arial" panose="020B0604020202020204" pitchFamily="34" charset="0"/>
                  <a:cs typeface="Arial" panose="020B0604020202020204" pitchFamily="34" charset="0"/>
                </a:rPr>
                <a:t> </a:t>
              </a:r>
              <a:r>
                <a:rPr lang="nl-NL" sz="3800" b="1" dirty="0">
                  <a:solidFill>
                    <a:srgbClr val="FF0000"/>
                  </a:solidFill>
                  <a:latin typeface="Arial" panose="020B0604020202020204" pitchFamily="34" charset="0"/>
                  <a:cs typeface="Arial" panose="020B0604020202020204" pitchFamily="34" charset="0"/>
                </a:rPr>
                <a:t>bầu trời xanh, xanh đến vô cùng</a:t>
              </a:r>
              <a:endParaRPr lang="en-US" sz="3800" b="1" dirty="0">
                <a:solidFill>
                  <a:srgbClr val="FF0000"/>
                </a:solidFill>
                <a:latin typeface="Arial" panose="020B0604020202020204" pitchFamily="34" charset="0"/>
                <a:cs typeface="Arial" panose="020B0604020202020204" pitchFamily="34" charset="0"/>
              </a:endParaRPr>
            </a:p>
          </p:txBody>
        </p:sp>
      </p:grpSp>
      <p:sp>
        <p:nvSpPr>
          <p:cNvPr id="14" name="TextBox 18">
            <a:extLst>
              <a:ext uri="{FF2B5EF4-FFF2-40B4-BE49-F238E27FC236}">
                <a16:creationId xmlns:a16="http://schemas.microsoft.com/office/drawing/2014/main" id="{90670B90-96B2-3059-C472-768521E0AED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2. </a:t>
            </a:r>
            <a:r>
              <a:rPr lang="en-US" sz="6500" b="1" dirty="0" err="1" smtClean="0">
                <a:solidFill>
                  <a:srgbClr val="793905"/>
                </a:solidFill>
                <a:latin typeface="Arial" panose="020B0604020202020204" pitchFamily="34" charset="0"/>
                <a:cs typeface="Arial" panose="020B0604020202020204" pitchFamily="34" charset="0"/>
              </a:rPr>
              <a:t>Trả</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lời</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câu</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hỏi</a:t>
            </a:r>
            <a:endParaRPr lang="en-US" sz="6500" b="1" dirty="0">
              <a:solidFill>
                <a:srgbClr val="7939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233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3068" y="392355"/>
            <a:ext cx="4113518" cy="1061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495136">
            <a:off x="-385907" y="7316245"/>
            <a:ext cx="1761405" cy="4084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sp>
        <p:nvSpPr>
          <p:cNvPr id="3" name="Hexagon 2"/>
          <p:cNvSpPr/>
          <p:nvPr/>
        </p:nvSpPr>
        <p:spPr>
          <a:xfrm>
            <a:off x="2666998" y="2212870"/>
            <a:ext cx="12954001" cy="1760029"/>
          </a:xfrm>
          <a:prstGeom prst="hexagon">
            <a:avLst/>
          </a:prstGeom>
          <a:solidFill>
            <a:srgbClr val="3399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800" b="1" dirty="0" smtClean="0">
                <a:solidFill>
                  <a:schemeClr val="bg1"/>
                </a:solidFill>
                <a:latin typeface="Arial" panose="020B0604020202020204" pitchFamily="34" charset="0"/>
                <a:cs typeface="Arial" panose="020B0604020202020204" pitchFamily="34" charset="0"/>
              </a:rPr>
              <a:t>Câu 4. </a:t>
            </a:r>
            <a:r>
              <a:rPr lang="nl-NL" sz="3800" dirty="0" smtClean="0">
                <a:latin typeface="Arial" panose="020B0604020202020204" pitchFamily="34" charset="0"/>
                <a:cs typeface="Arial" panose="020B0604020202020204" pitchFamily="34" charset="0"/>
              </a:rPr>
              <a:t>Mái </a:t>
            </a:r>
            <a:r>
              <a:rPr lang="nl-NL" sz="3800" dirty="0">
                <a:latin typeface="Arial" panose="020B0604020202020204" pitchFamily="34" charset="0"/>
                <a:cs typeface="Arial" panose="020B0604020202020204" pitchFamily="34" charset="0"/>
              </a:rPr>
              <a:t>nhà chung của muôn loài là gì?</a:t>
            </a:r>
            <a:endParaRPr lang="en-US" sz="3800"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22565" y="9128481"/>
            <a:ext cx="3268083" cy="1271582"/>
          </a:xfrm>
          <a:prstGeom prst="rect">
            <a:avLst/>
          </a:prstGeom>
        </p:spPr>
      </p:pic>
      <p:sp>
        <p:nvSpPr>
          <p:cNvPr id="4" name="Rectangle 3"/>
          <p:cNvSpPr/>
          <p:nvPr/>
        </p:nvSpPr>
        <p:spPr>
          <a:xfrm>
            <a:off x="2620112" y="4637187"/>
            <a:ext cx="13047772" cy="5078313"/>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
            </a:pPr>
            <a:r>
              <a:rPr lang="nl-NL" sz="3600" dirty="0">
                <a:solidFill>
                  <a:srgbClr val="000000"/>
                </a:solidFill>
                <a:latin typeface="Arial" panose="020B0604020202020204" pitchFamily="34" charset="0"/>
                <a:ea typeface="Calibri" panose="020F0502020204030204" pitchFamily="34" charset="0"/>
                <a:cs typeface="Arial" panose="020B0604020202020204" pitchFamily="34" charset="0"/>
              </a:rPr>
              <a:t>Từ ngữ miêu tả bầu </a:t>
            </a: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trời: </a:t>
            </a:r>
          </a:p>
          <a:p>
            <a:pPr marL="1028700" lvl="1" indent="-571500" algn="just">
              <a:lnSpc>
                <a:spcPct val="150000"/>
              </a:lnSpc>
              <a:buFont typeface="Wingdings" panose="05000000000000000000" pitchFamily="2" charset="2"/>
              <a:buChar char="ü"/>
            </a:pP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xanh</a:t>
            </a:r>
            <a:r>
              <a:rPr lang="nl-NL" sz="3600" dirty="0">
                <a:solidFill>
                  <a:srgbClr val="000000"/>
                </a:solidFill>
                <a:latin typeface="Arial" panose="020B0604020202020204" pitchFamily="34" charset="0"/>
                <a:ea typeface="Calibri" panose="020F0502020204030204" pitchFamily="34" charset="0"/>
                <a:cs typeface="Arial" panose="020B0604020202020204" pitchFamily="34" charset="0"/>
              </a:rPr>
              <a:t>, xanh đến vô </a:t>
            </a: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cùng</a:t>
            </a:r>
          </a:p>
          <a:p>
            <a:pPr marL="1028700" lvl="1" indent="-571500" algn="just">
              <a:lnSpc>
                <a:spcPct val="150000"/>
              </a:lnSpc>
              <a:buFont typeface="Wingdings" panose="05000000000000000000" pitchFamily="2" charset="2"/>
              <a:buChar char="ü"/>
            </a:pP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rực </a:t>
            </a:r>
            <a:r>
              <a:rPr lang="nl-NL" sz="3600" dirty="0">
                <a:solidFill>
                  <a:srgbClr val="000000"/>
                </a:solidFill>
                <a:latin typeface="Arial" panose="020B0604020202020204" pitchFamily="34" charset="0"/>
                <a:ea typeface="Calibri" panose="020F0502020204030204" pitchFamily="34" charset="0"/>
                <a:cs typeface="Arial" panose="020B0604020202020204" pitchFamily="34" charset="0"/>
              </a:rPr>
              <a:t>rỡ, bảy sắc cầu </a:t>
            </a: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vồng</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
            </a:pP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Bầu </a:t>
            </a:r>
            <a:r>
              <a:rPr lang="nl-NL" sz="3600" dirty="0">
                <a:solidFill>
                  <a:srgbClr val="000000"/>
                </a:solidFill>
                <a:latin typeface="Arial" panose="020B0604020202020204" pitchFamily="34" charset="0"/>
                <a:ea typeface="Calibri" panose="020F0502020204030204" pitchFamily="34" charset="0"/>
                <a:cs typeface="Arial" panose="020B0604020202020204" pitchFamily="34" charset="0"/>
              </a:rPr>
              <a:t>trời là mái nhà chung vì từ con người đến muôn loài đều sống chung dưới một bầu trời. Bầu trời ôm ấp, che chở, cung cấp không khí cho con người, loài vật và cây cối.</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8">
            <a:extLst>
              <a:ext uri="{FF2B5EF4-FFF2-40B4-BE49-F238E27FC236}">
                <a16:creationId xmlns:a16="http://schemas.microsoft.com/office/drawing/2014/main" id="{90670B90-96B2-3059-C472-768521E0AED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2. </a:t>
            </a:r>
            <a:r>
              <a:rPr lang="en-US" sz="6500" b="1" dirty="0" err="1" smtClean="0">
                <a:solidFill>
                  <a:srgbClr val="793905"/>
                </a:solidFill>
                <a:latin typeface="Arial" panose="020B0604020202020204" pitchFamily="34" charset="0"/>
                <a:cs typeface="Arial" panose="020B0604020202020204" pitchFamily="34" charset="0"/>
              </a:rPr>
              <a:t>Trả</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lời</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câu</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hỏi</a:t>
            </a:r>
            <a:endParaRPr lang="en-US" sz="6500" b="1" dirty="0">
              <a:solidFill>
                <a:srgbClr val="7939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917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66029" y="7364456"/>
            <a:ext cx="2272783" cy="2427244"/>
          </a:xfrm>
          <a:prstGeom prst="rect">
            <a:avLst/>
          </a:prstGeom>
        </p:spPr>
      </p:pic>
      <p:grpSp>
        <p:nvGrpSpPr>
          <p:cNvPr id="3" name="Group 3"/>
          <p:cNvGrpSpPr>
            <a:grpSpLocks noChangeAspect="1"/>
          </p:cNvGrpSpPr>
          <p:nvPr/>
        </p:nvGrpSpPr>
        <p:grpSpPr>
          <a:xfrm>
            <a:off x="3302563" y="3121223"/>
            <a:ext cx="11836359" cy="6175177"/>
            <a:chOff x="0" y="0"/>
            <a:chExt cx="13699490" cy="6350000"/>
          </a:xfrm>
        </p:grpSpPr>
        <p:sp>
          <p:nvSpPr>
            <p:cNvPr id="4" name="Freeform 4"/>
            <p:cNvSpPr/>
            <p:nvPr/>
          </p:nvSpPr>
          <p:spPr>
            <a:xfrm>
              <a:off x="0" y="0"/>
              <a:ext cx="13699489" cy="6350000"/>
            </a:xfrm>
            <a:custGeom>
              <a:avLst/>
              <a:gdLst/>
              <a:ahLst/>
              <a:cxnLst/>
              <a:rect l="l" t="t" r="r" b="b"/>
              <a:pathLst>
                <a:path w="13699489" h="6350000">
                  <a:moveTo>
                    <a:pt x="13699489" y="6350000"/>
                  </a:moveTo>
                  <a:lnTo>
                    <a:pt x="0" y="6350000"/>
                  </a:lnTo>
                  <a:lnTo>
                    <a:pt x="0" y="1899920"/>
                  </a:lnTo>
                  <a:cubicBezTo>
                    <a:pt x="0" y="1899920"/>
                    <a:pt x="2849880" y="0"/>
                    <a:pt x="6899910" y="0"/>
                  </a:cubicBezTo>
                  <a:cubicBezTo>
                    <a:pt x="11300460" y="0"/>
                    <a:pt x="13699489" y="1899920"/>
                    <a:pt x="13699489" y="1899920"/>
                  </a:cubicBezTo>
                  <a:lnTo>
                    <a:pt x="13699489" y="6350000"/>
                  </a:lnTo>
                  <a:close/>
                </a:path>
              </a:pathLst>
            </a:custGeom>
            <a:solidFill>
              <a:srgbClr val="FFFFFF"/>
            </a:solidFill>
            <a:ln>
              <a:solidFill>
                <a:srgbClr val="000000"/>
              </a:solidFill>
            </a:ln>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67089" y="8568553"/>
            <a:ext cx="2459847" cy="95710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18216" b="17754"/>
          <a:stretch>
            <a:fillRect/>
          </a:stretch>
        </p:blipFill>
        <p:spPr>
          <a:xfrm>
            <a:off x="15482313" y="9258300"/>
            <a:ext cx="2977727" cy="1165158"/>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8559" y="3410545"/>
            <a:ext cx="994797" cy="93330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14997">
            <a:off x="16501801" y="8215623"/>
            <a:ext cx="1514997" cy="775534"/>
          </a:xfrm>
          <a:prstGeom prst="rect">
            <a:avLst/>
          </a:prstGeom>
        </p:spPr>
      </p:pic>
      <p:sp>
        <p:nvSpPr>
          <p:cNvPr id="14" name="Rectangle 13"/>
          <p:cNvSpPr/>
          <p:nvPr/>
        </p:nvSpPr>
        <p:spPr>
          <a:xfrm>
            <a:off x="3692593" y="5062407"/>
            <a:ext cx="11056298" cy="3416320"/>
          </a:xfrm>
          <a:prstGeom prst="rect">
            <a:avLst/>
          </a:prstGeom>
        </p:spPr>
        <p:txBody>
          <a:bodyPr wrap="square">
            <a:spAutoFit/>
          </a:bodyPr>
          <a:lstStyle/>
          <a:p>
            <a:pPr algn="just">
              <a:lnSpc>
                <a:spcPct val="150000"/>
              </a:lnSpc>
              <a:spcBef>
                <a:spcPts val="300"/>
              </a:spcBef>
              <a:spcAft>
                <a:spcPts val="300"/>
              </a:spcAft>
            </a:pPr>
            <a:r>
              <a:rPr lang="nl-NL" sz="3600" dirty="0">
                <a:latin typeface="Arial" panose="020B0604020202020204" pitchFamily="34" charset="0"/>
                <a:cs typeface="Arial" panose="020B0604020202020204" pitchFamily="34" charset="0"/>
              </a:rPr>
              <a:t>Hãy chung tay bảo vệ bầu trời vì bầu trời là mái nhà chung che chở và bảo vệ muôn </a:t>
            </a:r>
            <a:r>
              <a:rPr lang="nl-NL" sz="3600" dirty="0" smtClean="0">
                <a:latin typeface="Arial" panose="020B0604020202020204" pitchFamily="34" charset="0"/>
                <a:cs typeface="Arial" panose="020B0604020202020204" pitchFamily="34" charset="0"/>
              </a:rPr>
              <a:t>loài bằng </a:t>
            </a:r>
            <a:r>
              <a:rPr lang="nl-NL" sz="3600" dirty="0">
                <a:latin typeface="Arial" panose="020B0604020202020204" pitchFamily="34" charset="0"/>
                <a:cs typeface="Arial" panose="020B0604020202020204" pitchFamily="34" charset="0"/>
              </a:rPr>
              <a:t>cách không vứt rác bừa bãi, không chặt phá cây rừng, tích cực sử dụng các phương tiện công cộng,...</a:t>
            </a:r>
            <a:endParaRPr lang="nl-NL" sz="3600" dirty="0" smtClean="0">
              <a:latin typeface="Arial" panose="020B0604020202020204" pitchFamily="34" charset="0"/>
              <a:cs typeface="Arial" panose="020B0604020202020204" pitchFamily="34" charset="0"/>
            </a:endParaRPr>
          </a:p>
        </p:txBody>
      </p:sp>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t="29374" r="62394"/>
          <a:stretch>
            <a:fillRect/>
          </a:stretch>
        </p:blipFill>
        <p:spPr>
          <a:xfrm>
            <a:off x="16452724" y="-44294"/>
            <a:ext cx="1926947" cy="2895159"/>
          </a:xfrm>
          <a:prstGeom prst="rect">
            <a:avLst/>
          </a:prstGeom>
        </p:spPr>
      </p:pic>
      <p:pic>
        <p:nvPicPr>
          <p:cNvPr id="18"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48612" r="27947"/>
          <a:stretch>
            <a:fillRect/>
          </a:stretch>
        </p:blipFill>
        <p:spPr>
          <a:xfrm>
            <a:off x="14071722" y="-84479"/>
            <a:ext cx="4307949" cy="1407716"/>
          </a:xfrm>
          <a:prstGeom prst="rect">
            <a:avLst/>
          </a:prstGeom>
        </p:spPr>
      </p:pic>
      <p:pic>
        <p:nvPicPr>
          <p:cNvPr id="19"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34612" t="14899"/>
          <a:stretch>
            <a:fillRect/>
          </a:stretch>
        </p:blipFill>
        <p:spPr>
          <a:xfrm>
            <a:off x="-65072" y="-4109"/>
            <a:ext cx="2742060" cy="2854974"/>
          </a:xfrm>
          <a:prstGeom prst="rect">
            <a:avLst/>
          </a:prstGeom>
        </p:spPr>
      </p:pic>
      <p:pic>
        <p:nvPicPr>
          <p:cNvPr id="20"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27048" t="47145"/>
          <a:stretch>
            <a:fillRect/>
          </a:stretch>
        </p:blipFill>
        <p:spPr>
          <a:xfrm>
            <a:off x="-145441" y="-124663"/>
            <a:ext cx="4361719" cy="1447900"/>
          </a:xfrm>
          <a:prstGeom prst="rect">
            <a:avLst/>
          </a:prstGeom>
        </p:spPr>
      </p:pic>
      <p:grpSp>
        <p:nvGrpSpPr>
          <p:cNvPr id="7" name="Group 6"/>
          <p:cNvGrpSpPr/>
          <p:nvPr/>
        </p:nvGrpSpPr>
        <p:grpSpPr>
          <a:xfrm>
            <a:off x="2866016" y="995656"/>
            <a:ext cx="13050931" cy="2040522"/>
            <a:chOff x="2866016" y="995656"/>
            <a:chExt cx="13050931" cy="2040522"/>
          </a:xfrm>
        </p:grpSpPr>
        <p:sp>
          <p:nvSpPr>
            <p:cNvPr id="6" name="Rectangle 5"/>
            <p:cNvSpPr/>
            <p:nvPr/>
          </p:nvSpPr>
          <p:spPr>
            <a:xfrm>
              <a:off x="5477547" y="1138754"/>
              <a:ext cx="10439400" cy="1754326"/>
            </a:xfrm>
            <a:prstGeom prst="rect">
              <a:avLst/>
            </a:prstGeom>
          </p:spPr>
          <p:txBody>
            <a:bodyPr wrap="square">
              <a:spAutoFit/>
            </a:bodyPr>
            <a:lstStyle/>
            <a:p>
              <a:pPr algn="just">
                <a:lnSpc>
                  <a:spcPct val="150000"/>
                </a:lnSpc>
                <a:spcBef>
                  <a:spcPts val="100"/>
                </a:spcBef>
                <a:spcAft>
                  <a:spcPts val="100"/>
                </a:spcAft>
              </a:pPr>
              <a:r>
                <a:rPr lang="nl-NL" sz="3600" b="1" dirty="0" smtClean="0">
                  <a:latin typeface="Arial" panose="020B0604020202020204" pitchFamily="34" charset="0"/>
                  <a:cs typeface="Arial" panose="020B0604020202020204" pitchFamily="34" charset="0"/>
                </a:rPr>
                <a:t>Câu 5. </a:t>
              </a:r>
              <a:r>
                <a:rPr lang="nl-NL" sz="3600" dirty="0" smtClean="0">
                  <a:latin typeface="Arial" panose="020B0604020202020204" pitchFamily="34" charset="0"/>
                  <a:cs typeface="Arial" panose="020B0604020202020204" pitchFamily="34" charset="0"/>
                </a:rPr>
                <a:t>Em </a:t>
              </a:r>
              <a:r>
                <a:rPr lang="nl-NL" sz="3600" dirty="0">
                  <a:latin typeface="Arial" panose="020B0604020202020204" pitchFamily="34" charset="0"/>
                  <a:cs typeface="Arial" panose="020B0604020202020204" pitchFamily="34" charset="0"/>
                </a:rPr>
                <a:t>muốn nói điều gì với những người bạn cùng chung sống dưới mái nhà chung?</a:t>
              </a:r>
              <a:endParaRPr lang="en-US" sz="3600" b="1" dirty="0">
                <a:effectLst/>
                <a:latin typeface="Arial" panose="020B0604020202020204" pitchFamily="34" charset="0"/>
                <a:ea typeface="Arial" panose="020B0604020202020204" pitchFamily="34" charset="0"/>
                <a:cs typeface="Arial" panose="020B0604020202020204" pitchFamily="34" charset="0"/>
              </a:endParaRPr>
            </a:p>
          </p:txBody>
        </p:sp>
        <p:pic>
          <p:nvPicPr>
            <p:cNvPr id="21" name="Picture 31">
              <a:extLst>
                <a:ext uri="{FF2B5EF4-FFF2-40B4-BE49-F238E27FC236}">
                  <a16:creationId xmlns:a16="http://schemas.microsoft.com/office/drawing/2014/main" id="{C39416CD-9A90-1694-75D3-4AA2E18044A2}"/>
                </a:ext>
              </a:extLst>
            </p:cNvPr>
            <p:cNvPicPr>
              <a:picLocks noChangeAspect="1"/>
            </p:cNvPicPr>
            <p:nvPr/>
          </p:nvPicPr>
          <p:blipFill>
            <a:blip r:embed="rId20"/>
            <a:srcRect/>
            <a:stretch>
              <a:fillRect/>
            </a:stretch>
          </p:blipFill>
          <p:spPr>
            <a:xfrm>
              <a:off x="2866016" y="995656"/>
              <a:ext cx="2144831" cy="204052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16" name="Group 3"/>
          <p:cNvGrpSpPr/>
          <p:nvPr/>
        </p:nvGrpSpPr>
        <p:grpSpPr>
          <a:xfrm>
            <a:off x="1032415" y="700742"/>
            <a:ext cx="16223168" cy="8907905"/>
            <a:chOff x="0" y="0"/>
            <a:chExt cx="1913890" cy="2174748"/>
          </a:xfrm>
        </p:grpSpPr>
        <p:sp>
          <p:nvSpPr>
            <p:cNvPr id="18"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859000" y="8410478"/>
            <a:ext cx="3995356" cy="1714371"/>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14527" b="21324"/>
          <a:stretch>
            <a:fillRect/>
          </a:stretch>
        </p:blipFill>
        <p:spPr>
          <a:xfrm rot="-10800000">
            <a:off x="0" y="0"/>
            <a:ext cx="3005244" cy="1076319"/>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773400" y="470467"/>
            <a:ext cx="2705257" cy="2139613"/>
          </a:xfrm>
          <a:prstGeom prst="rect">
            <a:avLst/>
          </a:prstGeom>
        </p:spPr>
      </p:pic>
      <p:sp>
        <p:nvSpPr>
          <p:cNvPr id="15" name="Rectangle 14"/>
          <p:cNvSpPr/>
          <p:nvPr/>
        </p:nvSpPr>
        <p:spPr>
          <a:xfrm>
            <a:off x="3258666" y="1519041"/>
            <a:ext cx="11770666" cy="738664"/>
          </a:xfrm>
          <a:prstGeom prst="rect">
            <a:avLst/>
          </a:prstGeom>
        </p:spPr>
        <p:txBody>
          <a:bodyPr wrap="square">
            <a:spAutoFit/>
          </a:bodyPr>
          <a:lstStyle/>
          <a:p>
            <a:pPr algn="ct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Học</a:t>
            </a:r>
            <a:r>
              <a:rPr lang="en-US" sz="4200" b="1" dirty="0" smtClean="0">
                <a:solidFill>
                  <a:srgbClr val="000000"/>
                </a:solidFill>
                <a:latin typeface="Arial" panose="020B0604020202020204" pitchFamily="34" charset="0"/>
                <a:ea typeface="Yu Gothic" panose="020B0400000000000000" pitchFamily="34" charset="-128"/>
                <a:cs typeface="Arial" panose="020B0604020202020204" pitchFamily="34" charset="0"/>
              </a:rPr>
              <a:t> </a:t>
            </a: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thuộc</a:t>
            </a:r>
            <a:r>
              <a:rPr lang="en-US" sz="4200" b="1" dirty="0" smtClean="0">
                <a:solidFill>
                  <a:srgbClr val="000000"/>
                </a:solidFill>
                <a:latin typeface="Arial" panose="020B0604020202020204" pitchFamily="34" charset="0"/>
                <a:ea typeface="Yu Gothic" panose="020B0400000000000000" pitchFamily="34" charset="-128"/>
                <a:cs typeface="Arial" panose="020B0604020202020204" pitchFamily="34" charset="0"/>
              </a:rPr>
              <a:t> </a:t>
            </a: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lòng</a:t>
            </a:r>
            <a:r>
              <a:rPr lang="en-US" sz="4200" b="1" dirty="0" smtClean="0">
                <a:solidFill>
                  <a:srgbClr val="000000"/>
                </a:solidFill>
                <a:latin typeface="Arial" panose="020B0604020202020204" pitchFamily="34" charset="0"/>
                <a:ea typeface="Yu Gothic" panose="020B0400000000000000" pitchFamily="34" charset="-128"/>
                <a:cs typeface="Arial" panose="020B0604020202020204" pitchFamily="34" charset="0"/>
              </a:rPr>
              <a:t> 4 </a:t>
            </a: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khổ</a:t>
            </a:r>
            <a:r>
              <a:rPr lang="en-US" sz="4200" b="1" dirty="0" smtClean="0">
                <a:solidFill>
                  <a:srgbClr val="000000"/>
                </a:solidFill>
                <a:latin typeface="Arial" panose="020B0604020202020204" pitchFamily="34" charset="0"/>
                <a:ea typeface="Yu Gothic" panose="020B0400000000000000" pitchFamily="34" charset="-128"/>
                <a:cs typeface="Arial" panose="020B0604020202020204" pitchFamily="34" charset="0"/>
              </a:rPr>
              <a:t> </a:t>
            </a: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thơ</a:t>
            </a:r>
            <a:r>
              <a:rPr lang="en-US" sz="4200" b="1" dirty="0" smtClean="0">
                <a:solidFill>
                  <a:srgbClr val="000000"/>
                </a:solidFill>
                <a:latin typeface="Arial" panose="020B0604020202020204" pitchFamily="34" charset="0"/>
                <a:ea typeface="Yu Gothic" panose="020B0400000000000000" pitchFamily="34" charset="-128"/>
                <a:cs typeface="Arial" panose="020B0604020202020204" pitchFamily="34" charset="0"/>
              </a:rPr>
              <a:t> </a:t>
            </a: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em</a:t>
            </a:r>
            <a:r>
              <a:rPr lang="en-US" sz="4200" b="1" dirty="0" smtClean="0">
                <a:solidFill>
                  <a:srgbClr val="000000"/>
                </a:solidFill>
                <a:latin typeface="Arial" panose="020B0604020202020204" pitchFamily="34" charset="0"/>
                <a:ea typeface="Yu Gothic" panose="020B0400000000000000" pitchFamily="34" charset="-128"/>
                <a:cs typeface="Arial" panose="020B0604020202020204" pitchFamily="34" charset="0"/>
              </a:rPr>
              <a:t> </a:t>
            </a:r>
            <a:r>
              <a:rPr lang="en-US" sz="4200" b="1" dirty="0" err="1" smtClean="0">
                <a:solidFill>
                  <a:srgbClr val="000000"/>
                </a:solidFill>
                <a:latin typeface="Arial" panose="020B0604020202020204" pitchFamily="34" charset="0"/>
                <a:ea typeface="Yu Gothic" panose="020B0400000000000000" pitchFamily="34" charset="-128"/>
                <a:cs typeface="Arial" panose="020B0604020202020204" pitchFamily="34" charset="0"/>
              </a:rPr>
              <a:t>thích</a:t>
            </a:r>
            <a:endParaRPr lang="en-US" sz="4200" dirty="0">
              <a:latin typeface="Arial" panose="020B0604020202020204" pitchFamily="34" charset="0"/>
              <a:cs typeface="Arial" panose="020B0604020202020204" pitchFamily="34" charset="0"/>
            </a:endParaRPr>
          </a:p>
        </p:txBody>
      </p:sp>
      <p:pic>
        <p:nvPicPr>
          <p:cNvPr id="24"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16927" b="16666"/>
          <a:stretch>
            <a:fillRect/>
          </a:stretch>
        </p:blipFill>
        <p:spPr>
          <a:xfrm>
            <a:off x="-105257" y="7676727"/>
            <a:ext cx="4693283" cy="2773445"/>
          </a:xfrm>
          <a:prstGeom prst="rect">
            <a:avLst/>
          </a:prstGeom>
        </p:spPr>
      </p:pic>
      <p:pic>
        <p:nvPicPr>
          <p:cNvPr id="25"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54476" b="27132"/>
          <a:stretch>
            <a:fillRect/>
          </a:stretch>
        </p:blipFill>
        <p:spPr>
          <a:xfrm>
            <a:off x="-65072" y="8812388"/>
            <a:ext cx="2565152" cy="1597599"/>
          </a:xfrm>
          <a:prstGeom prst="rect">
            <a:avLst/>
          </a:prstGeom>
        </p:spPr>
      </p:pic>
      <p:grpSp>
        <p:nvGrpSpPr>
          <p:cNvPr id="5" name="Group 4"/>
          <p:cNvGrpSpPr/>
          <p:nvPr/>
        </p:nvGrpSpPr>
        <p:grpSpPr>
          <a:xfrm>
            <a:off x="1833690" y="2958448"/>
            <a:ext cx="4653098" cy="6670291"/>
            <a:chOff x="1833690" y="2958448"/>
            <a:chExt cx="4653098" cy="6670291"/>
          </a:xfrm>
        </p:grpSpPr>
        <p:pic>
          <p:nvPicPr>
            <p:cNvPr id="13" name="Picture 4"/>
            <p:cNvPicPr>
              <a:picLocks noChangeAspect="1"/>
            </p:cNvPicPr>
            <p:nvPr/>
          </p:nvPicPr>
          <p:blipFill>
            <a:blip r:embed="rId20"/>
            <a:srcRect/>
            <a:stretch>
              <a:fillRect/>
            </a:stretch>
          </p:blipFill>
          <p:spPr>
            <a:xfrm>
              <a:off x="1833690" y="3179984"/>
              <a:ext cx="4414710" cy="6448755"/>
            </a:xfrm>
            <a:prstGeom prst="rect">
              <a:avLst/>
            </a:prstGeom>
          </p:spPr>
        </p:pic>
        <p:sp>
          <p:nvSpPr>
            <p:cNvPr id="2" name="Oval 1"/>
            <p:cNvSpPr/>
            <p:nvPr/>
          </p:nvSpPr>
          <p:spPr>
            <a:xfrm>
              <a:off x="4041045" y="2958448"/>
              <a:ext cx="2445743" cy="2337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724400" y="3095017"/>
            <a:ext cx="11560804" cy="447814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Mỗi em chọn </a:t>
            </a:r>
            <a:r>
              <a:rPr lang="nl-NL" sz="3800" dirty="0">
                <a:latin typeface="Arial" panose="020B0604020202020204" pitchFamily="34" charset="0"/>
                <a:cs typeface="Arial" panose="020B0604020202020204" pitchFamily="34" charset="0"/>
              </a:rPr>
              <a:t>4 khổ thơ yêu thích, thực hiện hoạt động học thuộc lòng (đọc thầm, lấy tay che dần các cụm từ).</a:t>
            </a:r>
            <a:endParaRPr lang="en-US" sz="38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Đọc thuộc </a:t>
            </a:r>
            <a:r>
              <a:rPr lang="nl-NL" sz="3800" dirty="0">
                <a:latin typeface="Arial" panose="020B0604020202020204" pitchFamily="34" charset="0"/>
                <a:cs typeface="Arial" panose="020B0604020202020204" pitchFamily="34" charset="0"/>
              </a:rPr>
              <a:t>lòng 4 khổ thơ với các bạn trong nhóm. Các thành viên lắng nghe, góp ý.</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052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anim calcmode="lin" valueType="num">
                                      <p:cBhvr>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2" name="Group 3"/>
          <p:cNvGrpSpPr/>
          <p:nvPr/>
        </p:nvGrpSpPr>
        <p:grpSpPr>
          <a:xfrm>
            <a:off x="1032415" y="700742"/>
            <a:ext cx="16223168" cy="8907905"/>
            <a:chOff x="0" y="0"/>
            <a:chExt cx="1913890" cy="2174748"/>
          </a:xfrm>
        </p:grpSpPr>
        <p:sp>
          <p:nvSpPr>
            <p:cNvPr id="23"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859000" y="8410478"/>
            <a:ext cx="3995356" cy="1714371"/>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14527" b="21324"/>
          <a:stretch>
            <a:fillRect/>
          </a:stretch>
        </p:blipFill>
        <p:spPr>
          <a:xfrm rot="-10800000">
            <a:off x="0" y="0"/>
            <a:ext cx="3005244" cy="1076319"/>
          </a:xfrm>
          <a:prstGeom prst="rect">
            <a:avLst/>
          </a:prstGeom>
        </p:spPr>
      </p:pic>
      <p:sp>
        <p:nvSpPr>
          <p:cNvPr id="11" name="TextBox 18">
            <a:extLst>
              <a:ext uri="{FF2B5EF4-FFF2-40B4-BE49-F238E27FC236}">
                <a16:creationId xmlns:a16="http://schemas.microsoft.com/office/drawing/2014/main" id="{90670B90-96B2-3059-C472-768521E0AEDE}"/>
              </a:ext>
            </a:extLst>
          </p:cNvPr>
          <p:cNvSpPr txBox="1"/>
          <p:nvPr/>
        </p:nvSpPr>
        <p:spPr>
          <a:xfrm>
            <a:off x="3534035" y="917178"/>
            <a:ext cx="11219929" cy="1025922"/>
          </a:xfrm>
          <a:prstGeom prst="rect">
            <a:avLst/>
          </a:prstGeom>
        </p:spPr>
        <p:txBody>
          <a:bodyPr lIns="0" tIns="0" rIns="0" bIns="0" rtlCol="0" anchor="t">
            <a:spAutoFit/>
          </a:bodyPr>
          <a:lstStyle/>
          <a:p>
            <a:pPr marL="0" lvl="0" indent="0" algn="ctr">
              <a:lnSpc>
                <a:spcPts val="8000"/>
              </a:lnSpc>
              <a:spcBef>
                <a:spcPct val="0"/>
              </a:spcBef>
            </a:pPr>
            <a:r>
              <a:rPr lang="en-US" sz="6200" b="1" dirty="0" smtClean="0">
                <a:solidFill>
                  <a:srgbClr val="793905"/>
                </a:solidFill>
                <a:latin typeface="Arial" panose="020B0604020202020204" pitchFamily="34" charset="0"/>
                <a:cs typeface="Arial" panose="020B0604020202020204" pitchFamily="34" charset="0"/>
              </a:rPr>
              <a:t>3. </a:t>
            </a:r>
            <a:r>
              <a:rPr lang="en-US" sz="6200" b="1" dirty="0" err="1" smtClean="0">
                <a:solidFill>
                  <a:srgbClr val="793905"/>
                </a:solidFill>
                <a:latin typeface="Arial" panose="020B0604020202020204" pitchFamily="34" charset="0"/>
                <a:cs typeface="Arial" panose="020B0604020202020204" pitchFamily="34" charset="0"/>
              </a:rPr>
              <a:t>Luyện</a:t>
            </a:r>
            <a:r>
              <a:rPr lang="en-US" sz="6200" b="1" dirty="0" smtClean="0">
                <a:solidFill>
                  <a:srgbClr val="793905"/>
                </a:solidFill>
                <a:latin typeface="Arial" panose="020B0604020202020204" pitchFamily="34" charset="0"/>
                <a:cs typeface="Arial" panose="020B0604020202020204" pitchFamily="34" charset="0"/>
              </a:rPr>
              <a:t> </a:t>
            </a:r>
            <a:r>
              <a:rPr lang="en-US" sz="6200" b="1" dirty="0" err="1" smtClean="0">
                <a:solidFill>
                  <a:srgbClr val="793905"/>
                </a:solidFill>
                <a:latin typeface="Arial" panose="020B0604020202020204" pitchFamily="34" charset="0"/>
                <a:cs typeface="Arial" panose="020B0604020202020204" pitchFamily="34" charset="0"/>
              </a:rPr>
              <a:t>đọc</a:t>
            </a:r>
            <a:r>
              <a:rPr lang="en-US" sz="6200" b="1" dirty="0" smtClean="0">
                <a:solidFill>
                  <a:srgbClr val="793905"/>
                </a:solidFill>
                <a:latin typeface="Arial" panose="020B0604020202020204" pitchFamily="34" charset="0"/>
                <a:cs typeface="Arial" panose="020B0604020202020204" pitchFamily="34" charset="0"/>
              </a:rPr>
              <a:t> </a:t>
            </a:r>
            <a:r>
              <a:rPr lang="en-US" sz="6200" b="1" dirty="0" err="1" smtClean="0">
                <a:solidFill>
                  <a:srgbClr val="793905"/>
                </a:solidFill>
                <a:latin typeface="Arial" panose="020B0604020202020204" pitchFamily="34" charset="0"/>
                <a:cs typeface="Arial" panose="020B0604020202020204" pitchFamily="34" charset="0"/>
              </a:rPr>
              <a:t>lại</a:t>
            </a:r>
            <a:endParaRPr lang="en-US" sz="6200" b="1" dirty="0">
              <a:solidFill>
                <a:srgbClr val="793905"/>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773400" y="470467"/>
            <a:ext cx="2705257" cy="2139613"/>
          </a:xfrm>
          <a:prstGeom prst="rect">
            <a:avLst/>
          </a:prstGeom>
        </p:spPr>
      </p:pic>
      <p:pic>
        <p:nvPicPr>
          <p:cNvPr id="12"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3275267" y="4305300"/>
            <a:ext cx="4039933" cy="5367060"/>
          </a:xfrm>
          <a:prstGeom prst="rect">
            <a:avLst/>
          </a:prstGeom>
        </p:spPr>
      </p:pic>
      <p:grpSp>
        <p:nvGrpSpPr>
          <p:cNvPr id="13" name="Group 12"/>
          <p:cNvGrpSpPr/>
          <p:nvPr/>
        </p:nvGrpSpPr>
        <p:grpSpPr>
          <a:xfrm>
            <a:off x="7788191" y="2643843"/>
            <a:ext cx="7659902" cy="6148914"/>
            <a:chOff x="7961098" y="2781300"/>
            <a:chExt cx="7659902" cy="6182677"/>
          </a:xfrm>
        </p:grpSpPr>
        <p:pic>
          <p:nvPicPr>
            <p:cNvPr id="15" name="Picture 8"/>
            <p:cNvPicPr>
              <a:picLocks noChangeAspect="1"/>
            </p:cNvPicPr>
            <p:nvPr/>
          </p:nvPicPr>
          <p:blipFill>
            <a:blip r:embed="rId18" cstate="print">
              <a:duotone>
                <a:prstClr val="black"/>
                <a:schemeClr val="accent6">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7961098" y="2781300"/>
              <a:ext cx="7659902" cy="6182677"/>
            </a:xfrm>
            <a:prstGeom prst="rect">
              <a:avLst/>
            </a:prstGeom>
            <a:effectLst>
              <a:outerShdw blurRad="50800" dist="38100" dir="2700000" algn="tl" rotWithShape="0">
                <a:prstClr val="black">
                  <a:alpha val="40000"/>
                </a:prstClr>
              </a:outerShdw>
            </a:effectLst>
          </p:spPr>
        </p:pic>
        <p:sp>
          <p:nvSpPr>
            <p:cNvPr id="16" name="Rectangle 15"/>
            <p:cNvSpPr/>
            <p:nvPr/>
          </p:nvSpPr>
          <p:spPr>
            <a:xfrm>
              <a:off x="8476334" y="4693980"/>
              <a:ext cx="6570601" cy="1938992"/>
            </a:xfrm>
            <a:prstGeom prst="rect">
              <a:avLst/>
            </a:prstGeom>
          </p:spPr>
          <p:txBody>
            <a:bodyPr wrap="square">
              <a:spAutoFit/>
            </a:bodyPr>
            <a:lstStyle/>
            <a:p>
              <a:pPr algn="ctr">
                <a:lnSpc>
                  <a:spcPct val="150000"/>
                </a:lnSpc>
              </a:pP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Luyện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đọc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diễn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cảm toàn bài </a:t>
              </a:r>
              <a:r>
                <a:rPr lang="nl-NL" sz="4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Một mái nhà chung</a:t>
              </a:r>
              <a:endParaRPr lang="en-US" sz="4000" dirty="0">
                <a:latin typeface="Arial" panose="020B0604020202020204" pitchFamily="34" charset="0"/>
                <a:cs typeface="Arial" panose="020B0604020202020204" pitchFamily="34" charset="0"/>
              </a:endParaRPr>
            </a:p>
          </p:txBody>
        </p:sp>
      </p:grpSp>
      <p:pic>
        <p:nvPicPr>
          <p:cNvPr id="24"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l="16927" b="16666"/>
          <a:stretch>
            <a:fillRect/>
          </a:stretch>
        </p:blipFill>
        <p:spPr>
          <a:xfrm>
            <a:off x="-105257" y="7676727"/>
            <a:ext cx="4693283" cy="2773445"/>
          </a:xfrm>
          <a:prstGeom prst="rect">
            <a:avLst/>
          </a:prstGeom>
        </p:spPr>
      </p:pic>
      <p:pic>
        <p:nvPicPr>
          <p:cNvPr id="25"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54476" b="27132"/>
          <a:stretch>
            <a:fillRect/>
          </a:stretch>
        </p:blipFill>
        <p:spPr>
          <a:xfrm>
            <a:off x="-65072" y="8812388"/>
            <a:ext cx="2565152" cy="15975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16682"/>
          <a:stretch>
            <a:fillRect/>
          </a:stretch>
        </p:blipFill>
        <p:spPr>
          <a:xfrm rot="-10800000">
            <a:off x="2076744" y="0"/>
            <a:ext cx="1541832" cy="134579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8057"/>
          <a:stretch>
            <a:fillRect/>
          </a:stretch>
        </p:blipFill>
        <p:spPr>
          <a:xfrm>
            <a:off x="-1584946" y="4457699"/>
            <a:ext cx="2553573" cy="248171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28280" y="1086284"/>
            <a:ext cx="1810892" cy="2128185"/>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526966" y="8267700"/>
            <a:ext cx="605399" cy="716448"/>
          </a:xfrm>
          <a:prstGeom prst="rect">
            <a:avLst/>
          </a:prstGeom>
        </p:spPr>
      </p:pic>
      <p:sp>
        <p:nvSpPr>
          <p:cNvPr id="11" name="TextBox 10">
            <a:extLst>
              <a:ext uri="{FF2B5EF4-FFF2-40B4-BE49-F238E27FC236}">
                <a16:creationId xmlns:a16="http://schemas.microsoft.com/office/drawing/2014/main" id="{90670B90-96B2-3059-C472-768521E0AEDE}"/>
              </a:ext>
            </a:extLst>
          </p:cNvPr>
          <p:cNvSpPr txBox="1"/>
          <p:nvPr/>
        </p:nvSpPr>
        <p:spPr>
          <a:xfrm>
            <a:off x="3541485" y="873121"/>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CỦNG CỐ, DẶN DÒ</a:t>
            </a:r>
            <a:endParaRPr lang="en-US" sz="6500" b="1" dirty="0">
              <a:solidFill>
                <a:schemeClr val="bg1"/>
              </a:solidFill>
              <a:latin typeface="Arial" panose="020B0604020202020204" pitchFamily="34" charset="0"/>
              <a:cs typeface="Arial" panose="020B0604020202020204" pitchFamily="34" charset="0"/>
            </a:endParaRPr>
          </a:p>
        </p:txBody>
      </p:sp>
      <p:grpSp>
        <p:nvGrpSpPr>
          <p:cNvPr id="22" name="Group 8"/>
          <p:cNvGrpSpPr/>
          <p:nvPr/>
        </p:nvGrpSpPr>
        <p:grpSpPr>
          <a:xfrm rot="5400000" flipV="1">
            <a:off x="5633563" y="-947263"/>
            <a:ext cx="2914038" cy="10675964"/>
            <a:chOff x="0" y="0"/>
            <a:chExt cx="2565552" cy="5476073"/>
          </a:xfrm>
        </p:grpSpPr>
        <p:sp>
          <p:nvSpPr>
            <p:cNvPr id="23"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solidFill>
              <a:srgbClr val="FCF5F3"/>
            </a:solidFill>
          </p:spPr>
        </p:sp>
      </p:grpSp>
      <p:pic>
        <p:nvPicPr>
          <p:cNvPr id="28" name="Picture 4"/>
          <p:cNvPicPr>
            <a:picLocks noChangeAspect="1"/>
          </p:cNvPicPr>
          <p:nvPr/>
        </p:nvPicPr>
        <p:blipFill>
          <a:blip r:embed="rId14"/>
          <a:srcRect/>
          <a:stretch>
            <a:fillRect/>
          </a:stretch>
        </p:blipFill>
        <p:spPr>
          <a:xfrm>
            <a:off x="13335000" y="3300915"/>
            <a:ext cx="3085758" cy="6434247"/>
          </a:xfrm>
          <a:prstGeom prst="rect">
            <a:avLst/>
          </a:prstGeom>
        </p:spPr>
      </p:pic>
      <p:sp>
        <p:nvSpPr>
          <p:cNvPr id="29" name="Rectangle 28"/>
          <p:cNvSpPr/>
          <p:nvPr/>
        </p:nvSpPr>
        <p:spPr>
          <a:xfrm>
            <a:off x="2369766" y="3420202"/>
            <a:ext cx="9448801" cy="1938992"/>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Một</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mái</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nhà</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chung</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luyện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khó</a:t>
            </a:r>
            <a:endParaRPr lang="en-US" sz="4200" dirty="0">
              <a:latin typeface="Arial" panose="020B0604020202020204" pitchFamily="34" charset="0"/>
              <a:cs typeface="Arial" panose="020B0604020202020204" pitchFamily="34" charset="0"/>
            </a:endParaRPr>
          </a:p>
        </p:txBody>
      </p:sp>
      <p:grpSp>
        <p:nvGrpSpPr>
          <p:cNvPr id="18" name="Group 8"/>
          <p:cNvGrpSpPr/>
          <p:nvPr/>
        </p:nvGrpSpPr>
        <p:grpSpPr>
          <a:xfrm rot="5400000" flipV="1">
            <a:off x="5637150" y="2560858"/>
            <a:ext cx="2914038" cy="10683137"/>
            <a:chOff x="0" y="0"/>
            <a:chExt cx="2565552" cy="5476073"/>
          </a:xfrm>
        </p:grpSpPr>
        <p:sp>
          <p:nvSpPr>
            <p:cNvPr id="19"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solidFill>
              <a:srgbClr val="FCF5F3"/>
            </a:solidFill>
          </p:spPr>
        </p:sp>
      </p:grpSp>
      <p:sp>
        <p:nvSpPr>
          <p:cNvPr id="20" name="Rectangle 19"/>
          <p:cNvSpPr/>
          <p:nvPr/>
        </p:nvSpPr>
        <p:spPr>
          <a:xfrm>
            <a:off x="1752600" y="7559814"/>
            <a:ext cx="10439400" cy="738664"/>
          </a:xfrm>
          <a:prstGeom prst="rect">
            <a:avLst/>
          </a:prstGeom>
        </p:spPr>
        <p:txBody>
          <a:bodyPr wrap="square">
            <a:spAutoFit/>
          </a:bodyPr>
          <a:lstStyle/>
          <a:p>
            <a:pPr algn="ctr"/>
            <a:r>
              <a:rPr lang="en-US" sz="4200" dirty="0" err="1">
                <a:latin typeface="Arial" panose="020B0604020202020204" pitchFamily="34" charset="0"/>
                <a:cs typeface="Arial" panose="020B0604020202020204" pitchFamily="34" charset="0"/>
              </a:rPr>
              <a:t>Đọc</a:t>
            </a:r>
            <a:r>
              <a:rPr lang="en-US" sz="4200" dirty="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trước</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Tiết</a:t>
            </a:r>
            <a:r>
              <a:rPr lang="en-US" sz="4200" i="1" dirty="0" smtClean="0">
                <a:latin typeface="Arial" panose="020B0604020202020204" pitchFamily="34" charset="0"/>
                <a:cs typeface="Arial" panose="020B0604020202020204" pitchFamily="34" charset="0"/>
              </a:rPr>
              <a:t> 2. </a:t>
            </a:r>
            <a:r>
              <a:rPr lang="en-US" sz="4200" i="1" dirty="0" err="1" smtClean="0">
                <a:latin typeface="Arial" panose="020B0604020202020204" pitchFamily="34" charset="0"/>
                <a:cs typeface="Arial" panose="020B0604020202020204" pitchFamily="34" charset="0"/>
              </a:rPr>
              <a:t>Viết</a:t>
            </a:r>
            <a:endParaRPr lang="en-US" sz="4200" i="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500"/>
                                        <p:tgtEl>
                                          <p:spTgt spid="2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sp>
        <p:nvSpPr>
          <p:cNvPr id="18" name="Oval 17"/>
          <p:cNvSpPr/>
          <p:nvPr/>
        </p:nvSpPr>
        <p:spPr>
          <a:xfrm>
            <a:off x="12111719" y="7974869"/>
            <a:ext cx="754251" cy="665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300976" y="7974869"/>
            <a:ext cx="754251" cy="8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476999" y="7974870"/>
            <a:ext cx="754251" cy="8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o.remove.bg/downloads/6df0869d-7d04-42ec-ac42-50ca7b388931/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866" y="5646200"/>
            <a:ext cx="8004509" cy="4925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31784"/>
          <a:stretch>
            <a:fillRect/>
          </a:stretch>
        </p:blipFill>
        <p:spPr>
          <a:xfrm>
            <a:off x="228600" y="0"/>
            <a:ext cx="17830800" cy="700886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02772" y="5078886"/>
            <a:ext cx="1642240" cy="192998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38058" y="8986966"/>
            <a:ext cx="1849942" cy="129832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24805"/>
          <a:stretch>
            <a:fillRect/>
          </a:stretch>
        </p:blipFill>
        <p:spPr>
          <a:xfrm>
            <a:off x="925442" y="9330841"/>
            <a:ext cx="3268083" cy="956159"/>
          </a:xfrm>
          <a:prstGeom prst="rect">
            <a:avLst/>
          </a:prstGeom>
        </p:spPr>
      </p:pic>
      <p:pic>
        <p:nvPicPr>
          <p:cNvPr id="11"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859000" y="8109126"/>
            <a:ext cx="900931" cy="1527001"/>
          </a:xfrm>
          <a:prstGeom prst="rect">
            <a:avLst/>
          </a:prstGeom>
        </p:spPr>
      </p:pic>
      <p:sp>
        <p:nvSpPr>
          <p:cNvPr id="14" name="TextBox 3"/>
          <p:cNvSpPr txBox="1"/>
          <p:nvPr/>
        </p:nvSpPr>
        <p:spPr>
          <a:xfrm>
            <a:off x="2352345" y="1409700"/>
            <a:ext cx="13679550" cy="3248646"/>
          </a:xfrm>
          <a:prstGeom prst="rect">
            <a:avLst/>
          </a:prstGeom>
        </p:spPr>
        <p:txBody>
          <a:bodyPr wrap="square" lIns="0" tIns="0" rIns="0" bIns="0" rtlCol="0" anchor="t">
            <a:spAutoFit/>
          </a:bodyPr>
          <a:lstStyle/>
          <a:p>
            <a:pPr marL="0" lvl="0" indent="0" algn="ctr">
              <a:lnSpc>
                <a:spcPct val="150000"/>
              </a:lnSpc>
            </a:pPr>
            <a:r>
              <a:rPr lang="en-US" sz="7500" b="1" dirty="0" smtClean="0">
                <a:solidFill>
                  <a:srgbClr val="000000"/>
                </a:solidFill>
                <a:latin typeface="Arial" panose="020B0604020202020204" pitchFamily="34" charset="0"/>
                <a:cs typeface="Arial" panose="020B0604020202020204" pitchFamily="34" charset="0"/>
              </a:rPr>
              <a:t>CẢM ƠN CÁC EM ĐÃ CHÚ Ý LẮNG NGHE BÀI GIẢNG</a:t>
            </a:r>
            <a:endParaRPr lang="en-US" sz="7500" b="1" dirty="0">
              <a:solidFill>
                <a:srgbClr val="000000"/>
              </a:solidFill>
              <a:latin typeface="Arial" panose="020B0604020202020204" pitchFamily="34" charset="0"/>
              <a:cs typeface="Arial" panose="020B0604020202020204" pitchFamily="34" charset="0"/>
            </a:endParaRPr>
          </a:p>
        </p:txBody>
      </p:sp>
      <p:pic>
        <p:nvPicPr>
          <p:cNvPr id="15"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759931" y="0"/>
            <a:ext cx="2528069" cy="2013262"/>
          </a:xfrm>
          <a:prstGeom prst="rect">
            <a:avLst/>
          </a:prstGeom>
        </p:spPr>
      </p:pic>
      <p:pic>
        <p:nvPicPr>
          <p:cNvPr id="16"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3884" y="128838"/>
            <a:ext cx="2737103" cy="2164801"/>
          </a:xfrm>
          <a:prstGeom prst="rect">
            <a:avLst/>
          </a:prstGeom>
        </p:spPr>
      </p:pic>
    </p:spTree>
    <p:extLst>
      <p:ext uri="{BB962C8B-B14F-4D97-AF65-F5344CB8AC3E}">
        <p14:creationId xmlns:p14="http://schemas.microsoft.com/office/powerpoint/2010/main" val="293799821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71206" y="6374624"/>
            <a:ext cx="597807" cy="857130"/>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353" y="3795546"/>
            <a:ext cx="597807" cy="857130"/>
          </a:xfrm>
          <a:prstGeom prst="rect">
            <a:avLst/>
          </a:prstGeom>
        </p:spPr>
      </p:pic>
      <p:grpSp>
        <p:nvGrpSpPr>
          <p:cNvPr id="13" name="Group 3"/>
          <p:cNvGrpSpPr/>
          <p:nvPr/>
        </p:nvGrpSpPr>
        <p:grpSpPr>
          <a:xfrm>
            <a:off x="884554" y="731394"/>
            <a:ext cx="16223168" cy="8907905"/>
            <a:chOff x="0" y="0"/>
            <a:chExt cx="1913890" cy="2174748"/>
          </a:xfrm>
        </p:grpSpPr>
        <p:sp>
          <p:nvSpPr>
            <p:cNvPr id="14"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pic>
        <p:nvPicPr>
          <p:cNvPr id="15"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361053" y="7772"/>
            <a:ext cx="1926947" cy="2895159"/>
          </a:xfrm>
          <a:prstGeom prst="rect">
            <a:avLst/>
          </a:prstGeom>
        </p:spPr>
      </p:pic>
      <p:pic>
        <p:nvPicPr>
          <p:cNvPr id="16"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3980051" y="-55008"/>
            <a:ext cx="4307949" cy="1407716"/>
          </a:xfrm>
          <a:prstGeom prst="rect">
            <a:avLst/>
          </a:prstGeom>
        </p:spPr>
      </p:pic>
      <p:pic>
        <p:nvPicPr>
          <p:cNvPr id="20"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6142379" y="8306365"/>
            <a:ext cx="2392399" cy="1956183"/>
          </a:xfrm>
          <a:prstGeom prst="rect">
            <a:avLst/>
          </a:prstGeom>
        </p:spPr>
      </p:pic>
      <p:sp>
        <p:nvSpPr>
          <p:cNvPr id="25" name="TextBox 3">
            <a:extLst>
              <a:ext uri="{FF2B5EF4-FFF2-40B4-BE49-F238E27FC236}">
                <a16:creationId xmlns:a16="http://schemas.microsoft.com/office/drawing/2014/main" id="{65DF7566-BF95-49C9-C3A9-9541C09B846D}"/>
              </a:ext>
            </a:extLst>
          </p:cNvPr>
          <p:cNvSpPr txBox="1"/>
          <p:nvPr/>
        </p:nvSpPr>
        <p:spPr>
          <a:xfrm>
            <a:off x="2312691" y="1095226"/>
            <a:ext cx="13677516" cy="954107"/>
          </a:xfrm>
          <a:prstGeom prst="rect">
            <a:avLst/>
          </a:prstGeom>
        </p:spPr>
        <p:txBody>
          <a:bodyPr lIns="0" tIns="0" rIns="0" bIns="0" rtlCol="0" anchor="t">
            <a:spAutoFit/>
          </a:bodyPr>
          <a:lstStyle/>
          <a:p>
            <a:pPr algn="ctr"/>
            <a:r>
              <a:rPr lang="en-US" sz="6200" b="1" dirty="0" smtClean="0">
                <a:solidFill>
                  <a:schemeClr val="tx2"/>
                </a:solidFill>
                <a:latin typeface="Arial" panose="020B0604020202020204" pitchFamily="34" charset="0"/>
                <a:cs typeface="Arial" panose="020B0604020202020204" pitchFamily="34" charset="0"/>
              </a:rPr>
              <a:t>KHỞI ĐỘNG</a:t>
            </a:r>
            <a:endParaRPr lang="en-US" sz="6200" b="1" dirty="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8933870" y="4480341"/>
            <a:ext cx="7467495" cy="2031325"/>
          </a:xfrm>
          <a:prstGeom prst="rect">
            <a:avLst/>
          </a:prstGeom>
        </p:spPr>
        <p:txBody>
          <a:bodyPr wrap="square">
            <a:spAutoFit/>
          </a:bodyPr>
          <a:lstStyle/>
          <a:p>
            <a:pPr algn="ctr">
              <a:lnSpc>
                <a:spcPct val="150000"/>
              </a:lnSpc>
              <a:spcBef>
                <a:spcPts val="100"/>
              </a:spcBef>
              <a:spcAft>
                <a:spcPts val="100"/>
              </a:spcAft>
            </a:pP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Theo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em</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nhan</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đề</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bài</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thơ</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dưới</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đây</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muốn</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nói</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điều</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 </a:t>
            </a:r>
            <a:r>
              <a:rPr lang="en-US" sz="4200" b="1" i="1" dirty="0" err="1" smtClean="0">
                <a:solidFill>
                  <a:srgbClr val="FF0000"/>
                </a:solidFill>
                <a:latin typeface="Arial" panose="020B0604020202020204" pitchFamily="34" charset="0"/>
                <a:ea typeface="Yu Gothic" panose="020B0400000000000000" pitchFamily="34" charset="-128"/>
                <a:cs typeface="Arial" panose="020B0604020202020204" pitchFamily="34" charset="0"/>
              </a:rPr>
              <a:t>gì</a:t>
            </a:r>
            <a:r>
              <a:rPr lang="en-US" sz="4200" b="1" i="1" dirty="0" smtClean="0">
                <a:solidFill>
                  <a:srgbClr val="FF0000"/>
                </a:solidFill>
                <a:latin typeface="Arial" panose="020B0604020202020204" pitchFamily="34" charset="0"/>
                <a:ea typeface="Yu Gothic" panose="020B0400000000000000" pitchFamily="34" charset="-128"/>
                <a:cs typeface="Arial" panose="020B0604020202020204" pitchFamily="34" charset="0"/>
              </a:rPr>
              <a:t>?</a:t>
            </a:r>
            <a:endParaRPr lang="en-US" sz="4200"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7"/>
          <a:stretch>
            <a:fillRect/>
          </a:stretch>
        </p:blipFill>
        <p:spPr>
          <a:xfrm>
            <a:off x="1600200" y="2179294"/>
            <a:ext cx="6912517" cy="7143962"/>
          </a:xfrm>
          <a:prstGeom prst="rect">
            <a:avLst/>
          </a:prstGeom>
        </p:spPr>
      </p:pic>
      <p:pic>
        <p:nvPicPr>
          <p:cNvPr id="17"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122050" y="40185"/>
            <a:ext cx="2742060" cy="2854974"/>
          </a:xfrm>
          <a:prstGeom prst="rect">
            <a:avLst/>
          </a:prstGeom>
        </p:spPr>
      </p:pic>
      <p:pic>
        <p:nvPicPr>
          <p:cNvPr id="18"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38872" y="-80369"/>
            <a:ext cx="4361719" cy="1447900"/>
          </a:xfrm>
          <a:prstGeom prst="rect">
            <a:avLst/>
          </a:prstGeom>
        </p:spPr>
      </p:pic>
      <p:pic>
        <p:nvPicPr>
          <p:cNvPr id="21"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444226" y="9048671"/>
            <a:ext cx="1395292" cy="10781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12" name="Picture 7"/>
          <p:cNvPicPr>
            <a:picLocks noChangeAspect="1"/>
          </p:cNvPicPr>
          <p:nvPr/>
        </p:nvPicPr>
        <p:blipFill>
          <a:blip r:embed="rId2"/>
          <a:srcRect/>
          <a:stretch>
            <a:fillRect/>
          </a:stretch>
        </p:blipFill>
        <p:spPr>
          <a:xfrm rot="21404672">
            <a:off x="223265" y="897584"/>
            <a:ext cx="17627200" cy="836404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318010" y="0"/>
            <a:ext cx="4152277" cy="3306722"/>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2736349" y="889097"/>
            <a:ext cx="471413" cy="452556"/>
          </a:xfrm>
          <a:prstGeom prst="rect">
            <a:avLst/>
          </a:prstGeom>
        </p:spPr>
      </p:pic>
      <p:sp>
        <p:nvSpPr>
          <p:cNvPr id="13" name="TextBox 12"/>
          <p:cNvSpPr txBox="1"/>
          <p:nvPr/>
        </p:nvSpPr>
        <p:spPr>
          <a:xfrm>
            <a:off x="0" y="4229100"/>
            <a:ext cx="18287999" cy="1246495"/>
          </a:xfrm>
          <a:prstGeom prst="rect">
            <a:avLst/>
          </a:prstGeom>
          <a:noFill/>
        </p:spPr>
        <p:txBody>
          <a:bodyPr wrap="square" rtlCol="0">
            <a:spAutoFit/>
          </a:bodyPr>
          <a:lstStyle/>
          <a:p>
            <a:pPr algn="ctr"/>
            <a:r>
              <a:rPr lang="en-US" sz="7500" b="1" dirty="0" smtClean="0">
                <a:solidFill>
                  <a:srgbClr val="002060"/>
                </a:solidFill>
                <a:latin typeface="Arial" panose="020B0604020202020204" pitchFamily="34" charset="0"/>
                <a:cs typeface="Arial" panose="020B0604020202020204" pitchFamily="34" charset="0"/>
              </a:rPr>
              <a:t>BÀI </a:t>
            </a:r>
            <a:r>
              <a:rPr lang="en-US" sz="7500" b="1" dirty="0" smtClean="0">
                <a:solidFill>
                  <a:srgbClr val="002060"/>
                </a:solidFill>
                <a:latin typeface="Arial" panose="020B0604020202020204" pitchFamily="34" charset="0"/>
                <a:cs typeface="Arial" panose="020B0604020202020204" pitchFamily="34" charset="0"/>
              </a:rPr>
              <a:t>30. MỘT MÁI NHÀ CHUNG</a:t>
            </a:r>
            <a:endParaRPr lang="en-US" sz="7500" b="1" dirty="0" smtClean="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6845720" y="6143708"/>
            <a:ext cx="4382290" cy="1092607"/>
          </a:xfrm>
          <a:prstGeom prst="rect">
            <a:avLst/>
          </a:prstGeom>
        </p:spPr>
        <p:txBody>
          <a:bodyPr wrap="none">
            <a:spAutoFit/>
          </a:bodyPr>
          <a:lstStyle/>
          <a:p>
            <a:pPr algn="ctr"/>
            <a:r>
              <a:rPr lang="en-US" sz="6500" b="1" dirty="0" err="1" smtClean="0">
                <a:solidFill>
                  <a:schemeClr val="accent2"/>
                </a:solidFill>
                <a:latin typeface="Arial" panose="020B0604020202020204" pitchFamily="34" charset="0"/>
                <a:cs typeface="Arial" panose="020B0604020202020204" pitchFamily="34" charset="0"/>
              </a:rPr>
              <a:t>Tiết</a:t>
            </a:r>
            <a:r>
              <a:rPr lang="en-US" sz="6500" b="1" dirty="0" smtClean="0">
                <a:solidFill>
                  <a:schemeClr val="accent2"/>
                </a:solidFill>
                <a:latin typeface="Arial" panose="020B0604020202020204" pitchFamily="34" charset="0"/>
                <a:cs typeface="Arial" panose="020B0604020202020204" pitchFamily="34" charset="0"/>
              </a:rPr>
              <a:t> 1. </a:t>
            </a:r>
            <a:r>
              <a:rPr lang="en-US" sz="6500" b="1" dirty="0" err="1" smtClean="0">
                <a:solidFill>
                  <a:schemeClr val="accent2"/>
                </a:solidFill>
                <a:latin typeface="Arial" panose="020B0604020202020204" pitchFamily="34" charset="0"/>
                <a:cs typeface="Arial" panose="020B0604020202020204" pitchFamily="34" charset="0"/>
              </a:rPr>
              <a:t>Đọc</a:t>
            </a:r>
            <a:endParaRPr lang="en-US" sz="6500" b="1" dirty="0">
              <a:solidFill>
                <a:schemeClr val="accent2"/>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8617" y="4484996"/>
            <a:ext cx="2674680" cy="1877139"/>
          </a:xfrm>
          <a:prstGeom prst="rect">
            <a:avLst/>
          </a:prstGeom>
        </p:spPr>
      </p:pic>
      <p:grpSp>
        <p:nvGrpSpPr>
          <p:cNvPr id="3" name="Group 3"/>
          <p:cNvGrpSpPr/>
          <p:nvPr/>
        </p:nvGrpSpPr>
        <p:grpSpPr>
          <a:xfrm>
            <a:off x="1890918" y="2071647"/>
            <a:ext cx="14415882" cy="6985432"/>
            <a:chOff x="0" y="0"/>
            <a:chExt cx="1913890" cy="2174748"/>
          </a:xfrm>
        </p:grpSpPr>
        <p:sp>
          <p:nvSpPr>
            <p:cNvPr id="4"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0" y="-47625"/>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935432" y="-47626"/>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305800" y="9248862"/>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20670"/>
          <a:stretch>
            <a:fillRect/>
          </a:stretch>
        </p:blipFill>
        <p:spPr>
          <a:xfrm>
            <a:off x="15809903" y="4635012"/>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051636" y="88918"/>
            <a:ext cx="2415328" cy="939782"/>
          </a:xfrm>
          <a:prstGeom prst="rect">
            <a:avLst/>
          </a:prstGeom>
        </p:spPr>
      </p:pic>
      <p:sp>
        <p:nvSpPr>
          <p:cNvPr id="21" name="TextBox 21"/>
          <p:cNvSpPr txBox="1"/>
          <p:nvPr/>
        </p:nvSpPr>
        <p:spPr>
          <a:xfrm>
            <a:off x="4648527" y="1045725"/>
            <a:ext cx="8900663" cy="956287"/>
          </a:xfrm>
          <a:prstGeom prst="rect">
            <a:avLst/>
          </a:prstGeom>
        </p:spPr>
        <p:txBody>
          <a:bodyPr wrap="square" lIns="0" tIns="0" rIns="0" bIns="0" rtlCol="0" anchor="t">
            <a:spAutoFit/>
          </a:bodyPr>
          <a:lstStyle/>
          <a:p>
            <a:pPr marL="0" lvl="0" indent="0" algn="ctr">
              <a:lnSpc>
                <a:spcPts val="8000"/>
              </a:lnSpc>
            </a:pPr>
            <a:r>
              <a:rPr lang="vi-VN" sz="6400" b="1" dirty="0" smtClean="0">
                <a:solidFill>
                  <a:schemeClr val="tx2"/>
                </a:solidFill>
                <a:latin typeface="Arial" panose="020B0604020202020204" pitchFamily="34" charset="0"/>
                <a:cs typeface="Arial" panose="020B0604020202020204" pitchFamily="34" charset="0"/>
              </a:rPr>
              <a:t>NỘI DUNG BÀI HỌC</a:t>
            </a:r>
            <a:endParaRPr lang="en-US" sz="6400" b="1" dirty="0">
              <a:solidFill>
                <a:schemeClr val="tx2"/>
              </a:solidFill>
              <a:latin typeface="Arial" panose="020B0604020202020204" pitchFamily="34" charset="0"/>
              <a:cs typeface="Arial" panose="020B0604020202020204" pitchFamily="34" charset="0"/>
            </a:endParaRPr>
          </a:p>
        </p:txBody>
      </p:sp>
      <p:sp>
        <p:nvSpPr>
          <p:cNvPr id="26" name="Rectangle 25"/>
          <p:cNvSpPr/>
          <p:nvPr/>
        </p:nvSpPr>
        <p:spPr>
          <a:xfrm>
            <a:off x="3105937" y="4152900"/>
            <a:ext cx="6190616" cy="3693319"/>
          </a:xfrm>
          <a:prstGeom prst="rect">
            <a:avLst/>
          </a:prstGeom>
        </p:spPr>
        <p:txBody>
          <a:bodyPr wrap="square" anchor="ctr">
            <a:spAutoFit/>
          </a:bodyPr>
          <a:lstStyle/>
          <a:p>
            <a:pPr marL="914400" indent="-914400" algn="just">
              <a:lnSpc>
                <a:spcPct val="150000"/>
              </a:lnSpc>
              <a:buAutoNum type="arabicPeriod"/>
            </a:pPr>
            <a:r>
              <a:rPr lang="en-US" sz="5200" b="1" dirty="0" err="1" smtClean="0">
                <a:latin typeface="Arial" panose="020B0604020202020204" pitchFamily="34" charset="0"/>
                <a:ea typeface="Calibri" panose="020F0502020204030204" pitchFamily="34" charset="0"/>
                <a:cs typeface="Arial" panose="020B0604020202020204" pitchFamily="34" charset="0"/>
              </a:rPr>
              <a:t>Đọc</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văn</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bản</a:t>
            </a:r>
            <a:endParaRPr lang="en-US" sz="5200" b="1" dirty="0" smtClean="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buAutoNum type="arabicPeriod"/>
            </a:pPr>
            <a:r>
              <a:rPr lang="en-US" sz="5200" b="1" dirty="0" err="1" smtClean="0">
                <a:latin typeface="Arial" panose="020B0604020202020204" pitchFamily="34" charset="0"/>
                <a:ea typeface="Calibri" panose="020F0502020204030204" pitchFamily="34" charset="0"/>
                <a:cs typeface="Arial" panose="020B0604020202020204" pitchFamily="34" charset="0"/>
              </a:rPr>
              <a:t>Trả</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lời</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câu</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hỏi</a:t>
            </a:r>
            <a:endParaRPr lang="en-US" sz="5200" b="1" dirty="0" smtClean="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buAutoNum type="arabicPeriod"/>
            </a:pPr>
            <a:r>
              <a:rPr lang="en-US" sz="5200" b="1" dirty="0" err="1" smtClean="0">
                <a:latin typeface="Arial" panose="020B0604020202020204" pitchFamily="34" charset="0"/>
                <a:ea typeface="Calibri" panose="020F0502020204030204" pitchFamily="34" charset="0"/>
                <a:cs typeface="Arial" panose="020B0604020202020204" pitchFamily="34" charset="0"/>
              </a:rPr>
              <a:t>Luyện</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đọc</a:t>
            </a:r>
            <a:r>
              <a:rPr lang="en-US" sz="5200" b="1" dirty="0" smtClean="0">
                <a:latin typeface="Arial" panose="020B0604020202020204" pitchFamily="34" charset="0"/>
                <a:ea typeface="Calibri" panose="020F0502020204030204" pitchFamily="34" charset="0"/>
                <a:cs typeface="Arial" panose="020B0604020202020204" pitchFamily="34" charset="0"/>
              </a:rPr>
              <a:t> </a:t>
            </a:r>
            <a:r>
              <a:rPr lang="en-US" sz="5200" b="1" dirty="0" err="1" smtClean="0">
                <a:latin typeface="Arial" panose="020B0604020202020204" pitchFamily="34" charset="0"/>
                <a:ea typeface="Calibri" panose="020F0502020204030204" pitchFamily="34" charset="0"/>
                <a:cs typeface="Arial" panose="020B0604020202020204" pitchFamily="34" charset="0"/>
              </a:rPr>
              <a:t>lại</a:t>
            </a:r>
            <a:endParaRPr lang="en-US" sz="5200" b="1" dirty="0" smtClean="0">
              <a:latin typeface="Arial" panose="020B0604020202020204" pitchFamily="34" charset="0"/>
              <a:ea typeface="Calibri" panose="020F0502020204030204" pitchFamily="34" charset="0"/>
              <a:cs typeface="Arial" panose="020B0604020202020204" pitchFamily="34" charset="0"/>
            </a:endParaRPr>
          </a:p>
        </p:txBody>
      </p:sp>
      <p:pic>
        <p:nvPicPr>
          <p:cNvPr id="27"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16927" b="16666"/>
          <a:stretch>
            <a:fillRect/>
          </a:stretch>
        </p:blipFill>
        <p:spPr>
          <a:xfrm>
            <a:off x="-105257" y="7676727"/>
            <a:ext cx="4693283" cy="2773445"/>
          </a:xfrm>
          <a:prstGeom prst="rect">
            <a:avLst/>
          </a:prstGeom>
        </p:spPr>
      </p:pic>
      <p:pic>
        <p:nvPicPr>
          <p:cNvPr id="2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l="54476" b="27132"/>
          <a:stretch>
            <a:fillRect/>
          </a:stretch>
        </p:blipFill>
        <p:spPr>
          <a:xfrm>
            <a:off x="-65072" y="8812388"/>
            <a:ext cx="2565152" cy="1597599"/>
          </a:xfrm>
          <a:prstGeom prst="rect">
            <a:avLst/>
          </a:prstGeom>
        </p:spPr>
      </p:pic>
      <p:pic>
        <p:nvPicPr>
          <p:cNvPr id="29"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0955" b="13236"/>
          <a:stretch>
            <a:fillRect/>
          </a:stretch>
        </p:blipFill>
        <p:spPr>
          <a:xfrm>
            <a:off x="15722395" y="7600527"/>
            <a:ext cx="2657276" cy="2769275"/>
          </a:xfrm>
          <a:prstGeom prst="rect">
            <a:avLst/>
          </a:prstGeom>
        </p:spPr>
      </p:pic>
      <p:pic>
        <p:nvPicPr>
          <p:cNvPr id="30"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17166" b="25104"/>
          <a:stretch>
            <a:fillRect/>
          </a:stretch>
        </p:blipFill>
        <p:spPr>
          <a:xfrm>
            <a:off x="13955171" y="8812388"/>
            <a:ext cx="4476285" cy="1574783"/>
          </a:xfrm>
          <a:prstGeom prst="rect">
            <a:avLst/>
          </a:prstGeom>
        </p:spPr>
      </p:pic>
      <p:pic>
        <p:nvPicPr>
          <p:cNvPr id="19" name="Picture 9"/>
          <p:cNvPicPr>
            <a:picLocks noChangeAspect="1"/>
          </p:cNvPicPr>
          <p:nvPr/>
        </p:nvPicPr>
        <p:blipFill>
          <a:blip r:embed="rId17"/>
          <a:srcRect/>
          <a:stretch>
            <a:fillRect/>
          </a:stretch>
        </p:blipFill>
        <p:spPr>
          <a:xfrm>
            <a:off x="9528030" y="3886790"/>
            <a:ext cx="6238906" cy="46869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down)">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wipe(down)">
                                      <p:cBhvr>
                                        <p:cTn id="20" dur="500"/>
                                        <p:tgtEl>
                                          <p:spTgt spid="2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animEffect transition="in" filter="wipe(down)">
                                      <p:cBhvr>
                                        <p:cTn id="25"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1" y="6596192"/>
            <a:ext cx="9144000"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0" y="6352570"/>
            <a:ext cx="9144000"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2852607" y="2404890"/>
            <a:ext cx="12582781" cy="6698282"/>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416348"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894199" y="2062612"/>
            <a:ext cx="1002360" cy="110925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851181" y="3303934"/>
            <a:ext cx="990753" cy="1468772"/>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181" y="8511380"/>
            <a:ext cx="605399" cy="716448"/>
          </a:xfrm>
          <a:prstGeom prst="rect">
            <a:avLst/>
          </a:prstGeom>
        </p:spPr>
      </p:pic>
      <p:pic>
        <p:nvPicPr>
          <p:cNvPr id="29"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81473" y="8457319"/>
            <a:ext cx="3305285" cy="1592547"/>
          </a:xfrm>
          <a:prstGeom prst="rect">
            <a:avLst/>
          </a:prstGeom>
        </p:spPr>
      </p:pic>
      <p:pic>
        <p:nvPicPr>
          <p:cNvPr id="30"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56551" y="7845005"/>
            <a:ext cx="2693719" cy="1297884"/>
          </a:xfrm>
          <a:prstGeom prst="rect">
            <a:avLst/>
          </a:prstGeom>
        </p:spPr>
      </p:pic>
      <p:pic>
        <p:nvPicPr>
          <p:cNvPr id="32"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116105">
            <a:off x="14131748" y="435472"/>
            <a:ext cx="4374237" cy="1292822"/>
          </a:xfrm>
          <a:prstGeom prst="rect">
            <a:avLst/>
          </a:prstGeom>
        </p:spPr>
      </p:pic>
      <p:pic>
        <p:nvPicPr>
          <p:cNvPr id="33"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86122">
            <a:off x="-247876" y="595839"/>
            <a:ext cx="4372584" cy="1128816"/>
          </a:xfrm>
          <a:prstGeom prst="rect">
            <a:avLst/>
          </a:prstGeom>
        </p:spPr>
      </p:pic>
      <p:sp>
        <p:nvSpPr>
          <p:cNvPr id="19" name="TextBox 18">
            <a:extLst>
              <a:ext uri="{FF2B5EF4-FFF2-40B4-BE49-F238E27FC236}">
                <a16:creationId xmlns:a16="http://schemas.microsoft.com/office/drawing/2014/main" id="{90670B90-96B2-3059-C472-768521E0AEDE}"/>
              </a:ext>
            </a:extLst>
          </p:cNvPr>
          <p:cNvSpPr txBox="1"/>
          <p:nvPr/>
        </p:nvSpPr>
        <p:spPr>
          <a:xfrm>
            <a:off x="3534035" y="665206"/>
            <a:ext cx="11219929" cy="1025922"/>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1. </a:t>
            </a:r>
            <a:r>
              <a:rPr lang="en-US" sz="6500" b="1" dirty="0" err="1" smtClean="0">
                <a:solidFill>
                  <a:srgbClr val="793905"/>
                </a:solidFill>
                <a:latin typeface="Arial" panose="020B0604020202020204" pitchFamily="34" charset="0"/>
                <a:cs typeface="Arial" panose="020B0604020202020204" pitchFamily="34" charset="0"/>
              </a:rPr>
              <a:t>Đọc</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văn</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bản</a:t>
            </a:r>
            <a:endParaRPr lang="en-US" sz="6500" b="1" dirty="0">
              <a:solidFill>
                <a:srgbClr val="793905"/>
              </a:solidFill>
              <a:latin typeface="Arial" panose="020B0604020202020204" pitchFamily="34" charset="0"/>
              <a:cs typeface="Arial" panose="020B0604020202020204" pitchFamily="34" charset="0"/>
            </a:endParaRPr>
          </a:p>
        </p:txBody>
      </p:sp>
      <p:sp>
        <p:nvSpPr>
          <p:cNvPr id="20" name="Rectangle 19"/>
          <p:cNvSpPr/>
          <p:nvPr/>
        </p:nvSpPr>
        <p:spPr>
          <a:xfrm>
            <a:off x="3291254" y="3743103"/>
            <a:ext cx="11705486" cy="3600986"/>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nl-NL"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Giải nghĩa từ khó:</a:t>
            </a:r>
          </a:p>
          <a:p>
            <a:pPr marL="571500" indent="-571500" algn="just">
              <a:lnSpc>
                <a:spcPct val="150000"/>
              </a:lnSpc>
              <a:buFont typeface="Arial" panose="020B0604020202020204" pitchFamily="34" charset="0"/>
              <a:buChar char="•"/>
            </a:pPr>
            <a:r>
              <a:rPr lang="nl-NL" sz="3800" b="1" i="1" dirty="0" smtClean="0">
                <a:solidFill>
                  <a:srgbClr val="000000"/>
                </a:solidFill>
                <a:latin typeface="Arial" panose="020B0604020202020204" pitchFamily="34" charset="0"/>
                <a:cs typeface="Arial" panose="020B0604020202020204" pitchFamily="34" charset="0"/>
              </a:rPr>
              <a:t>Dím: </a:t>
            </a:r>
            <a:r>
              <a:rPr lang="nl-NL" sz="3800" dirty="0" smtClean="0">
                <a:solidFill>
                  <a:srgbClr val="000000"/>
                </a:solidFill>
                <a:latin typeface="Arial" panose="020B0604020202020204" pitchFamily="34" charset="0"/>
                <a:cs typeface="Arial" panose="020B0604020202020204" pitchFamily="34" charset="0"/>
              </a:rPr>
              <a:t>(con) nhím.</a:t>
            </a:r>
          </a:p>
          <a:p>
            <a:pPr marL="571500" indent="-571500" algn="just">
              <a:lnSpc>
                <a:spcPct val="150000"/>
              </a:lnSpc>
              <a:buFont typeface="Arial" panose="020B0604020202020204" pitchFamily="34" charset="0"/>
              <a:buChar char="•"/>
            </a:pPr>
            <a:r>
              <a:rPr lang="nl-NL" sz="3800" b="1" i="1" dirty="0" smtClean="0">
                <a:latin typeface="Arial" panose="020B0604020202020204" pitchFamily="34" charset="0"/>
                <a:cs typeface="Arial" panose="020B0604020202020204" pitchFamily="34" charset="0"/>
              </a:rPr>
              <a:t>Rập </a:t>
            </a:r>
            <a:r>
              <a:rPr lang="nl-NL" sz="3800" b="1" i="1" dirty="0">
                <a:latin typeface="Arial" panose="020B0604020202020204" pitchFamily="34" charset="0"/>
                <a:cs typeface="Arial" panose="020B0604020202020204" pitchFamily="34" charset="0"/>
              </a:rPr>
              <a:t>rình:</a:t>
            </a:r>
            <a:r>
              <a:rPr lang="nl-NL" sz="3800" dirty="0">
                <a:latin typeface="Arial" panose="020B0604020202020204" pitchFamily="34" charset="0"/>
                <a:cs typeface="Arial" panose="020B0604020202020204" pitchFamily="34" charset="0"/>
              </a:rPr>
              <a:t> chuyển động lên xuống, nhịp nhàng của sóng </a:t>
            </a:r>
            <a:r>
              <a:rPr lang="nl-NL" sz="3800" dirty="0" smtClean="0">
                <a:latin typeface="Arial" panose="020B0604020202020204" pitchFamily="34" charset="0"/>
                <a:cs typeface="Arial" panose="020B0604020202020204" pitchFamily="34" charset="0"/>
              </a:rPr>
              <a:t>nước.</a:t>
            </a:r>
            <a:endParaRPr lang="en-US" sz="3800" dirty="0">
              <a:latin typeface="Arial" panose="020B0604020202020204" pitchFamily="34" charset="0"/>
              <a:cs typeface="Arial" panose="020B0604020202020204" pitchFamily="34" charset="0"/>
            </a:endParaRPr>
          </a:p>
        </p:txBody>
      </p:sp>
      <p:pic>
        <p:nvPicPr>
          <p:cNvPr id="21"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66"/>
              </a:ext>
            </a:extLst>
          </a:blip>
          <a:srcRect/>
          <a:stretch>
            <a:fillRect/>
          </a:stretch>
        </p:blipFill>
        <p:spPr>
          <a:xfrm>
            <a:off x="7465588" y="7515970"/>
            <a:ext cx="8851127" cy="2411931"/>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71206" y="6374624"/>
            <a:ext cx="597807" cy="857130"/>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353" y="3795546"/>
            <a:ext cx="597807" cy="857130"/>
          </a:xfrm>
          <a:prstGeom prst="rect">
            <a:avLst/>
          </a:prstGeom>
        </p:spPr>
      </p:pic>
      <p:grpSp>
        <p:nvGrpSpPr>
          <p:cNvPr id="13" name="Group 3"/>
          <p:cNvGrpSpPr/>
          <p:nvPr/>
        </p:nvGrpSpPr>
        <p:grpSpPr>
          <a:xfrm>
            <a:off x="884554" y="731394"/>
            <a:ext cx="16223168" cy="8907905"/>
            <a:chOff x="0" y="0"/>
            <a:chExt cx="1913890" cy="2174748"/>
          </a:xfrm>
        </p:grpSpPr>
        <p:sp>
          <p:nvSpPr>
            <p:cNvPr id="14"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pic>
        <p:nvPicPr>
          <p:cNvPr id="15"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361053" y="7772"/>
            <a:ext cx="1926947" cy="2895159"/>
          </a:xfrm>
          <a:prstGeom prst="rect">
            <a:avLst/>
          </a:prstGeom>
        </p:spPr>
      </p:pic>
      <p:pic>
        <p:nvPicPr>
          <p:cNvPr id="16"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3980051" y="-55008"/>
            <a:ext cx="4307949" cy="1407716"/>
          </a:xfrm>
          <a:prstGeom prst="rect">
            <a:avLst/>
          </a:prstGeom>
        </p:spPr>
      </p:pic>
      <p:pic>
        <p:nvPicPr>
          <p:cNvPr id="17"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122050" y="40185"/>
            <a:ext cx="2742060" cy="2854974"/>
          </a:xfrm>
          <a:prstGeom prst="rect">
            <a:avLst/>
          </a:prstGeom>
        </p:spPr>
      </p:pic>
      <p:pic>
        <p:nvPicPr>
          <p:cNvPr id="18"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38872" y="-80369"/>
            <a:ext cx="4361719" cy="1447900"/>
          </a:xfrm>
          <a:prstGeom prst="rect">
            <a:avLst/>
          </a:prstGeom>
        </p:spPr>
      </p:pic>
      <p:pic>
        <p:nvPicPr>
          <p:cNvPr id="20"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6142379" y="8306365"/>
            <a:ext cx="2392399" cy="1956183"/>
          </a:xfrm>
          <a:prstGeom prst="rect">
            <a:avLst/>
          </a:prstGeom>
        </p:spPr>
      </p:pic>
      <p:pic>
        <p:nvPicPr>
          <p:cNvPr id="21"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444226" y="9048671"/>
            <a:ext cx="1395292" cy="1078180"/>
          </a:xfrm>
          <a:prstGeom prst="rect">
            <a:avLst/>
          </a:prstGeom>
        </p:spPr>
      </p:pic>
      <p:sp>
        <p:nvSpPr>
          <p:cNvPr id="23" name="TextBox 18">
            <a:extLst>
              <a:ext uri="{FF2B5EF4-FFF2-40B4-BE49-F238E27FC236}">
                <a16:creationId xmlns:a16="http://schemas.microsoft.com/office/drawing/2014/main" id="{90670B90-96B2-3059-C472-768521E0AEDE}"/>
              </a:ext>
            </a:extLst>
          </p:cNvPr>
          <p:cNvSpPr txBox="1"/>
          <p:nvPr/>
        </p:nvSpPr>
        <p:spPr>
          <a:xfrm>
            <a:off x="3541485" y="1136327"/>
            <a:ext cx="11219929" cy="959173"/>
          </a:xfrm>
          <a:prstGeom prst="rect">
            <a:avLst/>
          </a:prstGeom>
        </p:spPr>
        <p:txBody>
          <a:bodyPr lIns="0" tIns="0" rIns="0" bIns="0" rtlCol="0" anchor="t">
            <a:spAutoFit/>
          </a:bodyPr>
          <a:lstStyle/>
          <a:p>
            <a:pPr marL="0" lvl="0" indent="0" algn="ctr">
              <a:spcBef>
                <a:spcPct val="0"/>
              </a:spcBef>
            </a:pPr>
            <a:r>
              <a:rPr lang="en-US" sz="6000" b="1" dirty="0" smtClean="0">
                <a:solidFill>
                  <a:schemeClr val="tx2"/>
                </a:solidFill>
                <a:latin typeface="Arial" panose="020B0604020202020204" pitchFamily="34" charset="0"/>
                <a:cs typeface="Arial" panose="020B0604020202020204" pitchFamily="34" charset="0"/>
              </a:rPr>
              <a:t>1. </a:t>
            </a:r>
            <a:r>
              <a:rPr lang="en-US" sz="6000" b="1" dirty="0" err="1" smtClean="0">
                <a:solidFill>
                  <a:schemeClr val="tx2"/>
                </a:solidFill>
                <a:latin typeface="Arial" panose="020B0604020202020204" pitchFamily="34" charset="0"/>
                <a:cs typeface="Arial" panose="020B0604020202020204" pitchFamily="34" charset="0"/>
              </a:rPr>
              <a:t>Đọc</a:t>
            </a:r>
            <a:r>
              <a:rPr lang="en-US" sz="6000" b="1" dirty="0" smtClean="0">
                <a:solidFill>
                  <a:schemeClr val="tx2"/>
                </a:solidFill>
                <a:latin typeface="Arial" panose="020B0604020202020204" pitchFamily="34" charset="0"/>
                <a:cs typeface="Arial" panose="020B0604020202020204" pitchFamily="34" charset="0"/>
              </a:rPr>
              <a:t> </a:t>
            </a:r>
            <a:r>
              <a:rPr lang="en-US" sz="6000" b="1" dirty="0" err="1" smtClean="0">
                <a:solidFill>
                  <a:schemeClr val="tx2"/>
                </a:solidFill>
                <a:latin typeface="Arial" panose="020B0604020202020204" pitchFamily="34" charset="0"/>
                <a:cs typeface="Arial" panose="020B0604020202020204" pitchFamily="34" charset="0"/>
              </a:rPr>
              <a:t>văn</a:t>
            </a:r>
            <a:r>
              <a:rPr lang="en-US" sz="6000" b="1" dirty="0" smtClean="0">
                <a:solidFill>
                  <a:schemeClr val="tx2"/>
                </a:solidFill>
                <a:latin typeface="Arial" panose="020B0604020202020204" pitchFamily="34" charset="0"/>
                <a:cs typeface="Arial" panose="020B0604020202020204" pitchFamily="34" charset="0"/>
              </a:rPr>
              <a:t> </a:t>
            </a:r>
            <a:r>
              <a:rPr lang="en-US" sz="6000" b="1" dirty="0" err="1" smtClean="0">
                <a:solidFill>
                  <a:schemeClr val="tx2"/>
                </a:solidFill>
                <a:latin typeface="Arial" panose="020B0604020202020204" pitchFamily="34" charset="0"/>
                <a:cs typeface="Arial" panose="020B0604020202020204" pitchFamily="34" charset="0"/>
              </a:rPr>
              <a:t>bản</a:t>
            </a:r>
            <a:endParaRPr lang="en-US" sz="6000" b="1" dirty="0">
              <a:solidFill>
                <a:schemeClr val="tx2"/>
              </a:solidFill>
              <a:latin typeface="Arial" panose="020B0604020202020204" pitchFamily="34" charset="0"/>
              <a:cs typeface="Arial" panose="020B0604020202020204" pitchFamily="34" charset="0"/>
            </a:endParaRPr>
          </a:p>
        </p:txBody>
      </p:sp>
      <p:grpSp>
        <p:nvGrpSpPr>
          <p:cNvPr id="19" name="Group 18"/>
          <p:cNvGrpSpPr/>
          <p:nvPr/>
        </p:nvGrpSpPr>
        <p:grpSpPr>
          <a:xfrm>
            <a:off x="1958825" y="2633670"/>
            <a:ext cx="9880653" cy="6620863"/>
            <a:chOff x="9950293" y="3789972"/>
            <a:chExt cx="7730627" cy="2736635"/>
          </a:xfrm>
          <a:solidFill>
            <a:srgbClr val="FF9966"/>
          </a:solidFill>
        </p:grpSpPr>
        <p:sp>
          <p:nvSpPr>
            <p:cNvPr id="22" name="Rounded Rectangular Callout 21"/>
            <p:cNvSpPr/>
            <p:nvPr/>
          </p:nvSpPr>
          <p:spPr>
            <a:xfrm>
              <a:off x="9950293" y="3789972"/>
              <a:ext cx="7730627" cy="2351172"/>
            </a:xfrm>
            <a:prstGeom prst="wedgeRoundRectCallout">
              <a:avLst>
                <a:gd name="adj1" fmla="val 3527"/>
                <a:gd name="adj2" fmla="val 42667"/>
                <a:gd name="adj3" fmla="val 1666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dirty="0">
                <a:solidFill>
                  <a:schemeClr val="tx1"/>
                </a:solidFill>
                <a:latin typeface="Arial" panose="020B0604020202020204" pitchFamily="34" charset="0"/>
                <a:cs typeface="Arial" panose="020B0604020202020204" pitchFamily="34" charset="0"/>
              </a:endParaRPr>
            </a:p>
          </p:txBody>
        </p:sp>
        <p:sp>
          <p:nvSpPr>
            <p:cNvPr id="25" name="Isosceles Triangle 24"/>
            <p:cNvSpPr/>
            <p:nvPr/>
          </p:nvSpPr>
          <p:spPr>
            <a:xfrm rot="11361436">
              <a:off x="12981676" y="6089716"/>
              <a:ext cx="855724" cy="436891"/>
            </a:xfrm>
            <a:prstGeom prs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282011" y="3247485"/>
            <a:ext cx="9234280" cy="4478149"/>
          </a:xfrm>
          <a:prstGeom prst="rect">
            <a:avLst/>
          </a:prstGeom>
        </p:spPr>
        <p:txBody>
          <a:bodyPr wrap="square">
            <a:spAutoFit/>
          </a:bodyPr>
          <a:lstStyle/>
          <a:p>
            <a:pPr algn="just">
              <a:lnSpc>
                <a:spcPct val="150000"/>
              </a:lnSpc>
              <a:spcAft>
                <a:spcPts val="0"/>
              </a:spcAft>
            </a:pPr>
            <a:r>
              <a:rPr lang="nl-NL" sz="3800" b="1" dirty="0" smtClean="0">
                <a:solidFill>
                  <a:schemeClr val="bg1"/>
                </a:solidFill>
                <a:latin typeface="Arial" panose="020B0604020202020204" pitchFamily="34" charset="0"/>
                <a:ea typeface="Arial" panose="020B0604020202020204" pitchFamily="34" charset="0"/>
                <a:cs typeface="Arial" panose="020B0604020202020204" pitchFamily="34" charset="0"/>
              </a:rPr>
              <a:t>Lưu ý:</a:t>
            </a:r>
            <a:endParaRPr lang="nl-NL" sz="38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solidFill>
                  <a:schemeClr val="bg1"/>
                </a:solidFill>
                <a:latin typeface="Arial" panose="020B0604020202020204" pitchFamily="34" charset="0"/>
                <a:cs typeface="Arial" panose="020B0604020202020204" pitchFamily="34" charset="0"/>
              </a:rPr>
              <a:t>Đọc đúng</a:t>
            </a:r>
            <a:r>
              <a:rPr lang="nl-NL" sz="3800" dirty="0">
                <a:solidFill>
                  <a:schemeClr val="bg1"/>
                </a:solidFill>
                <a:latin typeface="Arial" panose="020B0604020202020204" pitchFamily="34" charset="0"/>
                <a:cs typeface="Arial" panose="020B0604020202020204" pitchFamily="34" charset="0"/>
              </a:rPr>
              <a:t>, rõ ràng các câu thơ. </a:t>
            </a:r>
            <a:endParaRPr lang="nl-NL" sz="3800" dirty="0" smtClean="0">
              <a:solidFill>
                <a:schemeClr val="bg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solidFill>
                  <a:schemeClr val="bg1"/>
                </a:solidFill>
                <a:latin typeface="Arial" panose="020B0604020202020204" pitchFamily="34" charset="0"/>
                <a:cs typeface="Arial" panose="020B0604020202020204" pitchFamily="34" charset="0"/>
              </a:rPr>
              <a:t>Giữa </a:t>
            </a:r>
            <a:r>
              <a:rPr lang="nl-NL" sz="3800" dirty="0">
                <a:solidFill>
                  <a:schemeClr val="bg1"/>
                </a:solidFill>
                <a:latin typeface="Arial" panose="020B0604020202020204" pitchFamily="34" charset="0"/>
                <a:cs typeface="Arial" panose="020B0604020202020204" pitchFamily="34" charset="0"/>
              </a:rPr>
              <a:t>các khổ thơ, nghỉ hơi dài hơn. </a:t>
            </a:r>
            <a:endParaRPr lang="nl-NL" sz="3800" dirty="0" smtClean="0">
              <a:solidFill>
                <a:schemeClr val="bg1"/>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solidFill>
                  <a:schemeClr val="bg1"/>
                </a:solidFill>
                <a:latin typeface="Arial" panose="020B0604020202020204" pitchFamily="34" charset="0"/>
                <a:cs typeface="Arial" panose="020B0604020202020204" pitchFamily="34" charset="0"/>
              </a:rPr>
              <a:t>Giọng </a:t>
            </a:r>
            <a:r>
              <a:rPr lang="nl-NL" sz="3800" dirty="0">
                <a:solidFill>
                  <a:schemeClr val="bg1"/>
                </a:solidFill>
                <a:latin typeface="Arial" panose="020B0604020202020204" pitchFamily="34" charset="0"/>
                <a:cs typeface="Arial" panose="020B0604020202020204" pitchFamily="34" charset="0"/>
              </a:rPr>
              <a:t>đọc cố gắng thể hiện cảnh thiên nhiên sinh động.</a:t>
            </a:r>
            <a:endParaRPr lang="en-US" sz="3800" dirty="0">
              <a:solidFill>
                <a:schemeClr val="bg1"/>
              </a:solidFill>
              <a:latin typeface="Arial" panose="020B0604020202020204" pitchFamily="34" charset="0"/>
              <a:cs typeface="Arial" panose="020B0604020202020204" pitchFamily="34" charset="0"/>
            </a:endParaRPr>
          </a:p>
        </p:txBody>
      </p:sp>
      <p:pic>
        <p:nvPicPr>
          <p:cNvPr id="30"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319858" y="4381500"/>
            <a:ext cx="3549013" cy="5257799"/>
          </a:xfrm>
          <a:prstGeom prst="rect">
            <a:avLst/>
          </a:prstGeom>
        </p:spPr>
      </p:pic>
    </p:spTree>
    <p:extLst>
      <p:ext uri="{BB962C8B-B14F-4D97-AF65-F5344CB8AC3E}">
        <p14:creationId xmlns:p14="http://schemas.microsoft.com/office/powerpoint/2010/main" val="415284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3068" y="392355"/>
            <a:ext cx="4113518" cy="1061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495136">
            <a:off x="-385907" y="7316245"/>
            <a:ext cx="1761405" cy="4084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sp>
        <p:nvSpPr>
          <p:cNvPr id="13" name="TextBox 18">
            <a:extLst>
              <a:ext uri="{FF2B5EF4-FFF2-40B4-BE49-F238E27FC236}">
                <a16:creationId xmlns:a16="http://schemas.microsoft.com/office/drawing/2014/main" id="{90670B90-96B2-3059-C472-768521E0AED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2. </a:t>
            </a:r>
            <a:r>
              <a:rPr lang="en-US" sz="6500" b="1" dirty="0" err="1" smtClean="0">
                <a:solidFill>
                  <a:srgbClr val="793905"/>
                </a:solidFill>
                <a:latin typeface="Arial" panose="020B0604020202020204" pitchFamily="34" charset="0"/>
                <a:cs typeface="Arial" panose="020B0604020202020204" pitchFamily="34" charset="0"/>
              </a:rPr>
              <a:t>Trả</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lời</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câu</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hỏi</a:t>
            </a:r>
            <a:endParaRPr lang="en-US" sz="6500" b="1" dirty="0">
              <a:solidFill>
                <a:srgbClr val="793905"/>
              </a:solidFill>
              <a:latin typeface="Arial" panose="020B0604020202020204" pitchFamily="34" charset="0"/>
              <a:cs typeface="Arial" panose="020B0604020202020204" pitchFamily="34" charset="0"/>
            </a:endParaRPr>
          </a:p>
        </p:txBody>
      </p:sp>
      <p:sp>
        <p:nvSpPr>
          <p:cNvPr id="3" name="Hexagon 2"/>
          <p:cNvSpPr/>
          <p:nvPr/>
        </p:nvSpPr>
        <p:spPr>
          <a:xfrm>
            <a:off x="2177043" y="2250052"/>
            <a:ext cx="13933911" cy="1760029"/>
          </a:xfrm>
          <a:prstGeom prst="hexagon">
            <a:avLst/>
          </a:prstGeom>
          <a:solidFill>
            <a:srgbClr val="3399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800" b="1" dirty="0" smtClean="0">
                <a:latin typeface="Arial" panose="020B0604020202020204" pitchFamily="34" charset="0"/>
                <a:cs typeface="Arial" panose="020B0604020202020204" pitchFamily="34" charset="0"/>
              </a:rPr>
              <a:t>Câu 1. </a:t>
            </a:r>
            <a:r>
              <a:rPr lang="nl-NL" sz="3800" dirty="0">
                <a:latin typeface="Arial" panose="020B0604020202020204" pitchFamily="34" charset="0"/>
                <a:cs typeface="Arial" panose="020B0604020202020204" pitchFamily="34" charset="0"/>
              </a:rPr>
              <a:t>Bài thơ nhắc đến mái nhà riêng của </a:t>
            </a:r>
            <a:endParaRPr lang="nl-NL" sz="3800" dirty="0" smtClean="0">
              <a:latin typeface="Arial" panose="020B0604020202020204" pitchFamily="34" charset="0"/>
              <a:cs typeface="Arial" panose="020B0604020202020204" pitchFamily="34" charset="0"/>
            </a:endParaRPr>
          </a:p>
          <a:p>
            <a:pPr algn="ctr">
              <a:lnSpc>
                <a:spcPct val="150000"/>
              </a:lnSpc>
            </a:pPr>
            <a:r>
              <a:rPr lang="nl-NL" sz="3800" dirty="0" smtClean="0">
                <a:latin typeface="Arial" panose="020B0604020202020204" pitchFamily="34" charset="0"/>
                <a:cs typeface="Arial" panose="020B0604020202020204" pitchFamily="34" charset="0"/>
              </a:rPr>
              <a:t>những </a:t>
            </a:r>
            <a:r>
              <a:rPr lang="nl-NL" sz="3800" dirty="0">
                <a:latin typeface="Arial" panose="020B0604020202020204" pitchFamily="34" charset="0"/>
                <a:cs typeface="Arial" panose="020B0604020202020204" pitchFamily="34" charset="0"/>
              </a:rPr>
              <a:t>con vật nào?</a:t>
            </a:r>
            <a:endParaRPr lang="en-US" sz="3800"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22565" y="9128481"/>
            <a:ext cx="3268083" cy="1271582"/>
          </a:xfrm>
          <a:prstGeom prst="rect">
            <a:avLst/>
          </a:prstGeom>
        </p:spPr>
      </p:pic>
      <p:sp>
        <p:nvSpPr>
          <p:cNvPr id="18" name="Rectangle 17"/>
          <p:cNvSpPr/>
          <p:nvPr/>
        </p:nvSpPr>
        <p:spPr>
          <a:xfrm>
            <a:off x="9161700" y="5814600"/>
            <a:ext cx="7678500" cy="2723823"/>
          </a:xfrm>
          <a:prstGeom prst="rect">
            <a:avLst/>
          </a:prstGeom>
        </p:spPr>
        <p:txBody>
          <a:bodyPr wrap="square">
            <a:spAutoFit/>
          </a:bodyPr>
          <a:lstStyle/>
          <a:p>
            <a:pPr marL="571500" indent="-571500" algn="just">
              <a:lnSpc>
                <a:spcPct val="150000"/>
              </a:lnSpc>
              <a:spcBef>
                <a:spcPts val="100"/>
              </a:spcBef>
              <a:spcAft>
                <a:spcPts val="100"/>
              </a:spcAft>
              <a:buFont typeface="Wingdings" panose="05000000000000000000" pitchFamily="2" charset="2"/>
              <a:buChar char="§"/>
            </a:pPr>
            <a:r>
              <a:rPr lang="nl-NL" sz="3800" dirty="0">
                <a:latin typeface="Arial" panose="020B0604020202020204" pitchFamily="34" charset="0"/>
                <a:cs typeface="Arial" panose="020B0604020202020204" pitchFamily="34" charset="0"/>
              </a:rPr>
              <a:t>Bài thơ nhắc đến mái nhà riêng của những con vật: chim, cá, dim, ốc</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8"/>
          <a:stretch>
            <a:fillRect/>
          </a:stretch>
        </p:blipFill>
        <p:spPr>
          <a:xfrm>
            <a:off x="1371600" y="4824232"/>
            <a:ext cx="7356221" cy="470456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3068" y="392355"/>
            <a:ext cx="4113518" cy="1061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495136">
            <a:off x="-385907" y="7316245"/>
            <a:ext cx="1761405" cy="4084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sp>
        <p:nvSpPr>
          <p:cNvPr id="13" name="TextBox 18">
            <a:extLst>
              <a:ext uri="{FF2B5EF4-FFF2-40B4-BE49-F238E27FC236}">
                <a16:creationId xmlns:a16="http://schemas.microsoft.com/office/drawing/2014/main" id="{90670B90-96B2-3059-C472-768521E0AED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2. </a:t>
            </a:r>
            <a:r>
              <a:rPr lang="en-US" sz="6500" b="1" dirty="0" err="1" smtClean="0">
                <a:solidFill>
                  <a:srgbClr val="793905"/>
                </a:solidFill>
                <a:latin typeface="Arial" panose="020B0604020202020204" pitchFamily="34" charset="0"/>
                <a:cs typeface="Arial" panose="020B0604020202020204" pitchFamily="34" charset="0"/>
              </a:rPr>
              <a:t>Trả</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lời</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câu</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hỏi</a:t>
            </a:r>
            <a:endParaRPr lang="en-US" sz="6500" b="1" dirty="0">
              <a:solidFill>
                <a:srgbClr val="793905"/>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22565" y="9128481"/>
            <a:ext cx="3268083" cy="1271582"/>
          </a:xfrm>
          <a:prstGeom prst="rect">
            <a:avLst/>
          </a:prstGeom>
        </p:spPr>
      </p:pic>
      <p:sp>
        <p:nvSpPr>
          <p:cNvPr id="11" name="Hexagon 10"/>
          <p:cNvSpPr/>
          <p:nvPr/>
        </p:nvSpPr>
        <p:spPr>
          <a:xfrm>
            <a:off x="1963886" y="2250052"/>
            <a:ext cx="14358354" cy="1760029"/>
          </a:xfrm>
          <a:prstGeom prst="hexagon">
            <a:avLst/>
          </a:prstGeom>
          <a:solidFill>
            <a:srgbClr val="3399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b="1" dirty="0" smtClean="0">
                <a:latin typeface="Arial" panose="020B0604020202020204" pitchFamily="34" charset="0"/>
                <a:cs typeface="Arial" panose="020B0604020202020204" pitchFamily="34" charset="0"/>
              </a:rPr>
              <a:t>Câu 2. </a:t>
            </a:r>
            <a:r>
              <a:rPr lang="nl-NL" sz="3600" dirty="0">
                <a:latin typeface="Arial" panose="020B0604020202020204" pitchFamily="34" charset="0"/>
                <a:cs typeface="Arial" panose="020B0604020202020204" pitchFamily="34" charset="0"/>
              </a:rPr>
              <a:t>Ghép từ ngữ ở A với từ ngữ ở B để nói đúng đặc điểm ngôi nhà của từng con vật (chim, cá, dim, ốc</a:t>
            </a:r>
            <a:r>
              <a:rPr lang="nl-NL"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p:nvGrpSpPr>
          <p:cNvPr id="3" name="Group 2"/>
          <p:cNvGrpSpPr/>
          <p:nvPr/>
        </p:nvGrpSpPr>
        <p:grpSpPr>
          <a:xfrm>
            <a:off x="2692893" y="4706777"/>
            <a:ext cx="12900340" cy="5313523"/>
            <a:chOff x="2692893" y="4731870"/>
            <a:chExt cx="12900340" cy="5313523"/>
          </a:xfrm>
        </p:grpSpPr>
        <p:pic>
          <p:nvPicPr>
            <p:cNvPr id="2" name="Picture 1"/>
            <p:cNvPicPr>
              <a:picLocks noChangeAspect="1"/>
            </p:cNvPicPr>
            <p:nvPr/>
          </p:nvPicPr>
          <p:blipFill>
            <a:blip r:embed="rId18"/>
            <a:stretch>
              <a:fillRect/>
            </a:stretch>
          </p:blipFill>
          <p:spPr>
            <a:xfrm>
              <a:off x="2692893" y="4731870"/>
              <a:ext cx="12900340" cy="3356721"/>
            </a:xfrm>
            <a:prstGeom prst="rect">
              <a:avLst/>
            </a:prstGeom>
            <a:ln>
              <a:noFill/>
            </a:ln>
            <a:effectLst>
              <a:outerShdw blurRad="190500" algn="tl" rotWithShape="0">
                <a:srgbClr val="000000">
                  <a:alpha val="70000"/>
                </a:srgbClr>
              </a:outerShdw>
            </a:effectLst>
          </p:spPr>
        </p:pic>
        <p:pic>
          <p:nvPicPr>
            <p:cNvPr id="23"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87009">
              <a:off x="7595453" y="8295186"/>
              <a:ext cx="3095220" cy="1750207"/>
            </a:xfrm>
            <a:prstGeom prst="rect">
              <a:avLst/>
            </a:prstGeom>
          </p:spPr>
        </p:pic>
      </p:grpSp>
    </p:spTree>
    <p:extLst>
      <p:ext uri="{BB962C8B-B14F-4D97-AF65-F5344CB8AC3E}">
        <p14:creationId xmlns:p14="http://schemas.microsoft.com/office/powerpoint/2010/main" val="520205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3068" y="392355"/>
            <a:ext cx="4113518" cy="106193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495136">
            <a:off x="-385907" y="7316245"/>
            <a:ext cx="1761405" cy="4084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22565" y="9128481"/>
            <a:ext cx="3268083" cy="1271582"/>
          </a:xfrm>
          <a:prstGeom prst="rect">
            <a:avLst/>
          </a:prstGeom>
        </p:spPr>
      </p:pic>
      <p:sp>
        <p:nvSpPr>
          <p:cNvPr id="11" name="Hexagon 10"/>
          <p:cNvSpPr/>
          <p:nvPr/>
        </p:nvSpPr>
        <p:spPr>
          <a:xfrm>
            <a:off x="1963886" y="2250052"/>
            <a:ext cx="14358354" cy="1760029"/>
          </a:xfrm>
          <a:prstGeom prst="hexagon">
            <a:avLst/>
          </a:prstGeom>
          <a:solidFill>
            <a:srgbClr val="3399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b="1" dirty="0" smtClean="0">
                <a:latin typeface="Arial" panose="020B0604020202020204" pitchFamily="34" charset="0"/>
                <a:cs typeface="Arial" panose="020B0604020202020204" pitchFamily="34" charset="0"/>
              </a:rPr>
              <a:t>Câu 2. </a:t>
            </a:r>
            <a:r>
              <a:rPr lang="nl-NL" sz="3600" dirty="0">
                <a:latin typeface="Arial" panose="020B0604020202020204" pitchFamily="34" charset="0"/>
                <a:cs typeface="Arial" panose="020B0604020202020204" pitchFamily="34" charset="0"/>
              </a:rPr>
              <a:t>Ghép từ ngữ ở A với từ ngữ ở B để nói đúng đặc điểm ngôi nhà của từng con vật (chim, cá, dim, ốc</a:t>
            </a:r>
            <a:r>
              <a:rPr lang="nl-NL"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p:nvGrpSpPr>
          <p:cNvPr id="6" name="Group 5"/>
          <p:cNvGrpSpPr/>
          <p:nvPr/>
        </p:nvGrpSpPr>
        <p:grpSpPr>
          <a:xfrm>
            <a:off x="4231434" y="4275051"/>
            <a:ext cx="9823257" cy="5738397"/>
            <a:chOff x="4231434" y="4275051"/>
            <a:chExt cx="9823257" cy="5738397"/>
          </a:xfrm>
        </p:grpSpPr>
        <p:grpSp>
          <p:nvGrpSpPr>
            <p:cNvPr id="14" name="Google Shape;9974;p60"/>
            <p:cNvGrpSpPr/>
            <p:nvPr/>
          </p:nvGrpSpPr>
          <p:grpSpPr>
            <a:xfrm>
              <a:off x="4231434" y="4635754"/>
              <a:ext cx="9823257" cy="5377694"/>
              <a:chOff x="1003232" y="1344811"/>
              <a:chExt cx="7137542" cy="3549567"/>
            </a:xfrm>
          </p:grpSpPr>
          <p:grpSp>
            <p:nvGrpSpPr>
              <p:cNvPr id="15" name="Google Shape;9975;p60"/>
              <p:cNvGrpSpPr/>
              <p:nvPr/>
            </p:nvGrpSpPr>
            <p:grpSpPr>
              <a:xfrm>
                <a:off x="1003232" y="1472057"/>
                <a:ext cx="7038958" cy="3422321"/>
                <a:chOff x="719998" y="1516275"/>
                <a:chExt cx="6794361" cy="3303398"/>
              </a:xfrm>
            </p:grpSpPr>
            <p:sp>
              <p:nvSpPr>
                <p:cNvPr id="19" name="Google Shape;9976;p60"/>
                <p:cNvSpPr/>
                <p:nvPr/>
              </p:nvSpPr>
              <p:spPr>
                <a:xfrm>
                  <a:off x="4170075" y="1516275"/>
                  <a:ext cx="3344284"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77;p60"/>
                <p:cNvSpPr/>
                <p:nvPr/>
              </p:nvSpPr>
              <p:spPr>
                <a:xfrm>
                  <a:off x="719998" y="151628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9978;p60"/>
              <p:cNvGrpSpPr/>
              <p:nvPr/>
            </p:nvGrpSpPr>
            <p:grpSpPr>
              <a:xfrm>
                <a:off x="1136550" y="1344811"/>
                <a:ext cx="7004224" cy="3422313"/>
                <a:chOff x="819248" y="1421033"/>
                <a:chExt cx="6760834" cy="3303390"/>
              </a:xfrm>
            </p:grpSpPr>
            <p:sp>
              <p:nvSpPr>
                <p:cNvPr id="17" name="Google Shape;9979;p60"/>
                <p:cNvSpPr/>
                <p:nvPr/>
              </p:nvSpPr>
              <p:spPr>
                <a:xfrm>
                  <a:off x="4145490" y="1421033"/>
                  <a:ext cx="3434593"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80;p60"/>
                <p:cNvSpPr/>
                <p:nvPr/>
              </p:nvSpPr>
              <p:spPr>
                <a:xfrm>
                  <a:off x="819248" y="142103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1" name="Picture 24"/>
            <p:cNvPicPr>
              <a:picLocks noChangeAspect="1"/>
            </p:cNvPicPr>
            <p:nvPr/>
          </p:nvPicPr>
          <p:blipFill>
            <a:blip r:embed="rId18"/>
            <a:srcRect/>
            <a:stretch>
              <a:fillRect/>
            </a:stretch>
          </p:blipFill>
          <p:spPr>
            <a:xfrm rot="-64891">
              <a:off x="8553475" y="4275051"/>
              <a:ext cx="1179177" cy="1106953"/>
            </a:xfrm>
            <a:prstGeom prst="rect">
              <a:avLst/>
            </a:prstGeom>
          </p:spPr>
        </p:pic>
      </p:grpSp>
      <p:sp>
        <p:nvSpPr>
          <p:cNvPr id="4" name="Rectangle 3"/>
          <p:cNvSpPr/>
          <p:nvPr/>
        </p:nvSpPr>
        <p:spPr>
          <a:xfrm>
            <a:off x="4847917" y="5581114"/>
            <a:ext cx="8578202" cy="360098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nl-NL" sz="3800" dirty="0">
                <a:latin typeface="Arial" panose="020B0604020202020204" pitchFamily="34" charset="0"/>
                <a:cs typeface="Arial" panose="020B0604020202020204" pitchFamily="34" charset="0"/>
              </a:rPr>
              <a:t>Mái nhà của chim: </a:t>
            </a:r>
            <a:r>
              <a:rPr lang="nl-NL" sz="3800" i="1" dirty="0">
                <a:latin typeface="Arial" panose="020B0604020202020204" pitchFamily="34" charset="0"/>
                <a:cs typeface="Arial" panose="020B0604020202020204" pitchFamily="34" charset="0"/>
              </a:rPr>
              <a:t>lợp nghìn lá </a:t>
            </a:r>
            <a:r>
              <a:rPr lang="nl-NL" sz="3800" i="1" dirty="0" smtClean="0">
                <a:latin typeface="Arial" panose="020B0604020202020204" pitchFamily="34" charset="0"/>
                <a:cs typeface="Arial" panose="020B0604020202020204" pitchFamily="34" charset="0"/>
              </a:rPr>
              <a:t>biếc</a:t>
            </a:r>
            <a:endParaRPr lang="en-US" sz="3800" i="1"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Mái </a:t>
            </a:r>
            <a:r>
              <a:rPr lang="nl-NL" sz="3800" dirty="0">
                <a:latin typeface="Arial" panose="020B0604020202020204" pitchFamily="34" charset="0"/>
                <a:cs typeface="Arial" panose="020B0604020202020204" pitchFamily="34" charset="0"/>
              </a:rPr>
              <a:t>nhà của cá: </a:t>
            </a:r>
            <a:r>
              <a:rPr lang="nl-NL" sz="3800" i="1" dirty="0">
                <a:latin typeface="Arial" panose="020B0604020202020204" pitchFamily="34" charset="0"/>
                <a:cs typeface="Arial" panose="020B0604020202020204" pitchFamily="34" charset="0"/>
              </a:rPr>
              <a:t>sóng xanh rập </a:t>
            </a:r>
            <a:r>
              <a:rPr lang="nl-NL" sz="3800" i="1" dirty="0" smtClean="0">
                <a:latin typeface="Arial" panose="020B0604020202020204" pitchFamily="34" charset="0"/>
                <a:cs typeface="Arial" panose="020B0604020202020204" pitchFamily="34" charset="0"/>
              </a:rPr>
              <a:t>rình</a:t>
            </a:r>
            <a:endParaRPr lang="en-US" sz="3800" i="1"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Mái </a:t>
            </a:r>
            <a:r>
              <a:rPr lang="nl-NL" sz="3800" dirty="0">
                <a:latin typeface="Arial" panose="020B0604020202020204" pitchFamily="34" charset="0"/>
                <a:cs typeface="Arial" panose="020B0604020202020204" pitchFamily="34" charset="0"/>
              </a:rPr>
              <a:t>nhà của dim: </a:t>
            </a:r>
            <a:r>
              <a:rPr lang="nl-NL" sz="3800" i="1" dirty="0">
                <a:latin typeface="Arial" panose="020B0604020202020204" pitchFamily="34" charset="0"/>
                <a:cs typeface="Arial" panose="020B0604020202020204" pitchFamily="34" charset="0"/>
              </a:rPr>
              <a:t>sâu trong lòng </a:t>
            </a:r>
            <a:r>
              <a:rPr lang="nl-NL" sz="3800" i="1" dirty="0" smtClean="0">
                <a:latin typeface="Arial" panose="020B0604020202020204" pitchFamily="34" charset="0"/>
                <a:cs typeface="Arial" panose="020B0604020202020204" pitchFamily="34" charset="0"/>
              </a:rPr>
              <a:t>đất</a:t>
            </a:r>
            <a:endParaRPr lang="en-US" sz="3800" i="1"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Mái </a:t>
            </a:r>
            <a:r>
              <a:rPr lang="nl-NL" sz="3800" dirty="0">
                <a:latin typeface="Arial" panose="020B0604020202020204" pitchFamily="34" charset="0"/>
                <a:cs typeface="Arial" panose="020B0604020202020204" pitchFamily="34" charset="0"/>
              </a:rPr>
              <a:t>nhà của ốc: </a:t>
            </a:r>
            <a:r>
              <a:rPr lang="nl-NL" sz="3800" i="1" dirty="0">
                <a:latin typeface="Arial" panose="020B0604020202020204" pitchFamily="34" charset="0"/>
                <a:cs typeface="Arial" panose="020B0604020202020204" pitchFamily="34" charset="0"/>
              </a:rPr>
              <a:t>tròn vo bên </a:t>
            </a:r>
            <a:r>
              <a:rPr lang="nl-NL" sz="3800" i="1" dirty="0" smtClean="0">
                <a:latin typeface="Arial" panose="020B0604020202020204" pitchFamily="34" charset="0"/>
                <a:cs typeface="Arial" panose="020B0604020202020204" pitchFamily="34" charset="0"/>
              </a:rPr>
              <a:t>mình</a:t>
            </a:r>
            <a:endParaRPr lang="en-US" sz="3800" i="1" dirty="0">
              <a:latin typeface="Arial" panose="020B0604020202020204" pitchFamily="34" charset="0"/>
              <a:cs typeface="Arial" panose="020B0604020202020204" pitchFamily="34" charset="0"/>
            </a:endParaRPr>
          </a:p>
        </p:txBody>
      </p:sp>
      <p:sp>
        <p:nvSpPr>
          <p:cNvPr id="22" name="TextBox 18">
            <a:extLst>
              <a:ext uri="{FF2B5EF4-FFF2-40B4-BE49-F238E27FC236}">
                <a16:creationId xmlns:a16="http://schemas.microsoft.com/office/drawing/2014/main" id="{90670B90-96B2-3059-C472-768521E0AEDE}"/>
              </a:ext>
            </a:extLst>
          </p:cNvPr>
          <p:cNvSpPr txBox="1"/>
          <p:nvPr/>
        </p:nvSpPr>
        <p:spPr>
          <a:xfrm>
            <a:off x="3534035" y="665206"/>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rgbClr val="793905"/>
                </a:solidFill>
                <a:latin typeface="Arial" panose="020B0604020202020204" pitchFamily="34" charset="0"/>
                <a:cs typeface="Arial" panose="020B0604020202020204" pitchFamily="34" charset="0"/>
              </a:rPr>
              <a:t>2. </a:t>
            </a:r>
            <a:r>
              <a:rPr lang="en-US" sz="6500" b="1" dirty="0" err="1" smtClean="0">
                <a:solidFill>
                  <a:srgbClr val="793905"/>
                </a:solidFill>
                <a:latin typeface="Arial" panose="020B0604020202020204" pitchFamily="34" charset="0"/>
                <a:cs typeface="Arial" panose="020B0604020202020204" pitchFamily="34" charset="0"/>
              </a:rPr>
              <a:t>Trả</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lời</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câu</a:t>
            </a:r>
            <a:r>
              <a:rPr lang="en-US" sz="6500" b="1" dirty="0" smtClean="0">
                <a:solidFill>
                  <a:srgbClr val="793905"/>
                </a:solidFill>
                <a:latin typeface="Arial" panose="020B0604020202020204" pitchFamily="34" charset="0"/>
                <a:cs typeface="Arial" panose="020B0604020202020204" pitchFamily="34" charset="0"/>
              </a:rPr>
              <a:t> </a:t>
            </a:r>
            <a:r>
              <a:rPr lang="en-US" sz="6500" b="1" dirty="0" err="1" smtClean="0">
                <a:solidFill>
                  <a:srgbClr val="793905"/>
                </a:solidFill>
                <a:latin typeface="Arial" panose="020B0604020202020204" pitchFamily="34" charset="0"/>
                <a:cs typeface="Arial" panose="020B0604020202020204" pitchFamily="34" charset="0"/>
              </a:rPr>
              <a:t>hỏi</a:t>
            </a:r>
            <a:endParaRPr lang="en-US" sz="6500" b="1" dirty="0">
              <a:solidFill>
                <a:srgbClr val="7939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577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623</Words>
  <Application>Microsoft Office PowerPoint</Application>
  <PresentationFormat>Custom</PresentationFormat>
  <Paragraphs>55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Wingdings</vt:lpstr>
      <vt:lpstr>Calibri</vt:lpstr>
      <vt:lpstr>Yu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116</cp:revision>
  <dcterms:created xsi:type="dcterms:W3CDTF">2006-08-16T00:00:00Z</dcterms:created>
  <dcterms:modified xsi:type="dcterms:W3CDTF">2023-01-04T02:55:03Z</dcterms:modified>
  <dc:identifier>DAEswOIwa4E</dc:identifier>
</cp:coreProperties>
</file>