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34"/>
  </p:notesMasterIdLst>
  <p:sldIdLst>
    <p:sldId id="458" r:id="rId3"/>
    <p:sldId id="257" r:id="rId4"/>
    <p:sldId id="310" r:id="rId5"/>
    <p:sldId id="460" r:id="rId6"/>
    <p:sldId id="289" r:id="rId7"/>
    <p:sldId id="436" r:id="rId8"/>
    <p:sldId id="461" r:id="rId9"/>
    <p:sldId id="437" r:id="rId10"/>
    <p:sldId id="264" r:id="rId11"/>
    <p:sldId id="260" r:id="rId12"/>
    <p:sldId id="261" r:id="rId13"/>
    <p:sldId id="453" r:id="rId14"/>
    <p:sldId id="462" r:id="rId15"/>
    <p:sldId id="443" r:id="rId16"/>
    <p:sldId id="463" r:id="rId17"/>
    <p:sldId id="269" r:id="rId18"/>
    <p:sldId id="256" r:id="rId19"/>
    <p:sldId id="464" r:id="rId20"/>
    <p:sldId id="258" r:id="rId21"/>
    <p:sldId id="259" r:id="rId22"/>
    <p:sldId id="465" r:id="rId23"/>
    <p:sldId id="466" r:id="rId24"/>
    <p:sldId id="262" r:id="rId25"/>
    <p:sldId id="263" r:id="rId26"/>
    <p:sldId id="467" r:id="rId27"/>
    <p:sldId id="265" r:id="rId28"/>
    <p:sldId id="292" r:id="rId29"/>
    <p:sldId id="468" r:id="rId30"/>
    <p:sldId id="469" r:id="rId31"/>
    <p:sldId id="318" r:id="rId32"/>
    <p:sldId id="4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FE0EC-ECE6-4D82-A252-562F4FDED15E}"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BB34E-8B76-464E-9D3B-B66C0DA80C1B}" type="slidenum">
              <a:rPr lang="en-US" smtClean="0"/>
              <a:t>‹#›</a:t>
            </a:fld>
            <a:endParaRPr lang="en-US"/>
          </a:p>
        </p:txBody>
      </p:sp>
    </p:spTree>
    <p:extLst>
      <p:ext uri="{BB962C8B-B14F-4D97-AF65-F5344CB8AC3E}">
        <p14:creationId xmlns:p14="http://schemas.microsoft.com/office/powerpoint/2010/main" val="419085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021B-2ED3-4590-9919-1BCD58B5F0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021B-2ED3-4590-9919-1BCD58B5F0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7464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1407477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85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78185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8498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373535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1319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31618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92998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34572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3926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3162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4837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25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10400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1/1/2024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453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95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937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48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586475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0618425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30174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0.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33A98DED-B243-476C-83A2-150E066E34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0065" y="256954"/>
            <a:ext cx="1416933" cy="1416933"/>
          </a:xfrm>
          <a:prstGeom prst="rect">
            <a:avLst/>
          </a:prstGeom>
        </p:spPr>
      </p:pic>
    </p:spTree>
    <p:extLst>
      <p:ext uri="{BB962C8B-B14F-4D97-AF65-F5344CB8AC3E}">
        <p14:creationId xmlns:p14="http://schemas.microsoft.com/office/powerpoint/2010/main" val="2751002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4171003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2.xml"/><Relationship Id="rId6" Type="http://schemas.openxmlformats.org/officeDocument/2006/relationships/image" Target="../media/image27.jpg"/><Relationship Id="rId11" Type="http://schemas.openxmlformats.org/officeDocument/2006/relationships/image" Target="../media/image36.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6.gif"/><Relationship Id="rId17"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13.xml"/><Relationship Id="rId6" Type="http://schemas.openxmlformats.org/officeDocument/2006/relationships/image" Target="../media/image27.jpg"/><Relationship Id="rId11" Type="http://schemas.openxmlformats.org/officeDocument/2006/relationships/image" Target="../media/image29.gif"/><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30.gif"/><Relationship Id="rId4" Type="http://schemas.openxmlformats.org/officeDocument/2006/relationships/audio" Target="../media/audio1.wav"/><Relationship Id="rId9" Type="http://schemas.openxmlformats.org/officeDocument/2006/relationships/image" Target="../media/image38.gif"/><Relationship Id="rId14" Type="http://schemas.openxmlformats.org/officeDocument/2006/relationships/image" Target="../media/image41.gi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gif"/><Relationship Id="rId18" Type="http://schemas.openxmlformats.org/officeDocument/2006/relationships/image" Target="../media/image42.gif"/><Relationship Id="rId3" Type="http://schemas.openxmlformats.org/officeDocument/2006/relationships/audio" Target="../media/audio1.wav"/><Relationship Id="rId7" Type="http://schemas.openxmlformats.org/officeDocument/2006/relationships/image" Target="../media/image27.jpg"/><Relationship Id="rId12" Type="http://schemas.openxmlformats.org/officeDocument/2006/relationships/image" Target="../media/image36.gif"/><Relationship Id="rId17" Type="http://schemas.openxmlformats.org/officeDocument/2006/relationships/image" Target="../media/image33.png"/><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tags" Target="../tags/tag14.xml"/><Relationship Id="rId6" Type="http://schemas.openxmlformats.org/officeDocument/2006/relationships/audio" Target="../media/audio3.wav"/><Relationship Id="rId11" Type="http://schemas.openxmlformats.org/officeDocument/2006/relationships/image" Target="../media/image29.gif"/><Relationship Id="rId5" Type="http://schemas.openxmlformats.org/officeDocument/2006/relationships/audio" Target="../media/audio2.wav"/><Relationship Id="rId15" Type="http://schemas.openxmlformats.org/officeDocument/2006/relationships/image" Target="../media/image39.png"/><Relationship Id="rId10" Type="http://schemas.openxmlformats.org/officeDocument/2006/relationships/image" Target="../media/image30.gif"/><Relationship Id="rId4" Type="http://schemas.openxmlformats.org/officeDocument/2006/relationships/audio" Target="../media/audio4.wav"/><Relationship Id="rId9" Type="http://schemas.openxmlformats.org/officeDocument/2006/relationships/image" Target="../media/image35.gif"/><Relationship Id="rId14" Type="http://schemas.openxmlformats.org/officeDocument/2006/relationships/image" Target="../media/image38.gif"/></Relationships>
</file>

<file path=ppt/slides/_rels/slide13.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5.xml"/><Relationship Id="rId6" Type="http://schemas.openxmlformats.org/officeDocument/2006/relationships/image" Target="../media/image27.jpg"/><Relationship Id="rId11" Type="http://schemas.openxmlformats.org/officeDocument/2006/relationships/image" Target="../media/image36.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6.wdp"/><Relationship Id="rId2"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slide" Target="slide1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image" Target="../media/image49.png"/><Relationship Id="rId21" Type="http://schemas.openxmlformats.org/officeDocument/2006/relationships/slide" Target="slide11.xml"/><Relationship Id="rId7" Type="http://schemas.openxmlformats.org/officeDocument/2006/relationships/slide" Target="slide19.xml"/><Relationship Id="rId12" Type="http://schemas.openxmlformats.org/officeDocument/2006/relationships/slide" Target="slide21.xml"/><Relationship Id="rId17" Type="http://schemas.openxmlformats.org/officeDocument/2006/relationships/image" Target="../media/image53.png"/><Relationship Id="rId2" Type="http://schemas.openxmlformats.org/officeDocument/2006/relationships/image" Target="../media/image48.png"/><Relationship Id="rId16" Type="http://schemas.openxmlformats.org/officeDocument/2006/relationships/slide" Target="slide24.xml"/><Relationship Id="rId20" Type="http://schemas.openxmlformats.org/officeDocument/2006/relationships/slide" Target="slide12.xml"/><Relationship Id="rId1" Type="http://schemas.openxmlformats.org/officeDocument/2006/relationships/slideLayout" Target="../slideLayouts/slideLayout10.xml"/><Relationship Id="rId6" Type="http://schemas.microsoft.com/office/2007/relationships/hdphoto" Target="../media/hdphoto7.wdp"/><Relationship Id="rId11" Type="http://schemas.openxmlformats.org/officeDocument/2006/relationships/slide" Target="slide22.xml"/><Relationship Id="rId24" Type="http://schemas.openxmlformats.org/officeDocument/2006/relationships/slide" Target="slide27.xml"/><Relationship Id="rId5" Type="http://schemas.openxmlformats.org/officeDocument/2006/relationships/image" Target="../media/image50.png"/><Relationship Id="rId15" Type="http://schemas.openxmlformats.org/officeDocument/2006/relationships/slide" Target="slide25.xml"/><Relationship Id="rId23" Type="http://schemas.openxmlformats.org/officeDocument/2006/relationships/image" Target="../media/image55.gif"/><Relationship Id="rId10" Type="http://schemas.openxmlformats.org/officeDocument/2006/relationships/slide" Target="slide23.xml"/><Relationship Id="rId19" Type="http://schemas.openxmlformats.org/officeDocument/2006/relationships/slide" Target="slide13.xml"/><Relationship Id="rId4" Type="http://schemas.openxmlformats.org/officeDocument/2006/relationships/slide" Target="slide20.xml"/><Relationship Id="rId9" Type="http://schemas.openxmlformats.org/officeDocument/2006/relationships/image" Target="../media/image51.png"/><Relationship Id="rId14" Type="http://schemas.openxmlformats.org/officeDocument/2006/relationships/slide" Target="slide26.xml"/><Relationship Id="rId22" Type="http://schemas.openxmlformats.org/officeDocument/2006/relationships/image" Target="../media/image54.gif"/></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4.xml"/><Relationship Id="rId5" Type="http://schemas.openxmlformats.org/officeDocument/2006/relationships/image" Target="../media/image14.png"/><Relationship Id="rId10" Type="http://schemas.openxmlformats.org/officeDocument/2006/relationships/image" Target="../media/image4.jpeg"/><Relationship Id="rId4" Type="http://schemas.openxmlformats.org/officeDocument/2006/relationships/slide" Target="slide3.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17.gif"/><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4.png"/><Relationship Id="rId4" Type="http://schemas.openxmlformats.org/officeDocument/2006/relationships/image" Target="../media/image63.sv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slide" Target="slide4.xml"/><Relationship Id="rId5" Type="http://schemas.openxmlformats.org/officeDocument/2006/relationships/image" Target="../media/image14.png"/><Relationship Id="rId10" Type="http://schemas.openxmlformats.org/officeDocument/2006/relationships/image" Target="../media/image4.jpeg"/><Relationship Id="rId4" Type="http://schemas.openxmlformats.org/officeDocument/2006/relationships/slide" Target="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media1.wav"/><Relationship Id="rId7" Type="http://schemas.openxmlformats.org/officeDocument/2006/relationships/image" Target="../media/image29.gif"/><Relationship Id="rId12" Type="http://schemas.openxmlformats.org/officeDocument/2006/relationships/image" Target="../media/image34.png"/><Relationship Id="rId2" Type="http://schemas.microsoft.com/office/2007/relationships/media" Target="../media/media1.wav"/><Relationship Id="rId1" Type="http://schemas.openxmlformats.org/officeDocument/2006/relationships/tags" Target="../tags/tag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gif"/><Relationship Id="rId4" Type="http://schemas.openxmlformats.org/officeDocument/2006/relationships/slideLayout" Target="../slideLayouts/slideLayout2.xml"/><Relationship Id="rId9"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669852" y="645998"/>
            <a:ext cx="10919636"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97188790-F176-4A97-9EB2-02047AE7025F}"/>
              </a:ext>
            </a:extLst>
          </p:cNvPr>
          <p:cNvSpPr txBox="1"/>
          <p:nvPr/>
        </p:nvSpPr>
        <p:spPr>
          <a:xfrm>
            <a:off x="5248034" y="4489066"/>
            <a:ext cx="107087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3600" b="1" i="0" u="none" strike="noStrike" kern="1200" cap="none" spc="0" normalizeH="0" noProof="0" dirty="0">
                <a:ln>
                  <a:noFill/>
                </a:ln>
                <a:solidFill>
                  <a:srgbClr val="00B050"/>
                </a:solidFill>
                <a:effectLst/>
                <a:uLnTx/>
                <a:uFillTx/>
                <a:latin typeface="Calibri" panose="020F0502020204030204" pitchFamily="34" charset="0"/>
                <a:cs typeface="Calibri" panose="020F0502020204030204" pitchFamily="34" charset="0"/>
              </a:rPr>
              <a:t> 2</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63" name="Picture 62">
            <a:extLst>
              <a:ext uri="{FF2B5EF4-FFF2-40B4-BE49-F238E27FC236}">
                <a16:creationId xmlns:a16="http://schemas.microsoft.com/office/drawing/2014/main" id="{239C3E69-3BCF-46AD-A11A-4B2FA048E1E0}"/>
              </a:ext>
            </a:extLst>
          </p:cNvPr>
          <p:cNvPicPr>
            <a:picLocks noChangeAspect="1"/>
          </p:cNvPicPr>
          <p:nvPr/>
        </p:nvPicPr>
        <p:blipFill>
          <a:blip r:embed="rId5"/>
          <a:stretch>
            <a:fillRect/>
          </a:stretch>
        </p:blipFill>
        <p:spPr>
          <a:xfrm>
            <a:off x="-159488" y="2608521"/>
            <a:ext cx="12192000" cy="1847088"/>
          </a:xfrm>
          <a:prstGeom prst="rect">
            <a:avLst/>
          </a:prstGeom>
        </p:spPr>
      </p:pic>
      <p:sp>
        <p:nvSpPr>
          <p:cNvPr id="64" name="TextBox 63">
            <a:extLst>
              <a:ext uri="{FF2B5EF4-FFF2-40B4-BE49-F238E27FC236}">
                <a16:creationId xmlns:a16="http://schemas.microsoft.com/office/drawing/2014/main" id="{517453AB-D018-445B-BDB7-8BAADF3AD0D0}"/>
              </a:ext>
            </a:extLst>
          </p:cNvPr>
          <p:cNvSpPr txBox="1"/>
          <p:nvPr/>
        </p:nvSpPr>
        <p:spPr>
          <a:xfrm>
            <a:off x="2211880" y="0"/>
            <a:ext cx="8286224"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ngày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tháng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2022</a:t>
            </a:r>
          </a:p>
        </p:txBody>
      </p:sp>
      <p:pic>
        <p:nvPicPr>
          <p:cNvPr id="65" name="Picture 64">
            <a:extLst>
              <a:ext uri="{FF2B5EF4-FFF2-40B4-BE49-F238E27FC236}">
                <a16:creationId xmlns:a16="http://schemas.microsoft.com/office/drawing/2014/main" id="{C336247B-9A53-4089-AF60-B2117AD3FD5D}"/>
              </a:ext>
            </a:extLst>
          </p:cNvPr>
          <p:cNvPicPr>
            <a:picLocks noChangeAspect="1"/>
          </p:cNvPicPr>
          <p:nvPr/>
        </p:nvPicPr>
        <p:blipFill>
          <a:blip r:embed="rId6">
            <a:duotone>
              <a:schemeClr val="accent1">
                <a:shade val="45000"/>
                <a:satMod val="135000"/>
              </a:schemeClr>
              <a:prstClr val="white"/>
            </a:duotone>
          </a:blip>
          <a:stretch>
            <a:fillRect/>
          </a:stretch>
        </p:blipFill>
        <p:spPr>
          <a:xfrm>
            <a:off x="4193199" y="1605274"/>
            <a:ext cx="2566638" cy="71939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a)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Quyển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sách</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Toán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3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tập</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một</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dày</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khoảng</a:t>
            </a:r>
            <a:endParaRPr lang="en-US" sz="3200" b="1" dirty="0">
              <a:solidFill>
                <a:srgbClr val="FC6E51">
                  <a:lumMod val="75000"/>
                </a:srgbClr>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A : 5 mm</a:t>
            </a:r>
          </a:p>
        </p:txBody>
      </p:sp>
      <p:sp>
        <p:nvSpPr>
          <p:cNvPr id="31" name="Rectangle 30"/>
          <p:cNvSpPr/>
          <p:nvPr/>
        </p:nvSpPr>
        <p:spPr>
          <a:xfrm>
            <a:off x="5477467" y="1641045"/>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B : 5 cm</a:t>
            </a:r>
          </a:p>
        </p:txBody>
      </p:sp>
      <p:sp>
        <p:nvSpPr>
          <p:cNvPr id="32" name="Rectangle 31"/>
          <p:cNvSpPr/>
          <p:nvPr/>
        </p:nvSpPr>
        <p:spPr>
          <a:xfrm>
            <a:off x="5434936" y="2262779"/>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C : 5 dm</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750"/>
                            </p:stCondLst>
                            <p:childTnLst>
                              <p:par>
                                <p:cTn id="32" presetID="63" presetClass="path" presetSubtype="0" accel="50000" decel="50000" fill="hold" nodeType="afterEffect">
                                  <p:stCondLst>
                                    <p:cond delay="0"/>
                                  </p:stCondLst>
                                  <p:childTnLst>
                                    <p:animMotion origin="layout" path="M -3.125E-6 -4.81481E-6 L 0.57839 0.33056 " pathEditMode="relative" rAng="0" ptsTypes="AA">
                                      <p:cBhvr>
                                        <p:cTn id="33" dur="3000" fill="hold"/>
                                        <p:tgtEl>
                                          <p:spTgt spid="5"/>
                                        </p:tgtEl>
                                        <p:attrNameLst>
                                          <p:attrName>ppt_x</p:attrName>
                                          <p:attrName>ppt_y</p:attrName>
                                        </p:attrNameLst>
                                      </p:cBhvr>
                                      <p:rCtr x="28919" y="16528"/>
                                    </p:animMotion>
                                  </p:childTnLst>
                                </p:cTn>
                              </p:par>
                            </p:childTnLst>
                          </p:cTn>
                        </p:par>
                        <p:par>
                          <p:cTn id="34" fill="hold">
                            <p:stCondLst>
                              <p:cond delay="67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1968 " pathEditMode="relative" rAng="0" ptsTypes="AA">
                                      <p:cBhvr>
                                        <p:cTn id="56" dur="2000" fill="hold"/>
                                        <p:tgtEl>
                                          <p:spTgt spid="5"/>
                                        </p:tgtEl>
                                        <p:attrNameLst>
                                          <p:attrName>ppt_x</p:attrName>
                                          <p:attrName>ppt_y</p:attrName>
                                        </p:attrNameLst>
                                      </p:cBhvr>
                                      <p:rCtr x="20039" y="15972"/>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3711 0.32362 " pathEditMode="relative" rAng="0" ptsTypes="AA">
                                      <p:cBhvr>
                                        <p:cTn id="108" dur="2000" fill="hold"/>
                                        <p:tgtEl>
                                          <p:spTgt spid="5"/>
                                        </p:tgtEl>
                                        <p:attrNameLst>
                                          <p:attrName>ppt_x</p:attrName>
                                          <p:attrName>ppt_y</p:attrName>
                                        </p:attrNameLst>
                                      </p:cBhvr>
                                      <p:rCtr x="11849" y="16181"/>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5065 0.34306 " pathEditMode="relative" rAng="0" ptsTypes="AA">
                                      <p:cBhvr>
                                        <p:cTn id="162" dur="2000" fill="hold"/>
                                        <p:tgtEl>
                                          <p:spTgt spid="5"/>
                                        </p:tgtEl>
                                        <p:attrNameLst>
                                          <p:attrName>ppt_x</p:attrName>
                                          <p:attrName>ppt_y</p:attrName>
                                        </p:attrNameLst>
                                      </p:cBhvr>
                                      <p:rCtr x="2812" y="15694"/>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369981" y="10633"/>
            <a:ext cx="6188149"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Cái</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bút</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mực</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cân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nặng</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khoảng</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a:t>
            </a:r>
          </a:p>
        </p:txBody>
      </p:sp>
      <p:pic>
        <p:nvPicPr>
          <p:cNvPr id="25" name="Picture 24"/>
          <p:cNvPicPr>
            <a:picLocks noChangeAspect="1"/>
          </p:cNvPicPr>
          <p:nvPr/>
        </p:nvPicPr>
        <p:blipFill rotWithShape="1">
          <a:blip r:embed="rId16">
            <a:extLst>
              <a:ext uri="{BEBA8EAE-BF5A-486C-A8C5-ECC9F3942E4B}">
                <a14:imgProps xmlns:a14="http://schemas.microsoft.com/office/drawing/2010/main">
                  <a14:imgLayer r:embed="rId17">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6">
            <a:extLst>
              <a:ext uri="{BEBA8EAE-BF5A-486C-A8C5-ECC9F3942E4B}">
                <a14:imgProps xmlns:a14="http://schemas.microsoft.com/office/drawing/2010/main">
                  <a14:imgLayer r:embed="rId17">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22098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2 g</a:t>
            </a:r>
          </a:p>
        </p:txBody>
      </p:sp>
      <p:sp>
        <p:nvSpPr>
          <p:cNvPr id="31" name="Rectangle 30"/>
          <p:cNvSpPr/>
          <p:nvPr/>
        </p:nvSpPr>
        <p:spPr>
          <a:xfrm>
            <a:off x="5477467" y="1905641"/>
            <a:ext cx="21248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 kg</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20 g</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7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450"/>
                            </p:stCondLst>
                            <p:childTnLst>
                              <p:par>
                                <p:cTn id="32" presetID="63" presetClass="path" presetSubtype="0" accel="50000" decel="50000" fill="hold" nodeType="afterEffect">
                                  <p:stCondLst>
                                    <p:cond delay="0"/>
                                  </p:stCondLst>
                                  <p:childTnLst>
                                    <p:animMotion origin="layout" path="M -3.125E-6 -4.81481E-6 L 0.60521 0.3713 " pathEditMode="relative" rAng="0" ptsTypes="AA">
                                      <p:cBhvr>
                                        <p:cTn id="33" dur="3000" fill="hold"/>
                                        <p:tgtEl>
                                          <p:spTgt spid="5"/>
                                        </p:tgtEl>
                                        <p:attrNameLst>
                                          <p:attrName>ppt_x</p:attrName>
                                          <p:attrName>ppt_y</p:attrName>
                                        </p:attrNameLst>
                                      </p:cBhvr>
                                      <p:rCtr x="30260" y="18565"/>
                                    </p:animMotion>
                                  </p:childTnLst>
                                </p:cTn>
                              </p:par>
                            </p:childTnLst>
                          </p:cTn>
                        </p:par>
                        <p:par>
                          <p:cTn id="34" fill="hold">
                            <p:stCondLst>
                              <p:cond delay="64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2201 0.32801 " pathEditMode="relative" rAng="0" ptsTypes="AA">
                                      <p:cBhvr>
                                        <p:cTn id="56" dur="2000" fill="hold"/>
                                        <p:tgtEl>
                                          <p:spTgt spid="5"/>
                                        </p:tgtEl>
                                        <p:attrNameLst>
                                          <p:attrName>ppt_x</p:attrName>
                                          <p:attrName>ppt_y</p:attrName>
                                        </p:attrNameLst>
                                      </p:cBhvr>
                                      <p:rCtr x="21094" y="16389"/>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3.125E-6 -4.81481E-6 L 0.24675 0.30209 " pathEditMode="relative" rAng="0" ptsTypes="AA">
                                      <p:cBhvr>
                                        <p:cTn id="110" dur="2000" fill="hold"/>
                                        <p:tgtEl>
                                          <p:spTgt spid="5"/>
                                        </p:tgtEl>
                                        <p:attrNameLst>
                                          <p:attrName>ppt_x</p:attrName>
                                          <p:attrName>ppt_y</p:attrName>
                                        </p:attrNameLst>
                                      </p:cBhvr>
                                      <p:rCtr x="12331" y="15093"/>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4"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4"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A : 15 ml</a:t>
            </a:r>
            <a:endPar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Lượng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thuốc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trong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một</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lọ</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thuốc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nhỏ</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mắt</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B : 15 </a:t>
            </a:r>
            <a:r>
              <a:rPr kumimoji="0" lang="en-US" sz="3200" b="1" i="1"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l</a:t>
            </a:r>
          </a:p>
        </p:txBody>
      </p:sp>
      <p:sp>
        <p:nvSpPr>
          <p:cNvPr id="82" name="Rectangle 81"/>
          <p:cNvSpPr/>
          <p:nvPr/>
        </p:nvSpPr>
        <p:spPr>
          <a:xfrm>
            <a:off x="4809460" y="2480531"/>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mn-cs"/>
              </a:rPr>
              <a:t>150 ml</a:t>
            </a:r>
            <a:endPar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250"/>
                            </p:stCondLst>
                            <p:childTnLst>
                              <p:par>
                                <p:cTn id="25" presetID="10" presetClass="exit" presetSubtype="0" fill="hold" nodeType="afterEffect">
                                  <p:stCondLst>
                                    <p:cond delay="0"/>
                                  </p:stCondLst>
                                  <p:childTnLst>
                                    <p:animEffect transition="out" filter="fade">
                                      <p:cBhvr>
                                        <p:cTn id="26" dur="10"/>
                                        <p:tgtEl>
                                          <p:spTgt spid="16"/>
                                        </p:tgtEl>
                                      </p:cBhvr>
                                    </p:animEffect>
                                    <p:set>
                                      <p:cBhvr>
                                        <p:cTn id="27" dur="1" fill="hold">
                                          <p:stCondLst>
                                            <p:cond delay="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childTnLst>
                          </p:cTn>
                        </p:par>
                        <p:par>
                          <p:cTn id="31" fill="hold">
                            <p:stCondLst>
                              <p:cond delay="4260"/>
                            </p:stCondLst>
                            <p:childTnLst>
                              <p:par>
                                <p:cTn id="32" presetID="63" presetClass="path" presetSubtype="0" accel="50000" decel="50000" fill="hold" nodeType="afterEffect">
                                  <p:stCondLst>
                                    <p:cond delay="0"/>
                                  </p:stCondLst>
                                  <p:childTnLst>
                                    <p:animMotion origin="layout" path="M -3.125E-6 -4.81481E-6 L 0.58555 0.3051 " pathEditMode="relative" rAng="0" ptsTypes="AA">
                                      <p:cBhvr>
                                        <p:cTn id="33" dur="3000" fill="hold"/>
                                        <p:tgtEl>
                                          <p:spTgt spid="5"/>
                                        </p:tgtEl>
                                        <p:attrNameLst>
                                          <p:attrName>ppt_x</p:attrName>
                                          <p:attrName>ppt_y</p:attrName>
                                        </p:attrNameLst>
                                      </p:cBhvr>
                                      <p:rCtr x="29271" y="15255"/>
                                    </p:animMotion>
                                  </p:childTnLst>
                                </p:cTn>
                              </p:par>
                            </p:childTnLst>
                          </p:cTn>
                        </p:par>
                        <p:par>
                          <p:cTn id="34" fill="hold">
                            <p:stCondLst>
                              <p:cond delay="7260"/>
                            </p:stCondLst>
                            <p:childTnLst>
                              <p:par>
                                <p:cTn id="35" presetID="10" presetClass="exit" presetSubtype="0" fill="hold" nodeType="afterEffect">
                                  <p:stCondLst>
                                    <p:cond delay="0"/>
                                  </p:stCondLst>
                                  <p:childTnLst>
                                    <p:animEffect transition="out" filter="fade">
                                      <p:cBhvr>
                                        <p:cTn id="36" dur="10"/>
                                        <p:tgtEl>
                                          <p:spTgt spid="5"/>
                                        </p:tgtEl>
                                      </p:cBhvr>
                                    </p:animEffect>
                                    <p:set>
                                      <p:cBhvr>
                                        <p:cTn id="37"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0278 " pathEditMode="relative" rAng="0" ptsTypes="AA">
                                      <p:cBhvr>
                                        <p:cTn id="56" dur="2000" fill="hold"/>
                                        <p:tgtEl>
                                          <p:spTgt spid="5"/>
                                        </p:tgtEl>
                                        <p:attrNameLst>
                                          <p:attrName>ppt_x</p:attrName>
                                          <p:attrName>ppt_y</p:attrName>
                                        </p:attrNameLst>
                                      </p:cBhvr>
                                      <p:rCtr x="20039" y="15139"/>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2409 0.30371 " pathEditMode="relative" rAng="0" ptsTypes="AA">
                                      <p:cBhvr>
                                        <p:cTn id="108" dur="2000" fill="hold"/>
                                        <p:tgtEl>
                                          <p:spTgt spid="5"/>
                                        </p:tgtEl>
                                        <p:attrNameLst>
                                          <p:attrName>ppt_x</p:attrName>
                                          <p:attrName>ppt_y</p:attrName>
                                        </p:attrNameLst>
                                      </p:cBhvr>
                                      <p:rCtr x="11198" y="15185"/>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oisairoi.wav"/>
                                        </p:tgtEl>
                                      </p:cMediaNode>
                                    </p:audio>
                                  </p:sub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subTnLst>
                                    <p:audio>
                                      <p:cMediaNode>
                                        <p:cTn display="0" masterRel="sameClick">
                                          <p:stCondLst>
                                            <p:cond evt="begin" delay="0">
                                              <p:tn val="136"/>
                                            </p:cond>
                                          </p:stCondLst>
                                          <p:endCondLst>
                                            <p:cond evt="onStopAudio" delay="0">
                                              <p:tgtEl>
                                                <p:sldTgt/>
                                              </p:tgtEl>
                                            </p:cond>
                                          </p:endCondLst>
                                        </p:cTn>
                                        <p:tgtEl>
                                          <p:sndTgt r:embed="rId3" name="oisairoi.wav"/>
                                        </p:tgtEl>
                                      </p:cMediaNode>
                                    </p:audio>
                                  </p:subTnLst>
                                </p:cTn>
                              </p:par>
                              <p:par>
                                <p:cTn id="139" presetID="10" presetClass="exit" presetSubtype="0" fill="hold" nodeType="withEffect">
                                  <p:stCondLst>
                                    <p:cond delay="0"/>
                                  </p:stCondLst>
                                  <p:childTnLst>
                                    <p:animEffect transition="out" filter="fade">
                                      <p:cBhvr>
                                        <p:cTn id="140" dur="250"/>
                                        <p:tgtEl>
                                          <p:spTgt spid="26"/>
                                        </p:tgtEl>
                                      </p:cBhvr>
                                    </p:animEffect>
                                    <p:set>
                                      <p:cBhvr>
                                        <p:cTn id="14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30"/>
                    </p:tgtEl>
                  </p:cond>
                </p:stCondLst>
                <p:endSync evt="end" delay="0">
                  <p:rtn val="all"/>
                </p:endSync>
                <p:childTnLst>
                  <p:par>
                    <p:cTn id="143" fill="hold">
                      <p:stCondLst>
                        <p:cond delay="0"/>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250"/>
                                        <p:tgtEl>
                                          <p:spTgt spid="16"/>
                                        </p:tgtEl>
                                      </p:cBhvr>
                                    </p:animEffect>
                                    <p:set>
                                      <p:cBhvr>
                                        <p:cTn id="154" dur="1" fill="hold">
                                          <p:stCondLst>
                                            <p:cond delay="249"/>
                                          </p:stCondLst>
                                        </p:cTn>
                                        <p:tgtEl>
                                          <p:spTgt spid="1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childTnLst>
                          </p:cTn>
                        </p:par>
                        <p:par>
                          <p:cTn id="158" fill="hold">
                            <p:stCondLst>
                              <p:cond delay="1250"/>
                            </p:stCondLst>
                            <p:childTnLst>
                              <p:par>
                                <p:cTn id="159" presetID="49" presetClass="path" presetSubtype="0" accel="50000" decel="50000" fill="hold" nodeType="afterEffect">
                                  <p:stCondLst>
                                    <p:cond delay="0"/>
                                  </p:stCondLst>
                                  <p:childTnLst>
                                    <p:animMotion origin="layout" path="M -0.00573 0.02894 L 0.04466 0.32061 " pathEditMode="relative" rAng="0" ptsTypes="AA">
                                      <p:cBhvr>
                                        <p:cTn id="160" dur="2000" fill="hold"/>
                                        <p:tgtEl>
                                          <p:spTgt spid="5"/>
                                        </p:tgtEl>
                                        <p:attrNameLst>
                                          <p:attrName>ppt_x</p:attrName>
                                          <p:attrName>ppt_y</p:attrName>
                                        </p:attrNameLst>
                                      </p:cBhvr>
                                      <p:rCtr x="2513" y="14583"/>
                                    </p:animMotion>
                                  </p:childTnLst>
                                </p:cTn>
                              </p:par>
                            </p:childTnLst>
                          </p:cTn>
                        </p:par>
                        <p:par>
                          <p:cTn id="161" fill="hold">
                            <p:stCondLst>
                              <p:cond delay="3250"/>
                            </p:stCondLst>
                            <p:childTnLst>
                              <p:par>
                                <p:cTn id="162" presetID="10" presetClass="exit" presetSubtype="0" fill="hold" nodeType="afterEffect">
                                  <p:stCondLst>
                                    <p:cond delay="0"/>
                                  </p:stCondLst>
                                  <p:childTnLst>
                                    <p:animEffect transition="out" filter="fade">
                                      <p:cBhvr>
                                        <p:cTn id="163" dur="250"/>
                                        <p:tgtEl>
                                          <p:spTgt spid="5"/>
                                        </p:tgtEl>
                                      </p:cBhvr>
                                    </p:animEffect>
                                    <p:set>
                                      <p:cBhvr>
                                        <p:cTn id="164" dur="1" fill="hold">
                                          <p:stCondLst>
                                            <p:cond delay="249"/>
                                          </p:stCondLst>
                                        </p:cTn>
                                        <p:tgtEl>
                                          <p:spTgt spid="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250"/>
                                        <p:tgtEl>
                                          <p:spTgt spid="28"/>
                                        </p:tgtEl>
                                      </p:cBhvr>
                                    </p:animEffect>
                                  </p:childTnLst>
                                </p:cTn>
                              </p:par>
                            </p:childTnLst>
                          </p:cTn>
                        </p:par>
                        <p:par>
                          <p:cTn id="168" fill="hold">
                            <p:stCondLst>
                              <p:cond delay="3500"/>
                            </p:stCondLst>
                            <p:childTnLst>
                              <p:par>
                                <p:cTn id="169" presetID="32" presetClass="emph" presetSubtype="0" fill="hold" nodeType="afterEffect">
                                  <p:stCondLst>
                                    <p:cond delay="0"/>
                                  </p:stCondLst>
                                  <p:childTnLst>
                                    <p:animRot by="120000">
                                      <p:cBhvr>
                                        <p:cTn id="170" dur="200" fill="hold">
                                          <p:stCondLst>
                                            <p:cond delay="0"/>
                                          </p:stCondLst>
                                        </p:cTn>
                                        <p:tgtEl>
                                          <p:spTgt spid="28"/>
                                        </p:tgtEl>
                                        <p:attrNameLst>
                                          <p:attrName>r</p:attrName>
                                        </p:attrNameLst>
                                      </p:cBhvr>
                                    </p:animRot>
                                    <p:animRot by="-240000">
                                      <p:cBhvr>
                                        <p:cTn id="171" dur="400" fill="hold">
                                          <p:stCondLst>
                                            <p:cond delay="400"/>
                                          </p:stCondLst>
                                        </p:cTn>
                                        <p:tgtEl>
                                          <p:spTgt spid="28"/>
                                        </p:tgtEl>
                                        <p:attrNameLst>
                                          <p:attrName>r</p:attrName>
                                        </p:attrNameLst>
                                      </p:cBhvr>
                                    </p:animRot>
                                    <p:animRot by="240000">
                                      <p:cBhvr>
                                        <p:cTn id="172" dur="400" fill="hold">
                                          <p:stCondLst>
                                            <p:cond delay="800"/>
                                          </p:stCondLst>
                                        </p:cTn>
                                        <p:tgtEl>
                                          <p:spTgt spid="28"/>
                                        </p:tgtEl>
                                        <p:attrNameLst>
                                          <p:attrName>r</p:attrName>
                                        </p:attrNameLst>
                                      </p:cBhvr>
                                    </p:animRot>
                                    <p:animRot by="-240000">
                                      <p:cBhvr>
                                        <p:cTn id="173" dur="400" fill="hold">
                                          <p:stCondLst>
                                            <p:cond delay="1200"/>
                                          </p:stCondLst>
                                        </p:cTn>
                                        <p:tgtEl>
                                          <p:spTgt spid="28"/>
                                        </p:tgtEl>
                                        <p:attrNameLst>
                                          <p:attrName>r</p:attrName>
                                        </p:attrNameLst>
                                      </p:cBhvr>
                                    </p:animRot>
                                    <p:animRot by="120000">
                                      <p:cBhvr>
                                        <p:cTn id="174" dur="400" fill="hold">
                                          <p:stCondLst>
                                            <p:cond delay="1600"/>
                                          </p:stCondLst>
                                        </p:cTn>
                                        <p:tgtEl>
                                          <p:spTgt spid="28"/>
                                        </p:tgtEl>
                                        <p:attrNameLst>
                                          <p:attrName>r</p:attrName>
                                        </p:attrNameLst>
                                      </p:cBhvr>
                                    </p:animRot>
                                  </p:childTnLst>
                                </p:cTn>
                              </p:par>
                              <p:par>
                                <p:cTn id="175" presetID="32" presetClass="emph" presetSubtype="0" fill="hold" nodeType="withEffect">
                                  <p:stCondLst>
                                    <p:cond delay="0"/>
                                  </p:stCondLst>
                                  <p:childTnLst>
                                    <p:animRot by="120000">
                                      <p:cBhvr>
                                        <p:cTn id="176" dur="200" fill="hold">
                                          <p:stCondLst>
                                            <p:cond delay="0"/>
                                          </p:stCondLst>
                                        </p:cTn>
                                        <p:tgtEl>
                                          <p:spTgt spid="30"/>
                                        </p:tgtEl>
                                        <p:attrNameLst>
                                          <p:attrName>r</p:attrName>
                                        </p:attrNameLst>
                                      </p:cBhvr>
                                    </p:animRot>
                                    <p:animRot by="-240000">
                                      <p:cBhvr>
                                        <p:cTn id="177" dur="400" fill="hold">
                                          <p:stCondLst>
                                            <p:cond delay="400"/>
                                          </p:stCondLst>
                                        </p:cTn>
                                        <p:tgtEl>
                                          <p:spTgt spid="30"/>
                                        </p:tgtEl>
                                        <p:attrNameLst>
                                          <p:attrName>r</p:attrName>
                                        </p:attrNameLst>
                                      </p:cBhvr>
                                    </p:animRot>
                                    <p:animRot by="240000">
                                      <p:cBhvr>
                                        <p:cTn id="178" dur="400" fill="hold">
                                          <p:stCondLst>
                                            <p:cond delay="800"/>
                                          </p:stCondLst>
                                        </p:cTn>
                                        <p:tgtEl>
                                          <p:spTgt spid="30"/>
                                        </p:tgtEl>
                                        <p:attrNameLst>
                                          <p:attrName>r</p:attrName>
                                        </p:attrNameLst>
                                      </p:cBhvr>
                                    </p:animRot>
                                    <p:animRot by="-240000">
                                      <p:cBhvr>
                                        <p:cTn id="179" dur="400" fill="hold">
                                          <p:stCondLst>
                                            <p:cond delay="1200"/>
                                          </p:stCondLst>
                                        </p:cTn>
                                        <p:tgtEl>
                                          <p:spTgt spid="30"/>
                                        </p:tgtEl>
                                        <p:attrNameLst>
                                          <p:attrName>r</p:attrName>
                                        </p:attrNameLst>
                                      </p:cBhvr>
                                    </p:animRot>
                                    <p:animRot by="120000">
                                      <p:cBhvr>
                                        <p:cTn id="180" dur="400" fill="hold">
                                          <p:stCondLst>
                                            <p:cond delay="1600"/>
                                          </p:stCondLst>
                                        </p:cTn>
                                        <p:tgtEl>
                                          <p:spTgt spid="30"/>
                                        </p:tgtEl>
                                        <p:attrNameLst>
                                          <p:attrName>r</p:attrName>
                                        </p:attrNameLst>
                                      </p:cBhvr>
                                    </p:animRot>
                                  </p:childTnLst>
                                </p:cTn>
                              </p:par>
                            </p:childTnLst>
                          </p:cTn>
                        </p:par>
                        <p:par>
                          <p:cTn id="181" fill="hold">
                            <p:stCondLst>
                              <p:cond delay="5500"/>
                            </p:stCondLst>
                            <p:childTnLst>
                              <p:par>
                                <p:cTn id="182" presetID="10" presetClass="exit" presetSubtype="0" fill="hold" nodeType="after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250"/>
                                        <p:tgtEl>
                                          <p:spTgt spid="27"/>
                                        </p:tgtEl>
                                      </p:cBhvr>
                                    </p:animEffect>
                                  </p:childTnLst>
                                  <p:subTnLst>
                                    <p:audio>
                                      <p:cMediaNode>
                                        <p:cTn display="0" masterRel="sameClick">
                                          <p:stCondLst>
                                            <p:cond evt="begin" delay="0">
                                              <p:tn val="185"/>
                                            </p:cond>
                                          </p:stCondLst>
                                          <p:endCondLst>
                                            <p:cond evt="onStopAudio" delay="0">
                                              <p:tgtEl>
                                                <p:sldTgt/>
                                              </p:tgtEl>
                                            </p:cond>
                                          </p:endCondLst>
                                        </p:cTn>
                                        <p:tgtEl>
                                          <p:sndTgt r:embed="rId5" name="congioilam.wav"/>
                                        </p:tgtEl>
                                      </p:cMediaNode>
                                    </p:audio>
                                  </p:subTnLst>
                                </p:cTn>
                              </p:par>
                              <p:par>
                                <p:cTn id="188" presetID="10" presetClass="exit" presetSubtype="0" fill="hold" nodeType="withEffect">
                                  <p:stCondLst>
                                    <p:cond delay="0"/>
                                  </p:stCondLst>
                                  <p:childTnLst>
                                    <p:animEffect transition="out" filter="fade">
                                      <p:cBhvr>
                                        <p:cTn id="189" dur="250"/>
                                        <p:tgtEl>
                                          <p:spTgt spid="30"/>
                                        </p:tgtEl>
                                      </p:cBhvr>
                                    </p:animEffect>
                                    <p:set>
                                      <p:cBhvr>
                                        <p:cTn id="190" dur="1" fill="hold">
                                          <p:stCondLst>
                                            <p:cond delay="249"/>
                                          </p:stCondLst>
                                        </p:cTn>
                                        <p:tgtEl>
                                          <p:spTgt spid="30"/>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500"/>
                                        <p:tgtEl>
                                          <p:spTgt spid="77"/>
                                        </p:tgtEl>
                                      </p:cBhvr>
                                    </p:animEffect>
                                  </p:childTnLst>
                                </p:cTn>
                              </p:par>
                              <p:par>
                                <p:cTn id="194" presetID="8" presetClass="emph" presetSubtype="0" repeatCount="indefinite" fill="hold" grpId="1" nodeType="withEffect">
                                  <p:stCondLst>
                                    <p:cond delay="0"/>
                                  </p:stCondLst>
                                  <p:childTnLst>
                                    <p:animRot by="21600000">
                                      <p:cBhvr>
                                        <p:cTn id="19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6"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81">
                                            <p:txEl>
                                              <p:pRg st="0" end="0"/>
                                            </p:txEl>
                                          </p:spTgt>
                                        </p:tgtEl>
                                        <p:attrNameLst>
                                          <p:attrName>style.color</p:attrName>
                                        </p:attrNameLst>
                                      </p:cBhvr>
                                      <p:by>
                                        <p:hsl h="0" s="-12549" l="-25098"/>
                                      </p:by>
                                    </p:animClr>
                                    <p:animClr clrSpc="hsl" dir="cw">
                                      <p:cBhvr>
                                        <p:cTn id="207" dur="500" fill="hold"/>
                                        <p:tgtEl>
                                          <p:spTgt spid="81">
                                            <p:txEl>
                                              <p:pRg st="0" end="0"/>
                                            </p:txEl>
                                          </p:spTgt>
                                        </p:tgtEl>
                                        <p:attrNameLst>
                                          <p:attrName>fillcolor</p:attrName>
                                        </p:attrNameLst>
                                      </p:cBhvr>
                                      <p:by>
                                        <p:hsl h="0" s="-12549" l="-25098"/>
                                      </p:by>
                                    </p:animClr>
                                    <p:animClr clrSpc="hsl" dir="cw">
                                      <p:cBhvr>
                                        <p:cTn id="208" dur="500" fill="hold"/>
                                        <p:tgtEl>
                                          <p:spTgt spid="81">
                                            <p:txEl>
                                              <p:pRg st="0" end="0"/>
                                            </p:txEl>
                                          </p:spTgt>
                                        </p:tgtEl>
                                        <p:attrNameLst>
                                          <p:attrName>stroke.color</p:attrName>
                                        </p:attrNameLst>
                                      </p:cBhvr>
                                      <p:by>
                                        <p:hsl h="0" s="-12549" l="-25098"/>
                                      </p:by>
                                    </p:animClr>
                                    <p:set>
                                      <p:cBhvr>
                                        <p:cTn id="209" dur="500" fill="hold"/>
                                        <p:tgtEl>
                                          <p:spTgt spid="8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82">
                                            <p:txEl>
                                              <p:pRg st="0" end="0"/>
                                            </p:txEl>
                                          </p:spTgt>
                                        </p:tgtEl>
                                        <p:attrNameLst>
                                          <p:attrName>style.color</p:attrName>
                                        </p:attrNameLst>
                                      </p:cBhvr>
                                      <p:by>
                                        <p:hsl h="0" s="-12549" l="-25098"/>
                                      </p:by>
                                    </p:animClr>
                                    <p:animClr clrSpc="hsl" dir="cw">
                                      <p:cBhvr>
                                        <p:cTn id="212" dur="500" fill="hold"/>
                                        <p:tgtEl>
                                          <p:spTgt spid="82">
                                            <p:txEl>
                                              <p:pRg st="0" end="0"/>
                                            </p:txEl>
                                          </p:spTgt>
                                        </p:tgtEl>
                                        <p:attrNameLst>
                                          <p:attrName>fillcolor</p:attrName>
                                        </p:attrNameLst>
                                      </p:cBhvr>
                                      <p:by>
                                        <p:hsl h="0" s="-12549" l="-25098"/>
                                      </p:by>
                                    </p:animClr>
                                    <p:animClr clrSpc="hsl" dir="cw">
                                      <p:cBhvr>
                                        <p:cTn id="213" dur="500" fill="hold"/>
                                        <p:tgtEl>
                                          <p:spTgt spid="82">
                                            <p:txEl>
                                              <p:pRg st="0" end="0"/>
                                            </p:txEl>
                                          </p:spTgt>
                                        </p:tgtEl>
                                        <p:attrNameLst>
                                          <p:attrName>stroke.color</p:attrName>
                                        </p:attrNameLst>
                                      </p:cBhvr>
                                      <p:by>
                                        <p:hsl h="0" s="-12549" l="-25098"/>
                                      </p:by>
                                    </p:animClr>
                                    <p:set>
                                      <p:cBhvr>
                                        <p:cTn id="214"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Nhiệt</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độ</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cơ</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thể</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người</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bình</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thường</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A : 35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endParaRPr>
          </a:p>
        </p:txBody>
      </p:sp>
      <p:sp>
        <p:nvSpPr>
          <p:cNvPr id="31" name="Rectangle 30"/>
          <p:cNvSpPr/>
          <p:nvPr/>
        </p:nvSpPr>
        <p:spPr>
          <a:xfrm>
            <a:off x="5477467" y="1641045"/>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rPr>
              <a:t>B : </a:t>
            </a:r>
            <a:r>
              <a:rPr lang="en-US" sz="3600" b="1" dirty="0">
                <a:solidFill>
                  <a:srgbClr val="FCECD0">
                    <a:lumMod val="25000"/>
                  </a:srgbClr>
                </a:solidFill>
                <a:latin typeface="Calibri" panose="020F0502020204030204" pitchFamily="34" charset="0"/>
                <a:cs typeface="Calibri" panose="020F0502020204030204" pitchFamily="34" charset="0"/>
              </a:rPr>
              <a:t>37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endParaRPr>
          </a:p>
        </p:txBody>
      </p:sp>
      <p:sp>
        <p:nvSpPr>
          <p:cNvPr id="32" name="Rectangle 31"/>
          <p:cNvSpPr/>
          <p:nvPr/>
        </p:nvSpPr>
        <p:spPr>
          <a:xfrm>
            <a:off x="5434936" y="2262779"/>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rPr>
              <a:t>C : </a:t>
            </a:r>
            <a:r>
              <a:rPr lang="en-US" sz="3600" b="1" dirty="0">
                <a:solidFill>
                  <a:srgbClr val="FCECD0">
                    <a:lumMod val="25000"/>
                  </a:srgbClr>
                </a:solidFill>
                <a:latin typeface="Calibri" panose="020F0502020204030204" pitchFamily="34" charset="0"/>
                <a:cs typeface="Calibri" panose="020F0502020204030204" pitchFamily="34" charset="0"/>
              </a:rPr>
              <a:t>38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endParaRP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p>
        </p:txBody>
      </p:sp>
    </p:spTree>
    <p:extLst>
      <p:ext uri="{BB962C8B-B14F-4D97-AF65-F5344CB8AC3E}">
        <p14:creationId xmlns:p14="http://schemas.microsoft.com/office/powerpoint/2010/main" val="229191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000"/>
                            </p:stCondLst>
                            <p:childTnLst>
                              <p:par>
                                <p:cTn id="32" presetID="63" presetClass="path" presetSubtype="0" accel="50000" decel="50000" fill="hold" nodeType="afterEffect">
                                  <p:stCondLst>
                                    <p:cond delay="0"/>
                                  </p:stCondLst>
                                  <p:childTnLst>
                                    <p:animMotion origin="layout" path="M -3.125E-6 -4.81481E-6 L 0.57839 0.33056 " pathEditMode="relative" rAng="0" ptsTypes="AA">
                                      <p:cBhvr>
                                        <p:cTn id="33" dur="3000" fill="hold"/>
                                        <p:tgtEl>
                                          <p:spTgt spid="5"/>
                                        </p:tgtEl>
                                        <p:attrNameLst>
                                          <p:attrName>ppt_x</p:attrName>
                                          <p:attrName>ppt_y</p:attrName>
                                        </p:attrNameLst>
                                      </p:cBhvr>
                                      <p:rCtr x="28919" y="16528"/>
                                    </p:animMotion>
                                  </p:childTnLst>
                                </p:cTn>
                              </p:par>
                            </p:childTnLst>
                          </p:cTn>
                        </p:par>
                        <p:par>
                          <p:cTn id="34" fill="hold">
                            <p:stCondLst>
                              <p:cond delay="70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1968 " pathEditMode="relative" rAng="0" ptsTypes="AA">
                                      <p:cBhvr>
                                        <p:cTn id="56" dur="2000" fill="hold"/>
                                        <p:tgtEl>
                                          <p:spTgt spid="5"/>
                                        </p:tgtEl>
                                        <p:attrNameLst>
                                          <p:attrName>ppt_x</p:attrName>
                                          <p:attrName>ppt_y</p:attrName>
                                        </p:attrNameLst>
                                      </p:cBhvr>
                                      <p:rCtr x="20039" y="15972"/>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3711 0.32362 " pathEditMode="relative" rAng="0" ptsTypes="AA">
                                      <p:cBhvr>
                                        <p:cTn id="108" dur="2000" fill="hold"/>
                                        <p:tgtEl>
                                          <p:spTgt spid="5"/>
                                        </p:tgtEl>
                                        <p:attrNameLst>
                                          <p:attrName>ppt_x</p:attrName>
                                          <p:attrName>ppt_y</p:attrName>
                                        </p:attrNameLst>
                                      </p:cBhvr>
                                      <p:rCtr x="11849" y="16181"/>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5065 0.34306 " pathEditMode="relative" rAng="0" ptsTypes="AA">
                                      <p:cBhvr>
                                        <p:cTn id="162" dur="2000" fill="hold"/>
                                        <p:tgtEl>
                                          <p:spTgt spid="5"/>
                                        </p:tgtEl>
                                        <p:attrNameLst>
                                          <p:attrName>ppt_x</p:attrName>
                                          <p:attrName>ppt_y</p:attrName>
                                        </p:attrNameLst>
                                      </p:cBhvr>
                                      <p:rCtr x="2812" y="15694"/>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Vịnh</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Long –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Quảng</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Ninh</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4284922" y="-248594"/>
            <a:ext cx="3168502" cy="1577664"/>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1148316" y="405145"/>
            <a:ext cx="9324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Tính</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605E2E8F-DE9F-482E-81B4-4967DA0EC91D}"/>
              </a:ext>
            </a:extLst>
          </p:cNvPr>
          <p:cNvSpPr txBox="1"/>
          <p:nvPr/>
        </p:nvSpPr>
        <p:spPr>
          <a:xfrm>
            <a:off x="786810" y="2211572"/>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a) 480 mm + 120 mm </a:t>
            </a:r>
          </a:p>
          <a:p>
            <a:pPr algn="l"/>
            <a:r>
              <a:rPr lang="pt-BR" sz="3200" b="1" i="0" dirty="0">
                <a:solidFill>
                  <a:srgbClr val="002060"/>
                </a:solidFill>
                <a:effectLst/>
                <a:latin typeface="Calibri" panose="020F0502020204030204" pitchFamily="34" charset="0"/>
                <a:cs typeface="Calibri" panose="020F0502020204030204" pitchFamily="34" charset="0"/>
              </a:rPr>
              <a:t>545 mm – 45 mm </a:t>
            </a:r>
          </a:p>
          <a:p>
            <a:pPr algn="l"/>
            <a:r>
              <a:rPr lang="pt-BR" sz="3200" b="1" i="0" dirty="0">
                <a:solidFill>
                  <a:srgbClr val="002060"/>
                </a:solidFill>
                <a:effectLst/>
                <a:latin typeface="Calibri" panose="020F0502020204030204" pitchFamily="34" charset="0"/>
                <a:cs typeface="Calibri" panose="020F0502020204030204" pitchFamily="34" charset="0"/>
              </a:rPr>
              <a:t>840 mm : 3</a:t>
            </a:r>
          </a:p>
        </p:txBody>
      </p:sp>
      <p:sp>
        <p:nvSpPr>
          <p:cNvPr id="25" name="TextBox 24">
            <a:extLst>
              <a:ext uri="{FF2B5EF4-FFF2-40B4-BE49-F238E27FC236}">
                <a16:creationId xmlns:a16="http://schemas.microsoft.com/office/drawing/2014/main" id="{95E1D39B-B696-4D54-97F6-01249BF553EC}"/>
              </a:ext>
            </a:extLst>
          </p:cNvPr>
          <p:cNvSpPr txBox="1"/>
          <p:nvPr/>
        </p:nvSpPr>
        <p:spPr>
          <a:xfrm>
            <a:off x="5092996" y="2158409"/>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b) 465 g + 340 g</a:t>
            </a:r>
          </a:p>
          <a:p>
            <a:pPr algn="l"/>
            <a:r>
              <a:rPr lang="pt-BR" sz="3200" b="1" i="0" dirty="0">
                <a:solidFill>
                  <a:srgbClr val="002060"/>
                </a:solidFill>
                <a:effectLst/>
                <a:latin typeface="Calibri" panose="020F0502020204030204" pitchFamily="34" charset="0"/>
                <a:cs typeface="Calibri" panose="020F0502020204030204" pitchFamily="34" charset="0"/>
              </a:rPr>
              <a:t>200 g x 5</a:t>
            </a:r>
          </a:p>
          <a:p>
            <a:pPr algn="l"/>
            <a:r>
              <a:rPr lang="pt-BR" sz="3200" b="1" i="0" dirty="0">
                <a:solidFill>
                  <a:srgbClr val="002060"/>
                </a:solidFill>
                <a:effectLst/>
                <a:latin typeface="Calibri" panose="020F0502020204030204" pitchFamily="34" charset="0"/>
                <a:cs typeface="Calibri" panose="020F0502020204030204" pitchFamily="34" charset="0"/>
              </a:rPr>
              <a:t>900 g : 6</a:t>
            </a:r>
          </a:p>
        </p:txBody>
      </p:sp>
      <p:sp>
        <p:nvSpPr>
          <p:cNvPr id="26" name="TextBox 25">
            <a:extLst>
              <a:ext uri="{FF2B5EF4-FFF2-40B4-BE49-F238E27FC236}">
                <a16:creationId xmlns:a16="http://schemas.microsoft.com/office/drawing/2014/main" id="{6664D379-2F6D-4AD8-9BBE-EBDDF3FAF77A}"/>
              </a:ext>
            </a:extLst>
          </p:cNvPr>
          <p:cNvSpPr txBox="1"/>
          <p:nvPr/>
        </p:nvSpPr>
        <p:spPr>
          <a:xfrm>
            <a:off x="8548577" y="2147776"/>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c) 500 ml + 156 ml </a:t>
            </a:r>
          </a:p>
          <a:p>
            <a:pPr algn="l"/>
            <a:r>
              <a:rPr lang="pt-BR" sz="3200" b="1" i="0" dirty="0">
                <a:solidFill>
                  <a:srgbClr val="002060"/>
                </a:solidFill>
                <a:effectLst/>
                <a:latin typeface="Calibri" panose="020F0502020204030204" pitchFamily="34" charset="0"/>
                <a:cs typeface="Calibri" panose="020F0502020204030204" pitchFamily="34" charset="0"/>
              </a:rPr>
              <a:t>1 000 ml – 500 ml </a:t>
            </a:r>
          </a:p>
          <a:p>
            <a:pPr algn="l"/>
            <a:r>
              <a:rPr lang="pt-BR" sz="3200" b="1" i="0" dirty="0">
                <a:solidFill>
                  <a:srgbClr val="002060"/>
                </a:solidFill>
                <a:effectLst/>
                <a:latin typeface="Calibri" panose="020F0502020204030204" pitchFamily="34" charset="0"/>
                <a:cs typeface="Calibri" panose="020F0502020204030204" pitchFamily="34" charset="0"/>
              </a:rPr>
              <a:t>250 ml x 3</a:t>
            </a:r>
          </a:p>
        </p:txBody>
      </p:sp>
    </p:spTree>
    <p:extLst>
      <p:ext uri="{BB962C8B-B14F-4D97-AF65-F5344CB8AC3E}">
        <p14:creationId xmlns:p14="http://schemas.microsoft.com/office/powerpoint/2010/main" val="423840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279400"/>
            <a:ext cx="3251200" cy="1569660"/>
          </a:xfrm>
          <a:prstGeom prst="rect">
            <a:avLst/>
          </a:prstGeom>
          <a:noFill/>
        </p:spPr>
        <p:txBody>
          <a:bodyPr wrap="square" rtlCol="0">
            <a:spAutoFit/>
          </a:bodyPr>
          <a:lstStyle/>
          <a:p>
            <a:pPr algn="ctr" defTabSz="1219170"/>
            <a:r>
              <a:rPr lang="en-US" sz="4800" dirty="0" err="1">
                <a:solidFill>
                  <a:srgbClr val="006600"/>
                </a:solidFill>
                <a:latin typeface="Arial" panose="020B0604020202020204" pitchFamily="34" charset="0"/>
                <a:cs typeface="Arial" panose="020B0604020202020204" pitchFamily="34" charset="0"/>
              </a:rPr>
              <a:t>Cuộc</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Đua</a:t>
            </a:r>
            <a:endParaRPr lang="en-US" sz="4800" dirty="0">
              <a:solidFill>
                <a:srgbClr val="006600"/>
              </a:solidFill>
              <a:latin typeface="Arial" panose="020B0604020202020204" pitchFamily="34" charset="0"/>
              <a:cs typeface="Arial" panose="020B0604020202020204" pitchFamily="34" charset="0"/>
            </a:endParaRPr>
          </a:p>
          <a:p>
            <a:pPr algn="ctr" defTabSz="1219170"/>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Kỳ</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7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4" name="Picture 3" descr="C:\Users\ADMIN\Desktop\Picture1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4" y="999610"/>
            <a:ext cx="2147215" cy="161659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5" descr="Hình ảnh có liên qua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 descr="Hình ảnh có liên quan">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5" descr="Hình ảnh có liên quan">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ADMIN\Desktop\Picture3a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76" y="2413000"/>
            <a:ext cx="188542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Hình ảnh có liên quan">
            <a:hlinkClick r:id="rId1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Hình ảnh có liên quan">
            <a:hlinkClick r:id="rId1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Hình ảnh có liên quan">
            <a:hlinkClick r:id="rId12"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ADMIN\Desktop\Picture6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835400"/>
            <a:ext cx="2673349" cy="15057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Hình ảnh có liên quan">
            <a:hlinkClick r:id="rId1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Hình ảnh có liên quan">
            <a:hlinkClick r:id="rId15"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593162"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Hình ảnh có liên quan">
            <a:hlinkClick r:id="rId16"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C:\Users\ADMIN\Desktop\Picture7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359401"/>
            <a:ext cx="2433375" cy="1460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5" descr="Hình ảnh có liên quan">
            <a:hlinkClick r:id="rId19"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Hình ảnh có liên quan">
            <a:hlinkClick r:id="rId2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Hình ảnh có liên quan">
            <a:hlinkClick r:id="rId2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828267"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9"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73265"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41367"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2"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5"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8"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4" action="ppaction://hlinksldjump"/>
            <a:extLst>
              <a:ext uri="{FF2B5EF4-FFF2-40B4-BE49-F238E27FC236}">
                <a16:creationId xmlns:a16="http://schemas.microsoft.com/office/drawing/2014/main" id="{70BFAA5D-C899-4D85-AAF0-12CA0BB71C91}"/>
              </a:ext>
            </a:extLst>
          </p:cNvPr>
          <p:cNvSpPr/>
          <p:nvPr/>
        </p:nvSpPr>
        <p:spPr>
          <a:xfrm>
            <a:off x="10372724" y="352425"/>
            <a:ext cx="1495425" cy="590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6"/>
                                        </p:tgtEl>
                                        <p:attrNameLst>
                                          <p:attrName>r</p:attrName>
                                        </p:attrNameLst>
                                      </p:cBhvr>
                                    </p:animRot>
                                    <p:animRot by="-240000">
                                      <p:cBhvr>
                                        <p:cTn id="13" dur="600" fill="hold">
                                          <p:stCondLst>
                                            <p:cond delay="600"/>
                                          </p:stCondLst>
                                        </p:cTn>
                                        <p:tgtEl>
                                          <p:spTgt spid="26"/>
                                        </p:tgtEl>
                                        <p:attrNameLst>
                                          <p:attrName>r</p:attrName>
                                        </p:attrNameLst>
                                      </p:cBhvr>
                                    </p:animRot>
                                    <p:animRot by="240000">
                                      <p:cBhvr>
                                        <p:cTn id="14" dur="600" fill="hold">
                                          <p:stCondLst>
                                            <p:cond delay="1200"/>
                                          </p:stCondLst>
                                        </p:cTn>
                                        <p:tgtEl>
                                          <p:spTgt spid="26"/>
                                        </p:tgtEl>
                                        <p:attrNameLst>
                                          <p:attrName>r</p:attrName>
                                        </p:attrNameLst>
                                      </p:cBhvr>
                                    </p:animRot>
                                    <p:animRot by="-240000">
                                      <p:cBhvr>
                                        <p:cTn id="15" dur="600" fill="hold">
                                          <p:stCondLst>
                                            <p:cond delay="1800"/>
                                          </p:stCondLst>
                                        </p:cTn>
                                        <p:tgtEl>
                                          <p:spTgt spid="26"/>
                                        </p:tgtEl>
                                        <p:attrNameLst>
                                          <p:attrName>r</p:attrName>
                                        </p:attrNameLst>
                                      </p:cBhvr>
                                    </p:animRot>
                                    <p:animRot by="120000">
                                      <p:cBhvr>
                                        <p:cTn id="16" dur="600" fill="hold">
                                          <p:stCondLst>
                                            <p:cond delay="24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0"/>
                                        </p:tgtEl>
                                        <p:attrNameLst>
                                          <p:attrName>r</p:attrName>
                                        </p:attrNameLst>
                                      </p:cBhvr>
                                    </p:animRot>
                                    <p:animRot by="-240000">
                                      <p:cBhvr>
                                        <p:cTn id="19" dur="600" fill="hold">
                                          <p:stCondLst>
                                            <p:cond delay="600"/>
                                          </p:stCondLst>
                                        </p:cTn>
                                        <p:tgtEl>
                                          <p:spTgt spid="30"/>
                                        </p:tgtEl>
                                        <p:attrNameLst>
                                          <p:attrName>r</p:attrName>
                                        </p:attrNameLst>
                                      </p:cBhvr>
                                    </p:animRot>
                                    <p:animRot by="240000">
                                      <p:cBhvr>
                                        <p:cTn id="20" dur="600" fill="hold">
                                          <p:stCondLst>
                                            <p:cond delay="1200"/>
                                          </p:stCondLst>
                                        </p:cTn>
                                        <p:tgtEl>
                                          <p:spTgt spid="30"/>
                                        </p:tgtEl>
                                        <p:attrNameLst>
                                          <p:attrName>r</p:attrName>
                                        </p:attrNameLst>
                                      </p:cBhvr>
                                    </p:animRot>
                                    <p:animRot by="-240000">
                                      <p:cBhvr>
                                        <p:cTn id="21" dur="600" fill="hold">
                                          <p:stCondLst>
                                            <p:cond delay="1800"/>
                                          </p:stCondLst>
                                        </p:cTn>
                                        <p:tgtEl>
                                          <p:spTgt spid="30"/>
                                        </p:tgtEl>
                                        <p:attrNameLst>
                                          <p:attrName>r</p:attrName>
                                        </p:attrNameLst>
                                      </p:cBhvr>
                                    </p:animRot>
                                    <p:animRot by="120000">
                                      <p:cBhvr>
                                        <p:cTn id="22" dur="600" fill="hold">
                                          <p:stCondLst>
                                            <p:cond delay="2400"/>
                                          </p:stCondLst>
                                        </p:cTn>
                                        <p:tgtEl>
                                          <p:spTgt spid="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4"/>
                                        </p:tgtEl>
                                        <p:attrNameLst>
                                          <p:attrName>r</p:attrName>
                                        </p:attrNameLst>
                                      </p:cBhvr>
                                    </p:animRot>
                                    <p:animRot by="-240000">
                                      <p:cBhvr>
                                        <p:cTn id="25" dur="600" fill="hold">
                                          <p:stCondLst>
                                            <p:cond delay="600"/>
                                          </p:stCondLst>
                                        </p:cTn>
                                        <p:tgtEl>
                                          <p:spTgt spid="34"/>
                                        </p:tgtEl>
                                        <p:attrNameLst>
                                          <p:attrName>r</p:attrName>
                                        </p:attrNameLst>
                                      </p:cBhvr>
                                    </p:animRot>
                                    <p:animRot by="240000">
                                      <p:cBhvr>
                                        <p:cTn id="26" dur="600" fill="hold">
                                          <p:stCondLst>
                                            <p:cond delay="1200"/>
                                          </p:stCondLst>
                                        </p:cTn>
                                        <p:tgtEl>
                                          <p:spTgt spid="34"/>
                                        </p:tgtEl>
                                        <p:attrNameLst>
                                          <p:attrName>r</p:attrName>
                                        </p:attrNameLst>
                                      </p:cBhvr>
                                    </p:animRot>
                                    <p:animRot by="-240000">
                                      <p:cBhvr>
                                        <p:cTn id="27" dur="600" fill="hold">
                                          <p:stCondLst>
                                            <p:cond delay="1800"/>
                                          </p:stCondLst>
                                        </p:cTn>
                                        <p:tgtEl>
                                          <p:spTgt spid="34"/>
                                        </p:tgtEl>
                                        <p:attrNameLst>
                                          <p:attrName>r</p:attrName>
                                        </p:attrNameLst>
                                      </p:cBhvr>
                                    </p:animRot>
                                    <p:animRot by="120000">
                                      <p:cBhvr>
                                        <p:cTn id="28" dur="600" fill="hold">
                                          <p:stCondLst>
                                            <p:cond delay="24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4"/>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8.33333E-7 4.68393E-6 L 0.18802 -0.00062 " pathEditMode="relative" rAng="0" ptsTypes="AA">
                                      <p:cBhvr>
                                        <p:cTn id="33" dur="2000" fill="hold"/>
                                        <p:tgtEl>
                                          <p:spTgt spid="74"/>
                                        </p:tgtEl>
                                        <p:attrNameLst>
                                          <p:attrName>ppt_x</p:attrName>
                                          <p:attrName>ppt_y</p:attrName>
                                        </p:attrNameLst>
                                      </p:cBhvr>
                                      <p:rCtr x="9392" y="-3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18802 -0.00062 L 0.46302 -0.00062 " pathEditMode="relative" rAng="0" ptsTypes="AA">
                                      <p:cBhvr>
                                        <p:cTn id="37" dur="2000" fill="hold"/>
                                        <p:tgtEl>
                                          <p:spTgt spid="74"/>
                                        </p:tgtEl>
                                        <p:attrNameLst>
                                          <p:attrName>ppt_x</p:attrName>
                                          <p:attrName>ppt_y</p:attrName>
                                        </p:attrNameLst>
                                      </p:cBhvr>
                                      <p:rCtr x="1375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46302 -0.00062 L 0.85469 -0.00062 " pathEditMode="relative" rAng="0" ptsTypes="AA">
                                      <p:cBhvr>
                                        <p:cTn id="41" dur="2000" fill="hold"/>
                                        <p:tgtEl>
                                          <p:spTgt spid="74"/>
                                        </p:tgtEl>
                                        <p:attrNameLst>
                                          <p:attrName>ppt_x</p:attrName>
                                          <p:attrName>ppt_y</p:attrName>
                                        </p:attrNameLst>
                                      </p:cBhvr>
                                      <p:rCtr x="19583" y="0"/>
                                    </p:animMotion>
                                  </p:childTnLst>
                                </p:cTn>
                              </p:par>
                              <p:par>
                                <p:cTn id="42" presetID="1" presetClass="entr" presetSubtype="0" fill="hold" nodeType="withEffect">
                                  <p:stCondLst>
                                    <p:cond delay="100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100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xit" presetSubtype="0" fill="hold" nodeType="withEffect">
                                  <p:stCondLst>
                                    <p:cond delay="2500"/>
                                  </p:stCondLst>
                                  <p:childTnLst>
                                    <p:set>
                                      <p:cBhvr>
                                        <p:cTn id="49" dur="1" fill="hold">
                                          <p:stCondLst>
                                            <p:cond delay="0"/>
                                          </p:stCondLst>
                                        </p:cTn>
                                        <p:tgtEl>
                                          <p:spTgt spid="39"/>
                                        </p:tgtEl>
                                        <p:attrNameLst>
                                          <p:attrName>style.visibility</p:attrName>
                                        </p:attrNameLst>
                                      </p:cBhvr>
                                      <p:to>
                                        <p:strVal val="hidden"/>
                                      </p:to>
                                    </p:set>
                                  </p:childTnLst>
                                </p:cTn>
                              </p:par>
                              <p:par>
                                <p:cTn id="50" presetID="1" presetClass="exit" presetSubtype="0" fill="hold" nodeType="withEffect">
                                  <p:stCondLst>
                                    <p:cond delay="2500"/>
                                  </p:stCondLst>
                                  <p:childTnLst>
                                    <p:set>
                                      <p:cBhvr>
                                        <p:cTn id="51" dur="1" fill="hold">
                                          <p:stCondLst>
                                            <p:cond delay="0"/>
                                          </p:stCondLst>
                                        </p:cTn>
                                        <p:tgtEl>
                                          <p:spTgt spid="40"/>
                                        </p:tgtEl>
                                        <p:attrNameLst>
                                          <p:attrName>style.visibility</p:attrName>
                                        </p:attrNameLst>
                                      </p:cBhvr>
                                      <p:to>
                                        <p:strVal val="hidden"/>
                                      </p:to>
                                    </p:set>
                                  </p:childTnLst>
                                </p:cTn>
                              </p:par>
                              <p:par>
                                <p:cTn id="52" presetID="1" presetClass="exit" presetSubtype="0" fill="hold" grpId="1" nodeType="withEffect">
                                  <p:stCondLst>
                                    <p:cond delay="250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5.55556E-7 -3.03423E-6 L 0.17743 -3.03423E-6 " pathEditMode="relative" rAng="0" ptsTypes="AA">
                                      <p:cBhvr>
                                        <p:cTn id="58" dur="2000" fill="hold"/>
                                        <p:tgtEl>
                                          <p:spTgt spid="26"/>
                                        </p:tgtEl>
                                        <p:attrNameLst>
                                          <p:attrName>ppt_x</p:attrName>
                                          <p:attrName>ppt_y</p:attrName>
                                        </p:attrNameLst>
                                      </p:cBhvr>
                                      <p:rCtr x="8872"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nodeType="clickEffect">
                                  <p:stCondLst>
                                    <p:cond delay="0"/>
                                  </p:stCondLst>
                                  <p:childTnLst>
                                    <p:animMotion origin="layout" path="M 0.17743 -4.13506E-6 L 0.45243 -4.13506E-6 " pathEditMode="relative" rAng="0" ptsTypes="AA">
                                      <p:cBhvr>
                                        <p:cTn id="62" dur="2000" fill="hold"/>
                                        <p:tgtEl>
                                          <p:spTgt spid="26"/>
                                        </p:tgtEl>
                                        <p:attrNameLst>
                                          <p:attrName>ppt_x</p:attrName>
                                          <p:attrName>ppt_y</p:attrName>
                                        </p:attrNameLst>
                                      </p:cBhvr>
                                      <p:rCtr x="1375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45243 4.44444E-6 L 0.82743 4.44444E-6 " pathEditMode="relative" rAng="0" ptsTypes="AA">
                                      <p:cBhvr>
                                        <p:cTn id="66" dur="2000" fill="hold"/>
                                        <p:tgtEl>
                                          <p:spTgt spid="26"/>
                                        </p:tgtEl>
                                        <p:attrNameLst>
                                          <p:attrName>ppt_x</p:attrName>
                                          <p:attrName>ppt_y</p:attrName>
                                        </p:attrNameLst>
                                      </p:cBhvr>
                                      <p:rCtr x="18750" y="0"/>
                                    </p:animMotion>
                                  </p:childTnLst>
                                </p:cTn>
                              </p:par>
                              <p:par>
                                <p:cTn id="67" presetID="1" presetClass="entr" presetSubtype="0" fill="hold" nodeType="withEffect">
                                  <p:stCondLst>
                                    <p:cond delay="100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100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100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xit" presetSubtype="0" fill="hold" nodeType="withEffect">
                                  <p:stCondLst>
                                    <p:cond delay="2500"/>
                                  </p:stCondLst>
                                  <p:childTnLst>
                                    <p:set>
                                      <p:cBhvr>
                                        <p:cTn id="74" dur="1" fill="hold">
                                          <p:stCondLst>
                                            <p:cond delay="0"/>
                                          </p:stCondLst>
                                        </p:cTn>
                                        <p:tgtEl>
                                          <p:spTgt spid="42"/>
                                        </p:tgtEl>
                                        <p:attrNameLst>
                                          <p:attrName>style.visibility</p:attrName>
                                        </p:attrNameLst>
                                      </p:cBhvr>
                                      <p:to>
                                        <p:strVal val="hidden"/>
                                      </p:to>
                                    </p:set>
                                  </p:childTnLst>
                                </p:cTn>
                              </p:par>
                              <p:par>
                                <p:cTn id="75" presetID="1" presetClass="exit" presetSubtype="0" fill="hold" nodeType="withEffect">
                                  <p:stCondLst>
                                    <p:cond delay="2500"/>
                                  </p:stCondLst>
                                  <p:childTnLst>
                                    <p:set>
                                      <p:cBhvr>
                                        <p:cTn id="76" dur="1" fill="hold">
                                          <p:stCondLst>
                                            <p:cond delay="0"/>
                                          </p:stCondLst>
                                        </p:cTn>
                                        <p:tgtEl>
                                          <p:spTgt spid="43"/>
                                        </p:tgtEl>
                                        <p:attrNameLst>
                                          <p:attrName>style.visibility</p:attrName>
                                        </p:attrNameLst>
                                      </p:cBhvr>
                                      <p:to>
                                        <p:strVal val="hidden"/>
                                      </p:to>
                                    </p:set>
                                  </p:childTnLst>
                                </p:cTn>
                              </p:par>
                              <p:par>
                                <p:cTn id="77" presetID="1" presetClass="exit" presetSubtype="0" fill="hold" grpId="1" nodeType="withEffect">
                                  <p:stCondLst>
                                    <p:cond delay="250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30"/>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38889E-6 1.55103E-6 L 0.16545 0.00894 " pathEditMode="relative" rAng="0" ptsTypes="AA">
                                      <p:cBhvr>
                                        <p:cTn id="83" dur="2000" fill="hold"/>
                                        <p:tgtEl>
                                          <p:spTgt spid="30"/>
                                        </p:tgtEl>
                                        <p:attrNameLst>
                                          <p:attrName>ppt_x</p:attrName>
                                          <p:attrName>ppt_y</p:attrName>
                                        </p:attrNameLst>
                                      </p:cBhvr>
                                      <p:rCtr x="8264" y="432"/>
                                    </p:animMotion>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16545 0.00894 L 0.44045 0.00894 " pathEditMode="relative" rAng="0" ptsTypes="AA">
                                      <p:cBhvr>
                                        <p:cTn id="87" dur="2000" fill="hold"/>
                                        <p:tgtEl>
                                          <p:spTgt spid="30"/>
                                        </p:tgtEl>
                                        <p:attrNameLst>
                                          <p:attrName>ppt_x</p:attrName>
                                          <p:attrName>ppt_y</p:attrName>
                                        </p:attrNameLst>
                                      </p:cBhvr>
                                      <p:rCtr x="13750" y="0"/>
                                    </p:animMotion>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44045 0.00895 L 0.81545 0.00895 " pathEditMode="relative" rAng="0" ptsTypes="AA">
                                      <p:cBhvr>
                                        <p:cTn id="91" dur="2000" fill="hold"/>
                                        <p:tgtEl>
                                          <p:spTgt spid="30"/>
                                        </p:tgtEl>
                                        <p:attrNameLst>
                                          <p:attrName>ppt_x</p:attrName>
                                          <p:attrName>ppt_y</p:attrName>
                                        </p:attrNameLst>
                                      </p:cBhvr>
                                      <p:rCtr x="18750" y="0"/>
                                    </p:animMotion>
                                  </p:childTnLst>
                                </p:cTn>
                              </p:par>
                              <p:par>
                                <p:cTn id="92" presetID="1" presetClass="entr" presetSubtype="0" fill="hold" nodeType="withEffect">
                                  <p:stCondLst>
                                    <p:cond delay="1000"/>
                                  </p:stCondLst>
                                  <p:childTnLst>
                                    <p:set>
                                      <p:cBhvr>
                                        <p:cTn id="93" dur="1" fill="hold">
                                          <p:stCondLst>
                                            <p:cond delay="0"/>
                                          </p:stCondLst>
                                        </p:cTn>
                                        <p:tgtEl>
                                          <p:spTgt spid="45"/>
                                        </p:tgtEl>
                                        <p:attrNameLst>
                                          <p:attrName>style.visibility</p:attrName>
                                        </p:attrNameLst>
                                      </p:cBhvr>
                                      <p:to>
                                        <p:strVal val="visible"/>
                                      </p:to>
                                    </p:set>
                                  </p:childTnLst>
                                </p:cTn>
                              </p:par>
                              <p:par>
                                <p:cTn id="94" presetID="1" presetClass="entr" presetSubtype="0" fill="hold" nodeType="withEffect">
                                  <p:stCondLst>
                                    <p:cond delay="1000"/>
                                  </p:stCondLst>
                                  <p:childTnLst>
                                    <p:set>
                                      <p:cBhvr>
                                        <p:cTn id="95" dur="1" fill="hold">
                                          <p:stCondLst>
                                            <p:cond delay="0"/>
                                          </p:stCondLst>
                                        </p:cTn>
                                        <p:tgtEl>
                                          <p:spTgt spid="46"/>
                                        </p:tgtEl>
                                        <p:attrNameLst>
                                          <p:attrName>style.visibility</p:attrName>
                                        </p:attrNameLst>
                                      </p:cBhvr>
                                      <p:to>
                                        <p:strVal val="visible"/>
                                      </p:to>
                                    </p:set>
                                  </p:childTnLst>
                                </p:cTn>
                              </p:par>
                              <p:par>
                                <p:cTn id="96" presetID="1" presetClass="entr" presetSubtype="0" fill="hold" grpId="0" nodeType="withEffect">
                                  <p:stCondLst>
                                    <p:cond delay="1000"/>
                                  </p:stCondLst>
                                  <p:childTnLst>
                                    <p:set>
                                      <p:cBhvr>
                                        <p:cTn id="97" dur="1" fill="hold">
                                          <p:stCondLst>
                                            <p:cond delay="0"/>
                                          </p:stCondLst>
                                        </p:cTn>
                                        <p:tgtEl>
                                          <p:spTgt spid="44"/>
                                        </p:tgtEl>
                                        <p:attrNameLst>
                                          <p:attrName>style.visibility</p:attrName>
                                        </p:attrNameLst>
                                      </p:cBhvr>
                                      <p:to>
                                        <p:strVal val="visible"/>
                                      </p:to>
                                    </p:set>
                                  </p:childTnLst>
                                </p:cTn>
                              </p:par>
                              <p:par>
                                <p:cTn id="98" presetID="1" presetClass="exit" presetSubtype="0" fill="hold" nodeType="withEffect">
                                  <p:stCondLst>
                                    <p:cond delay="250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250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grpId="1" nodeType="withEffect">
                                  <p:stCondLst>
                                    <p:cond delay="250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4" restart="whenNotActive" fill="hold" evtFilter="cancelBubble" nodeType="interactiveSeq">
                <p:stCondLst>
                  <p:cond evt="onClick" delay="0">
                    <p:tgtEl>
                      <p:spTgt spid="34"/>
                    </p:tgtEl>
                  </p:cond>
                </p:stCondLst>
                <p:endSync evt="end" delay="0">
                  <p:rtn val="all"/>
                </p:endSync>
                <p:childTnLst>
                  <p:par>
                    <p:cTn id="105" fill="hold">
                      <p:stCondLst>
                        <p:cond delay="0"/>
                      </p:stCondLst>
                      <p:childTnLst>
                        <p:par>
                          <p:cTn id="106" fill="hold">
                            <p:stCondLst>
                              <p:cond delay="0"/>
                            </p:stCondLst>
                            <p:childTnLst>
                              <p:par>
                                <p:cTn id="107" presetID="63" presetClass="path" presetSubtype="0" accel="50000" decel="50000" fill="hold" nodeType="clickEffect">
                                  <p:stCondLst>
                                    <p:cond delay="0"/>
                                  </p:stCondLst>
                                  <p:childTnLst>
                                    <p:animMotion origin="layout" path="M 2.77778E-7 -1.53562E-6 L 0.14184 -0.00277 " pathEditMode="relative" rAng="0" ptsTypes="AA">
                                      <p:cBhvr>
                                        <p:cTn id="108" dur="2000" fill="hold"/>
                                        <p:tgtEl>
                                          <p:spTgt spid="34"/>
                                        </p:tgtEl>
                                        <p:attrNameLst>
                                          <p:attrName>ppt_x</p:attrName>
                                          <p:attrName>ppt_y</p:attrName>
                                        </p:attrNameLst>
                                      </p:cBhvr>
                                      <p:rCtr x="7083" y="-154"/>
                                    </p:animMotion>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14184 -0.00277 L 0.44184 -0.00277 " pathEditMode="relative" rAng="0" ptsTypes="AA">
                                      <p:cBhvr>
                                        <p:cTn id="112" dur="2000" fill="hold"/>
                                        <p:tgtEl>
                                          <p:spTgt spid="34"/>
                                        </p:tgtEl>
                                        <p:attrNameLst>
                                          <p:attrName>ppt_x</p:attrName>
                                          <p:attrName>ppt_y</p:attrName>
                                        </p:attrNameLst>
                                      </p:cBhvr>
                                      <p:rCtr x="15000" y="0"/>
                                    </p:animMotion>
                                  </p:childTnLst>
                                </p:cTn>
                              </p:par>
                            </p:childTnLst>
                          </p:cTn>
                        </p:par>
                      </p:childTnLst>
                    </p:cTn>
                  </p:par>
                  <p:par>
                    <p:cTn id="113" fill="hold">
                      <p:stCondLst>
                        <p:cond delay="indefinite"/>
                      </p:stCondLst>
                      <p:childTnLst>
                        <p:par>
                          <p:cTn id="114" fill="hold">
                            <p:stCondLst>
                              <p:cond delay="0"/>
                            </p:stCondLst>
                            <p:childTnLst>
                              <p:par>
                                <p:cTn id="115" presetID="63" presetClass="path" presetSubtype="0" accel="50000" decel="50000" fill="hold" nodeType="clickEffect">
                                  <p:stCondLst>
                                    <p:cond delay="0"/>
                                  </p:stCondLst>
                                  <p:childTnLst>
                                    <p:animMotion origin="layout" path="M 0.44184 -0.00277 L 0.80017 -0.00277 " pathEditMode="relative" rAng="0" ptsTypes="AA">
                                      <p:cBhvr>
                                        <p:cTn id="116" dur="2000" fill="hold"/>
                                        <p:tgtEl>
                                          <p:spTgt spid="34"/>
                                        </p:tgtEl>
                                        <p:attrNameLst>
                                          <p:attrName>ppt_x</p:attrName>
                                          <p:attrName>ppt_y</p:attrName>
                                        </p:attrNameLst>
                                      </p:cBhvr>
                                      <p:rCtr x="17917" y="0"/>
                                    </p:animMotion>
                                  </p:childTnLst>
                                </p:cTn>
                              </p:par>
                              <p:par>
                                <p:cTn id="117" presetID="1" presetClass="entr" presetSubtype="0" fill="hold" nodeType="withEffect">
                                  <p:stCondLst>
                                    <p:cond delay="100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nodeType="withEffect">
                                  <p:stCondLst>
                                    <p:cond delay="100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grpId="0" nodeType="withEffect">
                                  <p:stCondLst>
                                    <p:cond delay="1000"/>
                                  </p:stCondLst>
                                  <p:childTnLst>
                                    <p:set>
                                      <p:cBhvr>
                                        <p:cTn id="122" dur="1" fill="hold">
                                          <p:stCondLst>
                                            <p:cond delay="0"/>
                                          </p:stCondLst>
                                        </p:cTn>
                                        <p:tgtEl>
                                          <p:spTgt spid="47"/>
                                        </p:tgtEl>
                                        <p:attrNameLst>
                                          <p:attrName>style.visibility</p:attrName>
                                        </p:attrNameLst>
                                      </p:cBhvr>
                                      <p:to>
                                        <p:strVal val="visible"/>
                                      </p:to>
                                    </p:set>
                                  </p:childTnLst>
                                </p:cTn>
                              </p:par>
                              <p:par>
                                <p:cTn id="123" presetID="1" presetClass="exit" presetSubtype="0" fill="hold" nodeType="withEffect">
                                  <p:stCondLst>
                                    <p:cond delay="2500"/>
                                  </p:stCondLst>
                                  <p:childTnLst>
                                    <p:set>
                                      <p:cBhvr>
                                        <p:cTn id="124" dur="1" fill="hold">
                                          <p:stCondLst>
                                            <p:cond delay="0"/>
                                          </p:stCondLst>
                                        </p:cTn>
                                        <p:tgtEl>
                                          <p:spTgt spid="48"/>
                                        </p:tgtEl>
                                        <p:attrNameLst>
                                          <p:attrName>style.visibility</p:attrName>
                                        </p:attrNameLst>
                                      </p:cBhvr>
                                      <p:to>
                                        <p:strVal val="hidden"/>
                                      </p:to>
                                    </p:set>
                                  </p:childTnLst>
                                </p:cTn>
                              </p:par>
                              <p:par>
                                <p:cTn id="125" presetID="1" presetClass="exit" presetSubtype="0" fill="hold" nodeType="withEffect">
                                  <p:stCondLst>
                                    <p:cond delay="2500"/>
                                  </p:stCondLst>
                                  <p:childTnLst>
                                    <p:set>
                                      <p:cBhvr>
                                        <p:cTn id="126" dur="1" fill="hold">
                                          <p:stCondLst>
                                            <p:cond delay="0"/>
                                          </p:stCondLst>
                                        </p:cTn>
                                        <p:tgtEl>
                                          <p:spTgt spid="49"/>
                                        </p:tgtEl>
                                        <p:attrNameLst>
                                          <p:attrName>style.visibility</p:attrName>
                                        </p:attrNameLst>
                                      </p:cBhvr>
                                      <p:to>
                                        <p:strVal val="hidden"/>
                                      </p:to>
                                    </p:set>
                                  </p:childTnLst>
                                </p:cTn>
                              </p:par>
                              <p:par>
                                <p:cTn id="127" presetID="1" presetClass="exit" presetSubtype="0" fill="hold" grpId="1" nodeType="withEffect">
                                  <p:stCondLst>
                                    <p:cond delay="2500"/>
                                  </p:stCondLst>
                                  <p:childTnLst>
                                    <p:set>
                                      <p:cBhvr>
                                        <p:cTn id="128"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8" grpId="0"/>
      <p:bldP spid="38" grpId="1"/>
      <p:bldP spid="41" grpId="0"/>
      <p:bldP spid="41" grpId="1"/>
      <p:bldP spid="44" grpId="0"/>
      <p:bldP spid="44" grpId="1"/>
      <p:bldP spid="47" grpId="0"/>
      <p:bldP spid="4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0765" y="4305300"/>
            <a:ext cx="6763391"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480 mm + 120 mm = </a:t>
            </a:r>
          </a:p>
        </p:txBody>
      </p:sp>
      <p:sp>
        <p:nvSpPr>
          <p:cNvPr id="6" name="TextBox 5"/>
          <p:cNvSpPr txBox="1"/>
          <p:nvPr/>
        </p:nvSpPr>
        <p:spPr>
          <a:xfrm>
            <a:off x="5999949" y="734458"/>
            <a:ext cx="2964273"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600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52248" y="4038600"/>
            <a:ext cx="6167073"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545 mm – 45 mm =</a:t>
            </a:r>
          </a:p>
        </p:txBody>
      </p:sp>
      <p:sp>
        <p:nvSpPr>
          <p:cNvPr id="6" name="TextBox 5"/>
          <p:cNvSpPr txBox="1"/>
          <p:nvPr/>
        </p:nvSpPr>
        <p:spPr>
          <a:xfrm>
            <a:off x="5999949" y="734458"/>
            <a:ext cx="2964273"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500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6598692" cy="2619181"/>
            <a:chOff x="2422477" y="30848"/>
            <a:chExt cx="6598692" cy="2619181"/>
          </a:xfrm>
        </p:grpSpPr>
        <p:sp>
          <p:nvSpPr>
            <p:cNvPr id="8" name="矩形 7">
              <a:extLst>
                <a:ext uri="{FF2B5EF4-FFF2-40B4-BE49-F238E27FC236}">
                  <a16:creationId xmlns:a16="http://schemas.microsoft.com/office/drawing/2014/main" id="{CA7BD72C-054E-465C-9978-36A6788BDFDD}"/>
                </a:ext>
              </a:extLst>
            </p:cNvPr>
            <p:cNvSpPr/>
            <p:nvPr/>
          </p:nvSpPr>
          <p:spPr>
            <a:xfrm>
              <a:off x="3667786" y="1203479"/>
              <a:ext cx="5043368" cy="14465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Khởi</a:t>
              </a:r>
              <a:r>
                <a:rPr kumimoji="0" lang="en-US" altLang="zh-CN" sz="8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8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động</a:t>
              </a:r>
              <a:endParaRPr kumimoji="0" lang="zh-CN" altLang="en-US" sz="8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39322" y="4038600"/>
            <a:ext cx="4592924"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840 mm : 3 =</a:t>
            </a:r>
          </a:p>
        </p:txBody>
      </p:sp>
      <p:sp>
        <p:nvSpPr>
          <p:cNvPr id="6" name="TextBox 5"/>
          <p:cNvSpPr txBox="1"/>
          <p:nvPr/>
        </p:nvSpPr>
        <p:spPr>
          <a:xfrm>
            <a:off x="6276467" y="734458"/>
            <a:ext cx="2411238"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280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1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7793" y="4067175"/>
            <a:ext cx="5452134"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465 g + 340 g =</a:t>
            </a:r>
          </a:p>
        </p:txBody>
      </p:sp>
      <p:sp>
        <p:nvSpPr>
          <p:cNvPr id="6" name="TextBox 5"/>
          <p:cNvSpPr txBox="1"/>
          <p:nvPr/>
        </p:nvSpPr>
        <p:spPr>
          <a:xfrm>
            <a:off x="5859685" y="734458"/>
            <a:ext cx="3244799" cy="1107996"/>
          </a:xfrm>
          <a:prstGeom prst="rect">
            <a:avLst/>
          </a:prstGeom>
          <a:noFill/>
        </p:spPr>
        <p:txBody>
          <a:bodyPr wrap="none" rtlCol="0">
            <a:spAutoFit/>
          </a:bodyPr>
          <a:lstStyle/>
          <a:p>
            <a:pPr algn="ctr" defTabSz="1219170"/>
            <a:r>
              <a:rPr lang="en-US" sz="6600" dirty="0">
                <a:solidFill>
                  <a:srgbClr val="0000FF"/>
                </a:solidFill>
                <a:latin typeface="Arial" panose="020B0604020202020204" pitchFamily="34" charset="0"/>
                <a:cs typeface="Arial" panose="020B0604020202020204" pitchFamily="34" charset="0"/>
              </a:rPr>
              <a:t>805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2747" y="4038600"/>
            <a:ext cx="392607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200 g x 5 =</a:t>
            </a:r>
          </a:p>
        </p:txBody>
      </p:sp>
      <p:sp>
        <p:nvSpPr>
          <p:cNvPr id="6" name="TextBox 5"/>
          <p:cNvSpPr txBox="1"/>
          <p:nvPr/>
        </p:nvSpPr>
        <p:spPr>
          <a:xfrm>
            <a:off x="6446384" y="734458"/>
            <a:ext cx="2071401"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1 000g</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56905" y="4038600"/>
            <a:ext cx="3757759"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900 g : 6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617905" y="734458"/>
            <a:ext cx="1728358"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150 g</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30420" y="4038600"/>
            <a:ext cx="6410729"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500 ml + 156 ml =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234787" y="734458"/>
            <a:ext cx="2494594"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656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1648" y="4038600"/>
            <a:ext cx="6808274"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1 000 ml – 500 ml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052846" y="734458"/>
            <a:ext cx="2858476"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 500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0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5196" y="4038600"/>
            <a:ext cx="4301177"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250 ml x 3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118571" y="734458"/>
            <a:ext cx="2727029" cy="1107996"/>
          </a:xfrm>
          <a:prstGeom prst="rect">
            <a:avLst/>
          </a:prstGeom>
          <a:noFill/>
        </p:spPr>
        <p:txBody>
          <a:bodyPr wrap="none" rtlCol="0">
            <a:spAutoFit/>
          </a:bodyPr>
          <a:lstStyle/>
          <a:p>
            <a:pPr algn="ctr" defTabSz="1219170"/>
            <a:r>
              <a:rPr lang="en-US" sz="6600" dirty="0">
                <a:solidFill>
                  <a:srgbClr val="0000FF"/>
                </a:solidFill>
                <a:latin typeface="Arial" panose="020B0604020202020204" pitchFamily="34" charset="0"/>
                <a:cs typeface="Arial" panose="020B0604020202020204" pitchFamily="34" charset="0"/>
              </a:rPr>
              <a:t>750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0" y="-133351"/>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4869319" y="-96711"/>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3200" b="1" noProof="0" dirty="0" err="1">
                <a:solidFill>
                  <a:prstClr val="white"/>
                </a:solidFill>
                <a:latin typeface="Times New Roman" panose="02020603050405020304" pitchFamily="18" charset="0"/>
                <a:cs typeface="Times New Roman" panose="02020603050405020304" pitchFamily="18" charset="0"/>
              </a:rPr>
              <a:t>Biển</a:t>
            </a:r>
            <a:r>
              <a:rPr lang="en-US" altLang="en-US" sz="3200" b="1" noProof="0" dirty="0">
                <a:solidFill>
                  <a:prstClr val="white"/>
                </a:solidFill>
                <a:latin typeface="Times New Roman" panose="02020603050405020304" pitchFamily="18" charset="0"/>
                <a:cs typeface="Times New Roman" panose="02020603050405020304" pitchFamily="18" charset="0"/>
              </a:rPr>
              <a:t> </a:t>
            </a:r>
            <a:r>
              <a:rPr lang="en-US" altLang="en-US" sz="3200" b="1" noProof="0" dirty="0" err="1">
                <a:solidFill>
                  <a:prstClr val="white"/>
                </a:solidFill>
                <a:latin typeface="Times New Roman" panose="02020603050405020304" pitchFamily="18" charset="0"/>
                <a:cs typeface="Times New Roman" panose="02020603050405020304" pitchFamily="18" charset="0"/>
              </a:rPr>
              <a:t>Nha</a:t>
            </a:r>
            <a:r>
              <a:rPr lang="en-US" altLang="en-US" sz="3200" b="1" noProof="0" dirty="0">
                <a:solidFill>
                  <a:prstClr val="white"/>
                </a:solidFill>
                <a:latin typeface="Times New Roman" panose="02020603050405020304" pitchFamily="18" charset="0"/>
                <a:cs typeface="Times New Roman" panose="02020603050405020304" pitchFamily="18" charset="0"/>
              </a:rPr>
              <a:t> Trang</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596349" y="-248594"/>
            <a:ext cx="11161642" cy="1886008"/>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964097" y="447675"/>
            <a:ext cx="1070444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gói mì tôm cân nặng 80 g, một hộp sữa cân nặng 455 g. Hỏi 3 gói mì tôm và 1 hộp sữa cân nặng bao nhiêu gam?</a:t>
            </a:r>
          </a:p>
        </p:txBody>
      </p:sp>
      <p:sp>
        <p:nvSpPr>
          <p:cNvPr id="18" name="TextBox 17">
            <a:extLst>
              <a:ext uri="{FF2B5EF4-FFF2-40B4-BE49-F238E27FC236}">
                <a16:creationId xmlns:a16="http://schemas.microsoft.com/office/drawing/2014/main" id="{8588F548-9103-49FF-B70D-41EFD177650F}"/>
              </a:ext>
            </a:extLst>
          </p:cNvPr>
          <p:cNvSpPr txBox="1"/>
          <p:nvPr/>
        </p:nvSpPr>
        <p:spPr>
          <a:xfrm>
            <a:off x="571501" y="2254960"/>
            <a:ext cx="5680212" cy="2062103"/>
          </a:xfrm>
          <a:prstGeom prst="rect">
            <a:avLst/>
          </a:prstGeom>
          <a:noFill/>
        </p:spPr>
        <p:txBody>
          <a:bodyPr wrap="square">
            <a:spAutoFit/>
          </a:bodyPr>
          <a:lstStyle/>
          <a:p>
            <a:pPr algn="ctr"/>
            <a:r>
              <a:rPr lang="en-US" sz="3200" b="1" i="0" u="sng" dirty="0" err="1">
                <a:solidFill>
                  <a:srgbClr val="000000"/>
                </a:solidFill>
                <a:effectLst/>
                <a:latin typeface="Calibri" panose="020F0502020204030204" pitchFamily="34" charset="0"/>
                <a:cs typeface="Calibri" panose="020F0502020204030204" pitchFamily="34" charset="0"/>
              </a:rPr>
              <a:t>Tóm</a:t>
            </a:r>
            <a:r>
              <a:rPr lang="en-US" sz="3200" b="1" i="0" u="sng" dirty="0">
                <a:solidFill>
                  <a:srgbClr val="000000"/>
                </a:solidFill>
                <a:effectLst/>
                <a:latin typeface="Calibri" panose="020F0502020204030204" pitchFamily="34" charset="0"/>
                <a:cs typeface="Calibri" panose="020F0502020204030204" pitchFamily="34" charset="0"/>
              </a:rPr>
              <a:t> </a:t>
            </a:r>
            <a:r>
              <a:rPr lang="en-US" sz="3200" b="1" i="0" u="sng" dirty="0" err="1">
                <a:solidFill>
                  <a:srgbClr val="000000"/>
                </a:solidFill>
                <a:effectLst/>
                <a:latin typeface="Calibri" panose="020F0502020204030204" pitchFamily="34" charset="0"/>
                <a:cs typeface="Calibri" panose="020F0502020204030204" pitchFamily="34" charset="0"/>
              </a:rPr>
              <a:t>tắt</a:t>
            </a:r>
            <a:r>
              <a:rPr lang="en-US" sz="3200" b="1" i="0" u="sng" dirty="0">
                <a:solidFill>
                  <a:srgbClr val="000000"/>
                </a:solidFill>
                <a:effectLst/>
                <a:latin typeface="Calibri" panose="020F0502020204030204" pitchFamily="34" charset="0"/>
                <a:cs typeface="Calibri" panose="020F0502020204030204" pitchFamily="34" charset="0"/>
              </a:rPr>
              <a:t>:</a:t>
            </a:r>
          </a:p>
          <a:p>
            <a:pPr algn="l"/>
            <a:r>
              <a:rPr lang="en-US" sz="3200" b="1" i="0" dirty="0">
                <a:solidFill>
                  <a:srgbClr val="000000"/>
                </a:solidFill>
                <a:effectLst/>
                <a:latin typeface="Calibri" panose="020F0502020204030204" pitchFamily="34" charset="0"/>
                <a:cs typeface="Calibri" panose="020F0502020204030204" pitchFamily="34" charset="0"/>
              </a:rPr>
              <a:t>1 </a:t>
            </a:r>
            <a:r>
              <a:rPr lang="en-US" sz="3200" b="1" i="0" dirty="0" err="1">
                <a:solidFill>
                  <a:srgbClr val="000000"/>
                </a:solidFill>
                <a:effectLst/>
                <a:latin typeface="Calibri" panose="020F0502020204030204" pitchFamily="34" charset="0"/>
                <a:cs typeface="Calibri" panose="020F0502020204030204" pitchFamily="34" charset="0"/>
              </a:rPr>
              <a:t>gói</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mì</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tôm</a:t>
            </a:r>
            <a:r>
              <a:rPr lang="en-US" sz="3200" b="1" i="0" dirty="0">
                <a:solidFill>
                  <a:srgbClr val="000000"/>
                </a:solidFill>
                <a:effectLst/>
                <a:latin typeface="Calibri" panose="020F0502020204030204" pitchFamily="34" charset="0"/>
                <a:cs typeface="Calibri" panose="020F0502020204030204" pitchFamily="34" charset="0"/>
              </a:rPr>
              <a:t>: 80 g</a:t>
            </a:r>
          </a:p>
          <a:p>
            <a:pPr algn="l"/>
            <a:r>
              <a:rPr lang="en-US" sz="3200" b="1" i="0" dirty="0">
                <a:solidFill>
                  <a:srgbClr val="000000"/>
                </a:solidFill>
                <a:effectLst/>
                <a:latin typeface="Calibri" panose="020F0502020204030204" pitchFamily="34" charset="0"/>
                <a:cs typeface="Calibri" panose="020F0502020204030204" pitchFamily="34" charset="0"/>
              </a:rPr>
              <a:t>1 </a:t>
            </a:r>
            <a:r>
              <a:rPr lang="en-US" sz="3200" b="1" i="0" dirty="0" err="1">
                <a:solidFill>
                  <a:srgbClr val="000000"/>
                </a:solidFill>
                <a:effectLst/>
                <a:latin typeface="Calibri" panose="020F0502020204030204" pitchFamily="34" charset="0"/>
                <a:cs typeface="Calibri" panose="020F0502020204030204" pitchFamily="34" charset="0"/>
              </a:rPr>
              <a:t>hộp</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sữa</a:t>
            </a:r>
            <a:r>
              <a:rPr lang="en-US" sz="3200" b="1" i="0" dirty="0">
                <a:solidFill>
                  <a:srgbClr val="000000"/>
                </a:solidFill>
                <a:effectLst/>
                <a:latin typeface="Calibri" panose="020F0502020204030204" pitchFamily="34" charset="0"/>
                <a:cs typeface="Calibri" panose="020F0502020204030204" pitchFamily="34" charset="0"/>
              </a:rPr>
              <a:t>: 455 g</a:t>
            </a:r>
          </a:p>
          <a:p>
            <a:pPr algn="l"/>
            <a:r>
              <a:rPr lang="en-US" sz="3200" b="1" i="0" dirty="0">
                <a:solidFill>
                  <a:srgbClr val="000000"/>
                </a:solidFill>
                <a:effectLst/>
                <a:latin typeface="Calibri" panose="020F0502020204030204" pitchFamily="34" charset="0"/>
                <a:cs typeface="Calibri" panose="020F0502020204030204" pitchFamily="34" charset="0"/>
              </a:rPr>
              <a:t>3 </a:t>
            </a:r>
            <a:r>
              <a:rPr lang="en-US" sz="3200" b="1" i="0" dirty="0" err="1">
                <a:solidFill>
                  <a:srgbClr val="000000"/>
                </a:solidFill>
                <a:effectLst/>
                <a:latin typeface="Calibri" panose="020F0502020204030204" pitchFamily="34" charset="0"/>
                <a:cs typeface="Calibri" panose="020F0502020204030204" pitchFamily="34" charset="0"/>
              </a:rPr>
              <a:t>gói</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mì</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tôm</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và</a:t>
            </a:r>
            <a:r>
              <a:rPr lang="en-US" sz="3200" b="1" i="0" dirty="0">
                <a:solidFill>
                  <a:srgbClr val="000000"/>
                </a:solidFill>
                <a:effectLst/>
                <a:latin typeface="Calibri" panose="020F0502020204030204" pitchFamily="34" charset="0"/>
                <a:cs typeface="Calibri" panose="020F0502020204030204" pitchFamily="34" charset="0"/>
              </a:rPr>
              <a:t> 1 </a:t>
            </a:r>
            <a:r>
              <a:rPr lang="en-US" sz="3200" b="1" i="0" dirty="0" err="1">
                <a:solidFill>
                  <a:srgbClr val="000000"/>
                </a:solidFill>
                <a:effectLst/>
                <a:latin typeface="Calibri" panose="020F0502020204030204" pitchFamily="34" charset="0"/>
                <a:cs typeface="Calibri" panose="020F0502020204030204" pitchFamily="34" charset="0"/>
              </a:rPr>
              <a:t>hộp</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sữa</a:t>
            </a:r>
            <a:r>
              <a:rPr lang="en-US" sz="3200" b="1" i="0" dirty="0">
                <a:solidFill>
                  <a:srgbClr val="000000"/>
                </a:solidFill>
                <a:effectLst/>
                <a:latin typeface="Calibri" panose="020F0502020204030204" pitchFamily="34" charset="0"/>
                <a:cs typeface="Calibri" panose="020F0502020204030204" pitchFamily="34" charset="0"/>
              </a:rPr>
              <a:t>: …. g?</a:t>
            </a:r>
          </a:p>
        </p:txBody>
      </p:sp>
      <p:sp>
        <p:nvSpPr>
          <p:cNvPr id="28" name="TextBox 27">
            <a:extLst>
              <a:ext uri="{FF2B5EF4-FFF2-40B4-BE49-F238E27FC236}">
                <a16:creationId xmlns:a16="http://schemas.microsoft.com/office/drawing/2014/main" id="{C4CB18B2-A74E-403F-A955-0AAF87A75639}"/>
              </a:ext>
            </a:extLst>
          </p:cNvPr>
          <p:cNvSpPr txBox="1"/>
          <p:nvPr/>
        </p:nvSpPr>
        <p:spPr>
          <a:xfrm>
            <a:off x="6316318" y="2225143"/>
            <a:ext cx="5680212" cy="3539430"/>
          </a:xfrm>
          <a:prstGeom prst="rect">
            <a:avLst/>
          </a:prstGeom>
          <a:noFill/>
        </p:spPr>
        <p:txBody>
          <a:bodyPr wrap="square">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nặng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gói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tôm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80 x 3 = 240 (g)</a:t>
            </a:r>
          </a:p>
          <a:p>
            <a:pPr algn="ctr"/>
            <a:r>
              <a:rPr lang="en-US" sz="3200" b="1" dirty="0" err="1">
                <a:solidFill>
                  <a:srgbClr val="FF0000"/>
                </a:solidFill>
                <a:latin typeface="Calibri" panose="020F0502020204030204" pitchFamily="34" charset="0"/>
                <a:cs typeface="Calibri" panose="020F0502020204030204" pitchFamily="34" charset="0"/>
              </a:rPr>
              <a:t>Cân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nặng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gói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tôm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hộp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sữa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240 + 455 = 695 (g)</a:t>
            </a:r>
          </a:p>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695 g</a:t>
            </a:r>
          </a:p>
        </p:txBody>
      </p:sp>
    </p:spTree>
    <p:extLst>
      <p:ext uri="{BB962C8B-B14F-4D97-AF65-F5344CB8AC3E}">
        <p14:creationId xmlns:p14="http://schemas.microsoft.com/office/powerpoint/2010/main" val="2556287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arn(inVertical)">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barn(inVertical)">
                                      <p:cBhvr>
                                        <p:cTn id="27" dur="500"/>
                                        <p:tgtEl>
                                          <p:spTgt spid="2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xEl>
                                              <p:pRg st="1" end="1"/>
                                            </p:txEl>
                                          </p:spTgt>
                                        </p:tgtEl>
                                        <p:attrNameLst>
                                          <p:attrName>style.visibility</p:attrName>
                                        </p:attrNameLst>
                                      </p:cBhvr>
                                      <p:to>
                                        <p:strVal val="visible"/>
                                      </p:to>
                                    </p:set>
                                    <p:animEffect transition="in" filter="barn(inVertical)">
                                      <p:cBhvr>
                                        <p:cTn id="32" dur="500"/>
                                        <p:tgtEl>
                                          <p:spTgt spid="2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arn(inVertical)">
                                      <p:cBhvr>
                                        <p:cTn id="37" dur="500"/>
                                        <p:tgtEl>
                                          <p:spTgt spid="2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xEl>
                                              <p:pRg st="3" end="3"/>
                                            </p:txEl>
                                          </p:spTgt>
                                        </p:tgtEl>
                                        <p:attrNameLst>
                                          <p:attrName>style.visibility</p:attrName>
                                        </p:attrNameLst>
                                      </p:cBhvr>
                                      <p:to>
                                        <p:strVal val="visible"/>
                                      </p:to>
                                    </p:set>
                                    <p:animEffect transition="in" filter="barn(inVertical)">
                                      <p:cBhvr>
                                        <p:cTn id="42" dur="500"/>
                                        <p:tgtEl>
                                          <p:spTgt spid="2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xEl>
                                              <p:pRg st="4" end="4"/>
                                            </p:txEl>
                                          </p:spTgt>
                                        </p:tgtEl>
                                        <p:attrNameLst>
                                          <p:attrName>style.visibility</p:attrName>
                                        </p:attrNameLst>
                                      </p:cBhvr>
                                      <p:to>
                                        <p:strVal val="visible"/>
                                      </p:to>
                                    </p:set>
                                    <p:animEffect transition="in" filter="barn(inVertical)">
                                      <p:cBhvr>
                                        <p:cTn id="47" dur="500"/>
                                        <p:tgtEl>
                                          <p:spTgt spid="2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xEl>
                                              <p:pRg st="5" end="5"/>
                                            </p:txEl>
                                          </p:spTgt>
                                        </p:tgtEl>
                                        <p:attrNameLst>
                                          <p:attrName>style.visibility</p:attrName>
                                        </p:attrNameLst>
                                      </p:cBhvr>
                                      <p:to>
                                        <p:strVal val="visible"/>
                                      </p:to>
                                    </p:set>
                                    <p:animEffect transition="in" filter="barn(inVertical)">
                                      <p:cBhvr>
                                        <p:cTn id="52"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0" y="-133351"/>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4869319" y="-96711"/>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Cầu</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Rồng</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Đà</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Nẵng</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734125777"/>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8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Luyện</a:t>
            </a:r>
            <a:r>
              <a:rPr kumimoji="0" lang="en-US" altLang="en-US" sz="8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8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altLang="en-US" sz="8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nội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dung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trước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mới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Ôn</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tập</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chung</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uLnTx/>
                <a:uFillTx/>
                <a:latin typeface="Calibri" panose="020F0502020204030204" pitchFamily="34" charset="0"/>
                <a:cs typeface="Calibri" panose="020F0502020204030204" pitchFamily="34" charset="0"/>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uLnTx/>
                <a:uFillTx/>
                <a:latin typeface="Calibri" panose="020F0502020204030204" pitchFamily="34" charset="0"/>
                <a:cs typeface="Calibri" panose="020F0502020204030204" pitchFamily="34" charset="0"/>
              </a:rPr>
              <a:t>HỌC TỐT!</a:t>
            </a:r>
            <a:endParaRPr kumimoji="0" lang="en-US" sz="8000" b="0" i="0" u="none" strike="noStrike" kern="1200" cap="none" spc="0" normalizeH="0" baseline="0" noProof="0" dirty="0">
              <a:ln>
                <a:noFill/>
              </a:ln>
              <a:solidFill>
                <a:srgbClr val="FF0000"/>
              </a:solidFill>
              <a:effectLst>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5EDD4F65-9197-4A43-BC25-DBA25F086FD9}"/>
              </a:ext>
            </a:extLst>
          </p:cNvPr>
          <p:cNvSpPr txBox="1"/>
          <p:nvPr/>
        </p:nvSpPr>
        <p:spPr>
          <a:xfrm>
            <a:off x="2721935" y="6858000"/>
            <a:ext cx="6985591" cy="276999"/>
          </a:xfrm>
          <a:prstGeom prst="rect">
            <a:avLst/>
          </a:prstGeom>
          <a:noFill/>
        </p:spPr>
        <p:txBody>
          <a:bodyPr wrap="square" lIns="0" tIns="0" rIns="0" bIns="0" rtlCol="0">
            <a:spAutoFit/>
          </a:bodyPr>
          <a:lstStyle/>
          <a:p>
            <a:pPr algn="ctr"/>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 </a:t>
            </a:r>
            <a:r>
              <a:rPr lang="en-US" dirty="0" err="1">
                <a:solidFill>
                  <a:srgbClr val="FF0000"/>
                </a:solidFill>
              </a:rPr>
              <a:t>Zalo</a:t>
            </a:r>
            <a:r>
              <a:rPr lang="en-US" dirty="0">
                <a:solidFill>
                  <a:srgbClr val="FF0000"/>
                </a:solidFill>
              </a:rPr>
              <a:t> 0972115126</a:t>
            </a:r>
          </a:p>
        </p:txBody>
      </p:sp>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988828" y="148293"/>
            <a:ext cx="10711097" cy="2496070"/>
            <a:chOff x="1133207" y="30848"/>
            <a:chExt cx="10711097" cy="2496070"/>
          </a:xfrm>
        </p:grpSpPr>
        <p:sp>
          <p:nvSpPr>
            <p:cNvPr id="8" name="矩形 7">
              <a:extLst>
                <a:ext uri="{FF2B5EF4-FFF2-40B4-BE49-F238E27FC236}">
                  <a16:creationId xmlns:a16="http://schemas.microsoft.com/office/drawing/2014/main" id="{CA7BD72C-054E-465C-9978-36A6788BDFDD}"/>
                </a:ext>
              </a:extLst>
            </p:cNvPr>
            <p:cNvSpPr/>
            <p:nvPr/>
          </p:nvSpPr>
          <p:spPr>
            <a:xfrm>
              <a:off x="1133207" y="1203479"/>
              <a:ext cx="10711097" cy="132343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em</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hãy</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cùng</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hoàn</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thành</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để</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tham</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quan</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cản</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h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đẹp</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trên</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khắp</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Việt</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Nam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nhé</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265043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1442247" y="-248594"/>
            <a:ext cx="9286875" cy="1886008"/>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1562986" y="447675"/>
            <a:ext cx="9324754" cy="1077218"/>
          </a:xfrm>
          <a:prstGeom prst="rect">
            <a:avLst/>
          </a:prstGeom>
          <a:noFill/>
        </p:spPr>
        <p:txBody>
          <a:bodyPr wrap="square" rtlCol="0">
            <a:spAutoFit/>
          </a:bodyPr>
          <a:lstStyle/>
          <a:p>
            <a:pPr algn="just" latinLnBrk="0"/>
            <a:r>
              <a:rPr lang="vi-VN" sz="3200" b="1" i="0" dirty="0">
                <a:solidFill>
                  <a:srgbClr val="FF0000"/>
                </a:solidFill>
                <a:effectLst/>
                <a:latin typeface="Calibri" panose="020F0502020204030204" pitchFamily="34" charset="0"/>
                <a:cs typeface="Calibri" panose="020F0502020204030204" pitchFamily="34" charset="0"/>
              </a:rPr>
              <a:t>Bài 1</a:t>
            </a:r>
          </a:p>
          <a:p>
            <a:pPr algn="just" latinLnBrk="0"/>
            <a:r>
              <a:rPr lang="vi-VN" sz="3200" b="1" i="0" dirty="0">
                <a:solidFill>
                  <a:srgbClr val="FF0000"/>
                </a:solidFill>
                <a:effectLst/>
                <a:latin typeface="Calibri" panose="020F0502020204030204" pitchFamily="34" charset="0"/>
                <a:cs typeface="Calibri" panose="020F0502020204030204" pitchFamily="34" charset="0"/>
              </a:rPr>
              <a:t>a) Tính độ dài đường gấp khúc ABCD.</a:t>
            </a:r>
          </a:p>
        </p:txBody>
      </p:sp>
      <p:pic>
        <p:nvPicPr>
          <p:cNvPr id="1026" name="Picture 2">
            <a:extLst>
              <a:ext uri="{FF2B5EF4-FFF2-40B4-BE49-F238E27FC236}">
                <a16:creationId xmlns:a16="http://schemas.microsoft.com/office/drawing/2014/main" id="{B9782CEB-5612-4A0F-8A2D-C55853EAA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043" y="1668981"/>
            <a:ext cx="5353398" cy="2105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04EE88-F8A8-456F-BE44-E241C91AEA33}"/>
              </a:ext>
            </a:extLst>
          </p:cNvPr>
          <p:cNvSpPr txBox="1"/>
          <p:nvPr/>
        </p:nvSpPr>
        <p:spPr>
          <a:xfrm>
            <a:off x="1212112" y="4061637"/>
            <a:ext cx="10483703" cy="430887"/>
          </a:xfrm>
          <a:prstGeom prst="rect">
            <a:avLst/>
          </a:prstGeom>
          <a:noFill/>
        </p:spPr>
        <p:txBody>
          <a:bodyPr wrap="square" lIns="0" tIns="0" rIns="0" bIns="0" rtlCol="0">
            <a:spAutoFit/>
          </a:bodyPr>
          <a:lstStyle/>
          <a:p>
            <a:pPr algn="l"/>
            <a:r>
              <a:rPr lang="vi-VN" sz="2800" b="1" dirty="0">
                <a:solidFill>
                  <a:srgbClr val="002060"/>
                </a:solidFill>
                <a:latin typeface="Calibri" panose="020F0502020204030204" pitchFamily="34" charset="0"/>
                <a:cs typeface="Calibri" panose="020F0502020204030204" pitchFamily="34" charset="0"/>
              </a:rPr>
              <a:t>Độ dài đường gấp khúc ABCD bằng tổng độ dài đoạn thẳng AB, BC, CD</a:t>
            </a:r>
          </a:p>
        </p:txBody>
      </p:sp>
      <p:sp>
        <p:nvSpPr>
          <p:cNvPr id="25" name="TextBox 24">
            <a:extLst>
              <a:ext uri="{FF2B5EF4-FFF2-40B4-BE49-F238E27FC236}">
                <a16:creationId xmlns:a16="http://schemas.microsoft.com/office/drawing/2014/main" id="{4A46A543-B474-492F-8B06-6F5FEA78DBDF}"/>
              </a:ext>
            </a:extLst>
          </p:cNvPr>
          <p:cNvSpPr txBox="1"/>
          <p:nvPr/>
        </p:nvSpPr>
        <p:spPr>
          <a:xfrm>
            <a:off x="1180214" y="4710223"/>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Độ dài đường gấp khúc ABCD là</a:t>
            </a:r>
          </a:p>
        </p:txBody>
      </p:sp>
      <p:sp>
        <p:nvSpPr>
          <p:cNvPr id="26" name="TextBox 25">
            <a:extLst>
              <a:ext uri="{FF2B5EF4-FFF2-40B4-BE49-F238E27FC236}">
                <a16:creationId xmlns:a16="http://schemas.microsoft.com/office/drawing/2014/main" id="{BB320EDD-8CBA-453C-AD6A-68DC8949D224}"/>
              </a:ext>
            </a:extLst>
          </p:cNvPr>
          <p:cNvSpPr txBox="1"/>
          <p:nvPr/>
        </p:nvSpPr>
        <p:spPr>
          <a:xfrm>
            <a:off x="1169581" y="5326912"/>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28 </a:t>
            </a:r>
            <a:r>
              <a:rPr lang="en-US" sz="3200" b="1" dirty="0">
                <a:solidFill>
                  <a:srgbClr val="FF0000"/>
                </a:solidFill>
                <a:latin typeface="Calibri" panose="020F0502020204030204" pitchFamily="34" charset="0"/>
                <a:cs typeface="Calibri" panose="020F0502020204030204" pitchFamily="34" charset="0"/>
              </a:rPr>
              <a:t>x</a:t>
            </a:r>
            <a:r>
              <a:rPr lang="vi-VN" sz="3200" b="1" dirty="0">
                <a:solidFill>
                  <a:srgbClr val="FF0000"/>
                </a:solidFill>
                <a:latin typeface="Calibri" panose="020F0502020204030204" pitchFamily="34" charset="0"/>
                <a:cs typeface="Calibri" panose="020F0502020204030204" pitchFamily="34" charset="0"/>
              </a:rPr>
              <a:t> 3 = 84 (mm)</a:t>
            </a:r>
          </a:p>
        </p:txBody>
      </p:sp>
      <p:sp>
        <p:nvSpPr>
          <p:cNvPr id="27" name="TextBox 26">
            <a:extLst>
              <a:ext uri="{FF2B5EF4-FFF2-40B4-BE49-F238E27FC236}">
                <a16:creationId xmlns:a16="http://schemas.microsoft.com/office/drawing/2014/main" id="{FD12084C-EBC9-4D9F-8F40-F81E2CDA2324}"/>
              </a:ext>
            </a:extLst>
          </p:cNvPr>
          <p:cNvSpPr txBox="1"/>
          <p:nvPr/>
        </p:nvSpPr>
        <p:spPr>
          <a:xfrm>
            <a:off x="1860698" y="5911702"/>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Đáp số: 84 mm.</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Dãy núi Hoàng Liên Sơn</a:t>
            </a: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1442247" y="-248594"/>
            <a:ext cx="9286875" cy="1577664"/>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1562986" y="447675"/>
            <a:ext cx="93247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 Quả bưởi cân nặng bao nhiêu gam?</a:t>
            </a:r>
          </a:p>
        </p:txBody>
      </p:sp>
      <p:grpSp>
        <p:nvGrpSpPr>
          <p:cNvPr id="8" name="Group 7">
            <a:extLst>
              <a:ext uri="{FF2B5EF4-FFF2-40B4-BE49-F238E27FC236}">
                <a16:creationId xmlns:a16="http://schemas.microsoft.com/office/drawing/2014/main" id="{EDD13716-B4CD-461B-91F6-F325F78C5BE8}"/>
              </a:ext>
            </a:extLst>
          </p:cNvPr>
          <p:cNvGrpSpPr/>
          <p:nvPr/>
        </p:nvGrpSpPr>
        <p:grpSpPr>
          <a:xfrm>
            <a:off x="3253562" y="1392866"/>
            <a:ext cx="6858000" cy="2977116"/>
            <a:chOff x="4136065" y="2360428"/>
            <a:chExt cx="6411433" cy="2647507"/>
          </a:xfrm>
        </p:grpSpPr>
        <p:pic>
          <p:nvPicPr>
            <p:cNvPr id="6" name="Picture 5" descr="A picture containing indoor&#10;&#10;Description automatically generated">
              <a:extLst>
                <a:ext uri="{FF2B5EF4-FFF2-40B4-BE49-F238E27FC236}">
                  <a16:creationId xmlns:a16="http://schemas.microsoft.com/office/drawing/2014/main" id="{31BEF517-127F-4DC8-B8C4-BB65029F9B2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338637" y="2624137"/>
              <a:ext cx="5204861" cy="2383798"/>
            </a:xfrm>
            <a:prstGeom prst="rect">
              <a:avLst/>
            </a:prstGeom>
          </p:spPr>
        </p:pic>
        <p:sp>
          <p:nvSpPr>
            <p:cNvPr id="7" name="TextBox 6">
              <a:extLst>
                <a:ext uri="{FF2B5EF4-FFF2-40B4-BE49-F238E27FC236}">
                  <a16:creationId xmlns:a16="http://schemas.microsoft.com/office/drawing/2014/main" id="{EAC5E197-6FDE-4BCA-9CF5-9D79E5A10D0C}"/>
                </a:ext>
              </a:extLst>
            </p:cNvPr>
            <p:cNvSpPr txBox="1"/>
            <p:nvPr/>
          </p:nvSpPr>
          <p:spPr>
            <a:xfrm>
              <a:off x="4136065" y="2360428"/>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500 g</a:t>
              </a:r>
            </a:p>
          </p:txBody>
        </p:sp>
        <p:sp>
          <p:nvSpPr>
            <p:cNvPr id="28" name="TextBox 27">
              <a:extLst>
                <a:ext uri="{FF2B5EF4-FFF2-40B4-BE49-F238E27FC236}">
                  <a16:creationId xmlns:a16="http://schemas.microsoft.com/office/drawing/2014/main" id="{38E09EFB-BCB0-4810-AD0A-5F2F502C1D35}"/>
                </a:ext>
              </a:extLst>
            </p:cNvPr>
            <p:cNvSpPr txBox="1"/>
            <p:nvPr/>
          </p:nvSpPr>
          <p:spPr>
            <a:xfrm>
              <a:off x="5688419" y="2509284"/>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500 g</a:t>
              </a:r>
            </a:p>
          </p:txBody>
        </p:sp>
        <p:sp>
          <p:nvSpPr>
            <p:cNvPr id="29" name="TextBox 28">
              <a:extLst>
                <a:ext uri="{FF2B5EF4-FFF2-40B4-BE49-F238E27FC236}">
                  <a16:creationId xmlns:a16="http://schemas.microsoft.com/office/drawing/2014/main" id="{E0E8E740-630D-471B-A5FB-70B360D4E852}"/>
                </a:ext>
              </a:extLst>
            </p:cNvPr>
            <p:cNvSpPr txBox="1"/>
            <p:nvPr/>
          </p:nvSpPr>
          <p:spPr>
            <a:xfrm>
              <a:off x="8708065" y="2456121"/>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100 g</a:t>
              </a:r>
            </a:p>
          </p:txBody>
        </p:sp>
      </p:grpSp>
      <p:grpSp>
        <p:nvGrpSpPr>
          <p:cNvPr id="30" name="Group 29">
            <a:extLst>
              <a:ext uri="{FF2B5EF4-FFF2-40B4-BE49-F238E27FC236}">
                <a16:creationId xmlns:a16="http://schemas.microsoft.com/office/drawing/2014/main" id="{92C766CD-B4D8-4715-B910-B0CD576D6949}"/>
              </a:ext>
            </a:extLst>
          </p:cNvPr>
          <p:cNvGrpSpPr/>
          <p:nvPr/>
        </p:nvGrpSpPr>
        <p:grpSpPr>
          <a:xfrm>
            <a:off x="733646" y="4724557"/>
            <a:ext cx="10940903" cy="1079713"/>
            <a:chOff x="143086" y="260772"/>
            <a:chExt cx="11687829" cy="1079713"/>
          </a:xfrm>
        </p:grpSpPr>
        <p:sp>
          <p:nvSpPr>
            <p:cNvPr id="31" name="Round Single Corner Rectangle 15">
              <a:extLst>
                <a:ext uri="{FF2B5EF4-FFF2-40B4-BE49-F238E27FC236}">
                  <a16:creationId xmlns:a16="http://schemas.microsoft.com/office/drawing/2014/main" id="{F8441D59-119E-4FB6-B6D8-DD15C959BFA2}"/>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32" name="Text Box 3">
              <a:extLst>
                <a:ext uri="{FF2B5EF4-FFF2-40B4-BE49-F238E27FC236}">
                  <a16:creationId xmlns:a16="http://schemas.microsoft.com/office/drawing/2014/main" id="{BE79F640-22F1-4A1D-AA27-CFEBC501BF6C}"/>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en-US" sz="2700" b="1" dirty="0">
                  <a:latin typeface="Calibri" panose="020F0502020204030204" pitchFamily="34" charset="0"/>
                  <a:cs typeface="Calibri" panose="020F0502020204030204" pitchFamily="34" charset="0"/>
                </a:rPr>
                <a:t>Đ</a:t>
              </a:r>
              <a:r>
                <a:rPr lang="vi-VN" sz="2700" b="1" dirty="0">
                  <a:latin typeface="Calibri" panose="020F0502020204030204" pitchFamily="34" charset="0"/>
                  <a:cs typeface="Calibri" panose="020F0502020204030204" pitchFamily="34" charset="0"/>
                </a:rPr>
                <a:t>ĩa cân bên phải gồm quả bưởi và quả cân 100 g nặng bằng đĩa cân bên trái gồm hai quả cân 500 g. </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sp>
        <p:nvSpPr>
          <p:cNvPr id="10" name="TextBox 9">
            <a:extLst>
              <a:ext uri="{FF2B5EF4-FFF2-40B4-BE49-F238E27FC236}">
                <a16:creationId xmlns:a16="http://schemas.microsoft.com/office/drawing/2014/main" id="{FBBDA024-C39E-4389-A81B-142327DEDEA0}"/>
              </a:ext>
            </a:extLst>
          </p:cNvPr>
          <p:cNvSpPr txBox="1"/>
          <p:nvPr/>
        </p:nvSpPr>
        <p:spPr>
          <a:xfrm>
            <a:off x="2668773" y="4401878"/>
            <a:ext cx="7485321" cy="677108"/>
          </a:xfrm>
          <a:prstGeom prst="rect">
            <a:avLst/>
          </a:prstGeom>
          <a:noFill/>
        </p:spPr>
        <p:txBody>
          <a:bodyPr wrap="square" lIns="0" tIns="0" rIns="0" bIns="0" rtlCol="0">
            <a:spAutoFit/>
          </a:bodyPr>
          <a:lstStyle/>
          <a:p>
            <a:pPr algn="ctr"/>
            <a:r>
              <a:rPr lang="vi-VN" sz="4400" b="1" dirty="0">
                <a:solidFill>
                  <a:schemeClr val="accent6">
                    <a:lumMod val="75000"/>
                  </a:schemeClr>
                </a:solidFill>
                <a:latin typeface="Calibri" panose="020F0502020204030204" pitchFamily="34" charset="0"/>
                <a:cs typeface="Calibri" panose="020F0502020204030204" pitchFamily="34" charset="0"/>
              </a:rPr>
              <a:t>Vậy quả bưởi cân nặng là:</a:t>
            </a:r>
            <a:endParaRPr lang="en-US" sz="4400" b="1" dirty="0">
              <a:solidFill>
                <a:schemeClr val="accent6">
                  <a:lumMod val="75000"/>
                </a:schemeClr>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413D760A-84A4-4F60-8D75-B23A3CE1CE3F}"/>
              </a:ext>
            </a:extLst>
          </p:cNvPr>
          <p:cNvSpPr txBox="1"/>
          <p:nvPr/>
        </p:nvSpPr>
        <p:spPr>
          <a:xfrm>
            <a:off x="3062177" y="5188688"/>
            <a:ext cx="7485321" cy="677108"/>
          </a:xfrm>
          <a:prstGeom prst="rect">
            <a:avLst/>
          </a:prstGeom>
          <a:noFill/>
        </p:spPr>
        <p:txBody>
          <a:bodyPr wrap="square" lIns="0" tIns="0" rIns="0" bIns="0" rtlCol="0">
            <a:spAutoFit/>
          </a:bodyPr>
          <a:lstStyle/>
          <a:p>
            <a:r>
              <a:rPr lang="vi-VN" sz="4400" b="1" dirty="0">
                <a:solidFill>
                  <a:schemeClr val="accent6">
                    <a:lumMod val="75000"/>
                  </a:schemeClr>
                </a:solidFill>
                <a:latin typeface="Calibri" panose="020F0502020204030204" pitchFamily="34" charset="0"/>
                <a:cs typeface="Calibri" panose="020F0502020204030204" pitchFamily="34" charset="0"/>
              </a:rPr>
              <a:t>500 g + 500 g - 100 g = 900 g.</a:t>
            </a:r>
            <a:endParaRPr lang="en-US" sz="44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63228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TIMING" val="|0.9|2.8|1.6|3.7|3.6"/>
</p:tagLst>
</file>

<file path=ppt/tags/tag18.xml><?xml version="1.0" encoding="utf-8"?>
<p:tagLst xmlns:a="http://schemas.openxmlformats.org/drawingml/2006/main" xmlns:r="http://schemas.openxmlformats.org/officeDocument/2006/relationships" xmlns:p="http://schemas.openxmlformats.org/presentationml/2006/main">
  <p:tag name="TIMING" val="|0.9|2.8|1.6|3.7|3.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783</Words>
  <Application>Microsoft Office PowerPoint</Application>
  <PresentationFormat>Widescreen</PresentationFormat>
  <Paragraphs>109</Paragraphs>
  <Slides>31</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#9Slide02 Noi dung dai</vt:lpstr>
      <vt:lpstr>#9Slide02 Tieu de dai</vt:lpstr>
      <vt:lpstr>Arial</vt:lpstr>
      <vt:lpstr>Arial</vt:lpstr>
      <vt:lpstr>Calibri</vt:lpstr>
      <vt:lpstr>Cambria</vt:lpstr>
      <vt:lpstr>Tahoma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37</cp:revision>
  <dcterms:created xsi:type="dcterms:W3CDTF">2022-09-25T06:55:55Z</dcterms:created>
  <dcterms:modified xsi:type="dcterms:W3CDTF">2024-01-01T13:08:33Z</dcterms:modified>
</cp:coreProperties>
</file>