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  <p:sldMasterId id="2147483897" r:id="rId2"/>
  </p:sldMasterIdLst>
  <p:notesMasterIdLst>
    <p:notesMasterId r:id="rId57"/>
  </p:notesMasterIdLst>
  <p:sldIdLst>
    <p:sldId id="341" r:id="rId3"/>
    <p:sldId id="342" r:id="rId4"/>
    <p:sldId id="258" r:id="rId5"/>
    <p:sldId id="316" r:id="rId6"/>
    <p:sldId id="317" r:id="rId7"/>
    <p:sldId id="256" r:id="rId8"/>
    <p:sldId id="261" r:id="rId9"/>
    <p:sldId id="259" r:id="rId10"/>
    <p:sldId id="266" r:id="rId11"/>
    <p:sldId id="271" r:id="rId12"/>
    <p:sldId id="270" r:id="rId13"/>
    <p:sldId id="269" r:id="rId14"/>
    <p:sldId id="267" r:id="rId15"/>
    <p:sldId id="268" r:id="rId16"/>
    <p:sldId id="273" r:id="rId17"/>
    <p:sldId id="275" r:id="rId18"/>
    <p:sldId id="276" r:id="rId19"/>
    <p:sldId id="320" r:id="rId20"/>
    <p:sldId id="274" r:id="rId21"/>
    <p:sldId id="318" r:id="rId22"/>
    <p:sldId id="319" r:id="rId23"/>
    <p:sldId id="279" r:id="rId24"/>
    <p:sldId id="321" r:id="rId25"/>
    <p:sldId id="281" r:id="rId26"/>
    <p:sldId id="282" r:id="rId27"/>
    <p:sldId id="300" r:id="rId28"/>
    <p:sldId id="301" r:id="rId29"/>
    <p:sldId id="323" r:id="rId30"/>
    <p:sldId id="303" r:id="rId31"/>
    <p:sldId id="304" r:id="rId32"/>
    <p:sldId id="287" r:id="rId33"/>
    <p:sldId id="306" r:id="rId34"/>
    <p:sldId id="324" r:id="rId35"/>
    <p:sldId id="307" r:id="rId36"/>
    <p:sldId id="308" r:id="rId37"/>
    <p:sldId id="309" r:id="rId38"/>
    <p:sldId id="310" r:id="rId39"/>
    <p:sldId id="326" r:id="rId40"/>
    <p:sldId id="325" r:id="rId41"/>
    <p:sldId id="329" r:id="rId42"/>
    <p:sldId id="311" r:id="rId43"/>
    <p:sldId id="330" r:id="rId44"/>
    <p:sldId id="331" r:id="rId45"/>
    <p:sldId id="328" r:id="rId46"/>
    <p:sldId id="312" r:id="rId47"/>
    <p:sldId id="313" r:id="rId48"/>
    <p:sldId id="334" r:id="rId49"/>
    <p:sldId id="340" r:id="rId50"/>
    <p:sldId id="335" r:id="rId51"/>
    <p:sldId id="336" r:id="rId52"/>
    <p:sldId id="337" r:id="rId53"/>
    <p:sldId id="338" r:id="rId54"/>
    <p:sldId id="339" r:id="rId55"/>
    <p:sldId id="343" r:id="rId5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FFFFCC"/>
    <a:srgbClr val="D208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72" autoAdjust="0"/>
    <p:restoredTop sz="94660"/>
  </p:normalViewPr>
  <p:slideViewPr>
    <p:cSldViewPr>
      <p:cViewPr varScale="1">
        <p:scale>
          <a:sx n="74" d="100"/>
          <a:sy n="74" d="100"/>
        </p:scale>
        <p:origin x="138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713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presProps" Target="presProps.xml"/><Relationship Id="rId5" Type="http://schemas.openxmlformats.org/officeDocument/2006/relationships/slide" Target="slides/slide3.xml"/><Relationship Id="rId61" Type="http://schemas.openxmlformats.org/officeDocument/2006/relationships/tableStyles" Target="tableStyle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5A02BB7-D2FA-496A-AF67-2E5344986ED6}" type="datetimeFigureOut">
              <a:rPr lang="en-US"/>
              <a:pPr>
                <a:defRPr/>
              </a:pPr>
              <a:t>5/14/2021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2A20376D-E21C-4F91-A5E6-5F8518EE2F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8350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7B57A03-C9DB-44FE-AE85-B3240B51AD0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89007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92B1644F-5276-4560-9D65-2CAB21A80BE8}" type="slidenum">
              <a:rPr lang="en-US"/>
              <a:pPr eaLnBrk="1" hangingPunct="1"/>
              <a:t>21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B77705-570D-4E70-AF2D-4FFF7C3D50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237433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54D884-0364-42FF-B493-4905C89E9C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361048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983DA9-4C3E-466C-9E84-4B16B54EC5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65975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3FE6897-0DE3-4C9F-B7A1-C9406B592EDD}" type="datetime10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13:53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C77BC27-0598-496B-A59C-2C444880435E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0251920"/>
      </p:ext>
    </p:extLst>
  </p:cSld>
  <p:clrMapOvr>
    <a:masterClrMapping/>
  </p:clrMapOvr>
  <p:transition spd="med">
    <p:sndAc>
      <p:stSnd>
        <p:snd r:embed="rId1" name="chimes.wav"/>
      </p:stSnd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E3DEC3-BCEE-499F-A158-1CD93F769D14}" type="datetime10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13:53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F43D8B1-FFC2-4117-8A41-7581429F1983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7261095"/>
      </p:ext>
    </p:extLst>
  </p:cSld>
  <p:clrMapOvr>
    <a:masterClrMapping/>
  </p:clrMapOvr>
  <p:transition spd="med">
    <p:sndAc>
      <p:stSnd>
        <p:snd r:embed="rId1" name="chimes.wav"/>
      </p:stSnd>
    </p:sndAc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337839E-E256-49F6-AEE5-9F9B5EF05047}" type="datetime10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13:53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399807C-0300-45D1-8208-7A745A5B9E97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3508699"/>
      </p:ext>
    </p:extLst>
  </p:cSld>
  <p:clrMapOvr>
    <a:masterClrMapping/>
  </p:clrMapOvr>
  <p:transition spd="med">
    <p:sndAc>
      <p:stSnd>
        <p:snd r:embed="rId1" name="chimes.wav"/>
      </p:stSnd>
    </p:sndAc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61650A5-F08C-490B-9374-1BF6BF54DDF4}" type="datetime10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13:53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F5CBE6-E8E0-434F-812E-495B0B3C8C5E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0894282"/>
      </p:ext>
    </p:extLst>
  </p:cSld>
  <p:clrMapOvr>
    <a:masterClrMapping/>
  </p:clrMapOvr>
  <p:transition spd="med">
    <p:sndAc>
      <p:stSnd>
        <p:snd r:embed="rId1" name="chimes.wav"/>
      </p:stSnd>
    </p:sndAc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DBA827F-F9F7-4194-9FF0-707817D4CFC3}" type="datetime10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13:53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FCB9412-D8BF-416E-925F-B7F7C6DEBD4C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9433309"/>
      </p:ext>
    </p:extLst>
  </p:cSld>
  <p:clrMapOvr>
    <a:masterClrMapping/>
  </p:clrMapOvr>
  <p:transition spd="med">
    <p:sndAc>
      <p:stSnd>
        <p:snd r:embed="rId1" name="chimes.wav"/>
      </p:stSnd>
    </p:sndAc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72CFD6D-50B6-4965-A67C-E32C2E6282C6}" type="datetime10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13:53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2A400F4-B123-4524-B7F4-6284EDEE5A68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9410066"/>
      </p:ext>
    </p:extLst>
  </p:cSld>
  <p:clrMapOvr>
    <a:masterClrMapping/>
  </p:clrMapOvr>
  <p:transition spd="med">
    <p:sndAc>
      <p:stSnd>
        <p:snd r:embed="rId1" name="chimes.wav"/>
      </p:stSnd>
    </p:sndAc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A1BE711-7FA7-43D4-A899-E0E497FF702D}" type="datetime10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13:53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76F14BA-6F53-47D6-ABC3-F197485479EF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3893874"/>
      </p:ext>
    </p:extLst>
  </p:cSld>
  <p:clrMapOvr>
    <a:masterClrMapping/>
  </p:clrMapOvr>
  <p:transition spd="med">
    <p:sndAc>
      <p:stSnd>
        <p:snd r:embed="rId1" name="chimes.wav"/>
      </p:stSnd>
    </p:sndAc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5608FD-EC71-4B3F-A037-23780CE53332}" type="datetime10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13:53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FC6D79D-4890-474B-B3EA-8F87848E9C94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1370229"/>
      </p:ext>
    </p:extLst>
  </p:cSld>
  <p:clrMapOvr>
    <a:masterClrMapping/>
  </p:clrMapOvr>
  <p:transition spd="med"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28B7F0-59CD-439D-B016-9F408413B9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00085"/>
      </p:ext>
    </p:extLst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62F0DBB-19A4-4CB0-B122-ABCD36651212}" type="datetime10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13:53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062EF0-52EF-4CC2-B439-55FB150D4732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9424491"/>
      </p:ext>
    </p:extLst>
  </p:cSld>
  <p:clrMapOvr>
    <a:masterClrMapping/>
  </p:clrMapOvr>
  <p:transition spd="med">
    <p:sndAc>
      <p:stSnd>
        <p:snd r:embed="rId1" name="chimes.wav"/>
      </p:stSnd>
    </p:sndAc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F765FC9-7C0C-4571-A7B9-592BC5AB94EB}" type="datetime10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13:53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37A1BC-1E91-418E-A011-BC2D5EE424AE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959580"/>
      </p:ext>
    </p:extLst>
  </p:cSld>
  <p:clrMapOvr>
    <a:masterClrMapping/>
  </p:clrMapOvr>
  <p:transition spd="med">
    <p:sndAc>
      <p:stSnd>
        <p:snd r:embed="rId1" name="chimes.wav"/>
      </p:stSnd>
    </p:sndAc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A363298-371F-4EAC-92C8-F6B431F256CA}" type="datetime10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13:53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53C704-CFBE-44C9-9F61-49F8491F058E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7699777"/>
      </p:ext>
    </p:extLst>
  </p:cSld>
  <p:clrMapOvr>
    <a:masterClrMapping/>
  </p:clrMapOvr>
  <p:transition spd="med">
    <p:sndAc>
      <p:stSnd>
        <p:snd r:embed="rId1" name="chimes.wav"/>
      </p:stSnd>
    </p:sndAc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510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510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03663"/>
            <a:ext cx="4038600" cy="21526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03663"/>
            <a:ext cx="4038600" cy="21526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E48F103-049A-4A56-8629-9ED9359AD3D1}" type="datetime10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13:53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940BDD9-ED14-4DDC-94BC-0232D0F6788F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2400736"/>
      </p:ext>
    </p:extLst>
  </p:cSld>
  <p:clrMapOvr>
    <a:masterClrMapping/>
  </p:clrMapOvr>
  <p:transition spd="med"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116535-04A0-431C-8BEC-8D8DB531AD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133058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5FBE03-F872-4286-825B-3CEA63F563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811050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564390-3ABD-430B-AA01-36A055014E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275678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3B2E2B-6F8C-491A-8C97-F0EB7B816D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126584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D26FF9-059B-43F9-A665-3196C3D560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26557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890D27-B730-4A5D-A1CE-53E3E9668A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43447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6BD1C-6DF3-456A-A192-BE16A3C73B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250870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F2C8FB6C-B3DA-4E8A-A6FE-ED0CA31D83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6" r:id="rId1"/>
    <p:sldLayoutId id="2147483887" r:id="rId2"/>
    <p:sldLayoutId id="2147483888" r:id="rId3"/>
    <p:sldLayoutId id="2147483889" r:id="rId4"/>
    <p:sldLayoutId id="2147483890" r:id="rId5"/>
    <p:sldLayoutId id="2147483891" r:id="rId6"/>
    <p:sldLayoutId id="2147483892" r:id="rId7"/>
    <p:sldLayoutId id="2147483893" r:id="rId8"/>
    <p:sldLayoutId id="2147483894" r:id="rId9"/>
    <p:sldLayoutId id="2147483895" r:id="rId10"/>
    <p:sldLayoutId id="2147483896" r:id="rId11"/>
  </p:sldLayoutIdLst>
  <p:transition spd="slow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FCE3243-AD32-4594-B98F-25B8751B84FD}" type="datetime10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13:53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8F84394-210F-4DF8-AB4D-FC70B02261B7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3796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  <p:sldLayoutId id="2147483899" r:id="rId2"/>
    <p:sldLayoutId id="2147483900" r:id="rId3"/>
    <p:sldLayoutId id="2147483901" r:id="rId4"/>
    <p:sldLayoutId id="2147483902" r:id="rId5"/>
    <p:sldLayoutId id="2147483903" r:id="rId6"/>
    <p:sldLayoutId id="2147483904" r:id="rId7"/>
    <p:sldLayoutId id="2147483905" r:id="rId8"/>
    <p:sldLayoutId id="2147483906" r:id="rId9"/>
    <p:sldLayoutId id="2147483907" r:id="rId10"/>
    <p:sldLayoutId id="2147483908" r:id="rId11"/>
    <p:sldLayoutId id="2147483909" r:id="rId12"/>
  </p:sldLayoutIdLst>
  <p:transition spd="med">
    <p:sndAc>
      <p:stSnd>
        <p:snd r:embed="rId14" name="chimes.wav"/>
      </p:stSnd>
    </p:sndAc>
  </p:transition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.gif"/><Relationship Id="rId4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1.jpeg"/><Relationship Id="rId7" Type="http://schemas.openxmlformats.org/officeDocument/2006/relationships/image" Target="../media/image24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9.jpeg"/><Relationship Id="rId4" Type="http://schemas.openxmlformats.org/officeDocument/2006/relationships/image" Target="../media/image22.jpeg"/><Relationship Id="rId9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openxmlformats.org/officeDocument/2006/relationships/image" Target="../media/image38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7" Type="http://schemas.openxmlformats.org/officeDocument/2006/relationships/image" Target="../media/image42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slide" Target="slide49.xml"/><Relationship Id="rId13" Type="http://schemas.openxmlformats.org/officeDocument/2006/relationships/image" Target="../media/image70.png"/><Relationship Id="rId3" Type="http://schemas.openxmlformats.org/officeDocument/2006/relationships/image" Target="../media/image65.png"/><Relationship Id="rId7" Type="http://schemas.openxmlformats.org/officeDocument/2006/relationships/image" Target="../media/image67.png"/><Relationship Id="rId12" Type="http://schemas.openxmlformats.org/officeDocument/2006/relationships/slide" Target="slide50.xml"/><Relationship Id="rId2" Type="http://schemas.openxmlformats.org/officeDocument/2006/relationships/slide" Target="slide5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2.xml"/><Relationship Id="rId11" Type="http://schemas.openxmlformats.org/officeDocument/2006/relationships/image" Target="../media/image69.png"/><Relationship Id="rId5" Type="http://schemas.openxmlformats.org/officeDocument/2006/relationships/image" Target="../media/image66.png"/><Relationship Id="rId10" Type="http://schemas.openxmlformats.org/officeDocument/2006/relationships/slide" Target="slide47.xml"/><Relationship Id="rId4" Type="http://schemas.openxmlformats.org/officeDocument/2006/relationships/slide" Target="slide51.xml"/><Relationship Id="rId9" Type="http://schemas.openxmlformats.org/officeDocument/2006/relationships/image" Target="../media/image68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46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5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" Target="slide46.xml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9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46.xml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" Target="slide46.xml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0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" Target="slide46.xml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6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" Target="slide46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7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" Target="slide46.xm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8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128x128PPC13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327" descr="Hoa_Trai_T9_225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0"/>
            <a:ext cx="36576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Date Placeholder 5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4095F5E-7002-4DDE-B80F-AC5C5528B46A}" type="datetime10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13:53</a:t>
            </a:fld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79712" y="3284984"/>
            <a:ext cx="59098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giảng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endParaRPr lang="en-US" sz="3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Bích</a:t>
            </a:r>
            <a:endParaRPr 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9701419"/>
      </p:ext>
    </p:extLst>
  </p:cSld>
  <p:clrMapOvr>
    <a:masterClrMapping/>
  </p:clrMapOvr>
  <p:transition spd="med"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26988"/>
            <a:ext cx="9144000" cy="6884988"/>
          </a:xfrm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0" y="476250"/>
            <a:ext cx="471646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6000">
                <a:solidFill>
                  <a:srgbClr val="002060"/>
                </a:solidFill>
              </a:rPr>
              <a:t>Quả</a:t>
            </a:r>
            <a:r>
              <a:rPr lang="vi-VN" sz="6000">
                <a:solidFill>
                  <a:srgbClr val="002060"/>
                </a:solidFill>
              </a:rPr>
              <a:t> chuối</a:t>
            </a:r>
            <a:endParaRPr lang="en-US" sz="600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84988"/>
          </a:xfrm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716463" y="0"/>
            <a:ext cx="392271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6000">
                <a:solidFill>
                  <a:srgbClr val="002060"/>
                </a:solidFill>
              </a:rPr>
              <a:t>Quả</a:t>
            </a:r>
            <a:r>
              <a:rPr lang="vi-VN" sz="6000">
                <a:solidFill>
                  <a:srgbClr val="002060"/>
                </a:solidFill>
              </a:rPr>
              <a:t> táo</a:t>
            </a:r>
            <a:endParaRPr lang="en-US" sz="600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26988"/>
            <a:ext cx="9144000" cy="6884988"/>
          </a:xfrm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0" y="5805488"/>
            <a:ext cx="305911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6000">
                <a:solidFill>
                  <a:schemeClr val="bg1"/>
                </a:solidFill>
              </a:rPr>
              <a:t>Quả</a:t>
            </a:r>
            <a:r>
              <a:rPr lang="vi-VN" sz="6000">
                <a:solidFill>
                  <a:schemeClr val="bg1"/>
                </a:solidFill>
              </a:rPr>
              <a:t> Na</a:t>
            </a:r>
            <a:endParaRPr lang="en-US" sz="60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45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31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31" tmFilter="0, 0; 0.125,0.2665; 0.25,0.4; 0.375,0.465; 0.5,0.5;  0.625,0.535; 0.75,0.6; 0.875,0.7335; 1,1">
                                          <p:stCondLst>
                                            <p:cond delay="53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66" tmFilter="0, 0; 0.125,0.2665; 0.25,0.4; 0.375,0.465; 0.5,0.5;  0.625,0.535; 0.75,0.6; 0.875,0.7335; 1,1">
                                          <p:stCondLst>
                                            <p:cond delay="105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31" tmFilter="0, 0; 0.125,0.2665; 0.25,0.4; 0.375,0.465; 0.5,0.5;  0.625,0.535; 0.75,0.6; 0.875,0.7335; 1,1">
                                          <p:stCondLst>
                                            <p:cond delay="13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1">
                                          <p:stCondLst>
                                            <p:cond delay="5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33" decel="50000">
                                          <p:stCondLst>
                                            <p:cond delay="54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1">
                                          <p:stCondLst>
                                            <p:cond delay="10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33" decel="50000">
                                          <p:stCondLst>
                                            <p:cond delay="10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1">
                                          <p:stCondLst>
                                            <p:cond delay="131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33" decel="50000">
                                          <p:stCondLst>
                                            <p:cond delay="13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1">
                                          <p:stCondLst>
                                            <p:cond delay="144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33" decel="50000">
                                          <p:stCondLst>
                                            <p:cond delay="146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84988"/>
          </a:xfrm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50825" y="5589588"/>
            <a:ext cx="47386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6000">
                <a:solidFill>
                  <a:schemeClr val="bg1"/>
                </a:solidFill>
              </a:rPr>
              <a:t>Quả bí ngô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2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26988"/>
            <a:ext cx="9144000" cy="6884988"/>
          </a:xfrm>
        </p:spPr>
      </p:pic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144463" y="195263"/>
            <a:ext cx="2482850" cy="258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5400"/>
              <a:t>Quả </a:t>
            </a:r>
            <a:endParaRPr lang="vi-VN" sz="5400"/>
          </a:p>
          <a:p>
            <a:pPr algn="ctr" eaLnBrk="1" hangingPunct="1"/>
            <a:r>
              <a:rPr lang="en-US" sz="5400"/>
              <a:t>mướp </a:t>
            </a:r>
            <a:endParaRPr lang="vi-VN" sz="5400"/>
          </a:p>
          <a:p>
            <a:pPr algn="ctr" eaLnBrk="1" hangingPunct="1"/>
            <a:r>
              <a:rPr lang="en-US" sz="5400"/>
              <a:t>đắng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7938"/>
            <a:ext cx="9144000" cy="6865938"/>
          </a:xfrm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480175" y="193675"/>
            <a:ext cx="2268538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5400"/>
              <a:t>Quả </a:t>
            </a:r>
            <a:endParaRPr lang="vi-VN" sz="5400"/>
          </a:p>
          <a:p>
            <a:pPr algn="ctr" eaLnBrk="1" hangingPunct="1"/>
            <a:r>
              <a:rPr lang="en-US" sz="5400"/>
              <a:t>đu đủ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80513" cy="6884988"/>
          </a:xfrm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79388" y="109538"/>
            <a:ext cx="482441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6000">
                <a:solidFill>
                  <a:schemeClr val="bg1"/>
                </a:solidFill>
              </a:rPr>
              <a:t>Quả Dưa hấu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 descr="D:\tranh qua\dauta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0"/>
            <a:ext cx="9109075" cy="685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49213"/>
            <a:ext cx="3348038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6000"/>
              <a:t>Quả </a:t>
            </a:r>
          </a:p>
          <a:p>
            <a:pPr algn="ctr"/>
            <a:r>
              <a:rPr lang="en-US" sz="6000"/>
              <a:t>dâu tây</a:t>
            </a:r>
            <a:endParaRPr lang="vi-VN" sz="6000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002060"/>
                </a:solidFill>
              </a:rPr>
              <a:t>Phiếu bài tập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8750" y="1484313"/>
            <a:ext cx="8229600" cy="1109662"/>
          </a:xfrm>
        </p:spPr>
        <p:txBody>
          <a:bodyPr/>
          <a:lstStyle/>
          <a:p>
            <a:pPr>
              <a:defRPr/>
            </a:pPr>
            <a:r>
              <a:rPr lang="en-US" dirty="0" err="1" smtClean="0">
                <a:solidFill>
                  <a:schemeClr val="accent4">
                    <a:lumMod val="75000"/>
                    <a:lumOff val="25000"/>
                  </a:schemeClr>
                </a:solidFill>
              </a:rPr>
              <a:t>Hãy</a:t>
            </a:r>
            <a:r>
              <a:rPr lang="en-US" dirty="0" smtClean="0">
                <a:solidFill>
                  <a:schemeClr val="accent4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4">
                    <a:lumMod val="75000"/>
                    <a:lumOff val="25000"/>
                  </a:schemeClr>
                </a:solidFill>
              </a:rPr>
              <a:t>điền</a:t>
            </a:r>
            <a:r>
              <a:rPr lang="en-US" dirty="0" smtClean="0">
                <a:solidFill>
                  <a:schemeClr val="accent4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4">
                    <a:lumMod val="75000"/>
                    <a:lumOff val="25000"/>
                  </a:schemeClr>
                </a:solidFill>
              </a:rPr>
              <a:t>vào</a:t>
            </a:r>
            <a:r>
              <a:rPr lang="en-US" dirty="0" smtClean="0">
                <a:solidFill>
                  <a:schemeClr val="accent4">
                    <a:lumMod val="75000"/>
                    <a:lumOff val="25000"/>
                  </a:schemeClr>
                </a:solidFill>
              </a:rPr>
              <a:t> 3 </a:t>
            </a:r>
            <a:r>
              <a:rPr lang="en-US" dirty="0" err="1" smtClean="0">
                <a:solidFill>
                  <a:schemeClr val="accent4">
                    <a:lumMod val="75000"/>
                    <a:lumOff val="25000"/>
                  </a:schemeClr>
                </a:solidFill>
              </a:rPr>
              <a:t>cột</a:t>
            </a:r>
            <a:r>
              <a:rPr lang="en-US" dirty="0" smtClean="0">
                <a:solidFill>
                  <a:schemeClr val="accent4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4">
                    <a:lumMod val="75000"/>
                    <a:lumOff val="25000"/>
                  </a:schemeClr>
                </a:solidFill>
              </a:rPr>
              <a:t>sau</a:t>
            </a:r>
            <a:r>
              <a:rPr lang="en-US" dirty="0" smtClean="0">
                <a:solidFill>
                  <a:schemeClr val="accent4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4">
                    <a:lumMod val="75000"/>
                    <a:lumOff val="25000"/>
                  </a:schemeClr>
                </a:solidFill>
              </a:rPr>
              <a:t>các</a:t>
            </a:r>
            <a:r>
              <a:rPr lang="en-US" dirty="0" smtClean="0">
                <a:solidFill>
                  <a:schemeClr val="accent4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4">
                    <a:lumMod val="75000"/>
                    <a:lumOff val="25000"/>
                  </a:schemeClr>
                </a:solidFill>
              </a:rPr>
              <a:t>loại</a:t>
            </a:r>
            <a:r>
              <a:rPr lang="en-US" dirty="0" smtClean="0">
                <a:solidFill>
                  <a:schemeClr val="accent4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4">
                    <a:lumMod val="75000"/>
                    <a:lumOff val="25000"/>
                  </a:schemeClr>
                </a:solidFill>
              </a:rPr>
              <a:t>quả</a:t>
            </a:r>
            <a:r>
              <a:rPr lang="en-US" dirty="0" smtClean="0">
                <a:solidFill>
                  <a:schemeClr val="accent4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4">
                    <a:lumMod val="75000"/>
                    <a:lumOff val="25000"/>
                  </a:schemeClr>
                </a:solidFill>
              </a:rPr>
              <a:t>tương</a:t>
            </a:r>
            <a:r>
              <a:rPr lang="en-US" dirty="0" smtClean="0">
                <a:solidFill>
                  <a:schemeClr val="accent4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4">
                    <a:lumMod val="75000"/>
                    <a:lumOff val="25000"/>
                  </a:schemeClr>
                </a:solidFill>
              </a:rPr>
              <a:t>ứng</a:t>
            </a:r>
            <a:r>
              <a:rPr lang="en-US" dirty="0" smtClean="0">
                <a:solidFill>
                  <a:schemeClr val="accent4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4">
                    <a:lumMod val="75000"/>
                    <a:lumOff val="25000"/>
                  </a:schemeClr>
                </a:solidFill>
              </a:rPr>
              <a:t>mà</a:t>
            </a:r>
            <a:r>
              <a:rPr lang="en-US" dirty="0" smtClean="0">
                <a:solidFill>
                  <a:schemeClr val="accent4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4">
                    <a:lumMod val="75000"/>
                    <a:lumOff val="25000"/>
                  </a:schemeClr>
                </a:solidFill>
              </a:rPr>
              <a:t>em</a:t>
            </a:r>
            <a:r>
              <a:rPr lang="en-US" dirty="0" smtClean="0">
                <a:solidFill>
                  <a:schemeClr val="accent4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4">
                    <a:lumMod val="75000"/>
                    <a:lumOff val="25000"/>
                  </a:schemeClr>
                </a:solidFill>
              </a:rPr>
              <a:t>biết</a:t>
            </a:r>
            <a:r>
              <a:rPr lang="en-US" dirty="0" smtClean="0">
                <a:solidFill>
                  <a:schemeClr val="accent4">
                    <a:lumMod val="75000"/>
                    <a:lumOff val="25000"/>
                  </a:schemeClr>
                </a:solidFill>
              </a:rPr>
              <a:t>: </a:t>
            </a:r>
          </a:p>
          <a:p>
            <a:pPr marL="0" indent="0">
              <a:buFontTx/>
              <a:buNone/>
              <a:defRPr/>
            </a:pPr>
            <a:endParaRPr lang="en-US" dirty="0">
              <a:solidFill>
                <a:schemeClr val="accent4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55650" y="2924175"/>
          <a:ext cx="7561263" cy="1855788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25204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04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204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2328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Quả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có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hình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dạng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tròn</a:t>
                      </a:r>
                      <a:endParaRPr lang="en-US" sz="2400" dirty="0"/>
                    </a:p>
                  </a:txBody>
                  <a:tcPr marL="91445" marR="91445" marT="45738" marB="45738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Quả</a:t>
                      </a:r>
                      <a:r>
                        <a:rPr lang="en-US" sz="2400" baseline="0" dirty="0" smtClean="0"/>
                        <a:t> có hình dạng</a:t>
                      </a:r>
                      <a:r>
                        <a:rPr lang="vi-VN" sz="2400" baseline="0" dirty="0" smtClean="0"/>
                        <a:t> thuôn</a:t>
                      </a:r>
                      <a:r>
                        <a:rPr lang="en-US" sz="2400" baseline="0" dirty="0" smtClean="0"/>
                        <a:t> dài</a:t>
                      </a:r>
                      <a:endParaRPr lang="en-US" sz="2400" dirty="0"/>
                    </a:p>
                  </a:txBody>
                  <a:tcPr marL="91445" marR="91445" marT="45738" marB="45738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Quả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có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hình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dạng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đặc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biệt</a:t>
                      </a:r>
                      <a:endParaRPr lang="en-US" sz="2400" dirty="0"/>
                    </a:p>
                  </a:txBody>
                  <a:tcPr marL="91445" marR="91445" marT="45738" marB="45738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32499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91445" marR="91445" marT="45738" marB="45738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91445" marR="91445" marT="45738" marB="45738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91445" marR="91445" marT="45738" marB="45738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Group 3"/>
          <p:cNvGrpSpPr>
            <a:grpSpLocks/>
          </p:cNvGrpSpPr>
          <p:nvPr/>
        </p:nvGrpSpPr>
        <p:grpSpPr bwMode="auto">
          <a:xfrm>
            <a:off x="-19050" y="0"/>
            <a:ext cx="9163050" cy="6858000"/>
            <a:chOff x="-19022" y="0"/>
            <a:chExt cx="9163707" cy="6858000"/>
          </a:xfrm>
        </p:grpSpPr>
        <p:pic>
          <p:nvPicPr>
            <p:cNvPr id="26627" name="Picture 15" descr="D:\zt doc\tranh qua\080926022004-798-890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9031" y="4477295"/>
              <a:ext cx="2857105" cy="23807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28" name="Picture 2" descr="D:\zt doc\tranh qua\_cam1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51" y="12194"/>
              <a:ext cx="2907366" cy="2264678"/>
            </a:xfrm>
            <a:prstGeom prst="rect">
              <a:avLst/>
            </a:prstGeom>
            <a:noFill/>
            <a:ln w="9525">
              <a:solidFill>
                <a:srgbClr val="00206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629" name="Picture 6" descr="D:\zt doc\tranh qua\news1936.bmp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9022" y="4470782"/>
              <a:ext cx="2958054" cy="2387218"/>
            </a:xfrm>
            <a:prstGeom prst="rect">
              <a:avLst/>
            </a:prstGeom>
            <a:noFill/>
            <a:ln w="9525">
              <a:solidFill>
                <a:srgbClr val="00206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630" name="Picture 10" descr="D:\zt doc\tranh qua\qua-luu4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6136" y="3212975"/>
              <a:ext cx="3347865" cy="3645025"/>
            </a:xfrm>
            <a:prstGeom prst="rect">
              <a:avLst/>
            </a:prstGeom>
            <a:noFill/>
            <a:ln w="9525">
              <a:solidFill>
                <a:srgbClr val="00206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631" name="Picture 12" descr="D:\zt doc\tranh qua\75246333-vai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253726"/>
              <a:ext cx="2913314" cy="2223569"/>
            </a:xfrm>
            <a:prstGeom prst="rect">
              <a:avLst/>
            </a:prstGeom>
            <a:noFill/>
            <a:ln w="9525">
              <a:solidFill>
                <a:srgbClr val="00206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632" name="Picture 9" descr="D:\zt doc\tranh qua\Xoa_vet_ban_voi_chanh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9033" y="2192013"/>
              <a:ext cx="2857103" cy="2285281"/>
            </a:xfrm>
            <a:prstGeom prst="rect">
              <a:avLst/>
            </a:prstGeom>
            <a:noFill/>
            <a:ln w="9525">
              <a:solidFill>
                <a:srgbClr val="00206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633" name="Picture 17" descr="D:\zt doc\tranh qua\quat.jp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3314" y="0"/>
              <a:ext cx="2882822" cy="2234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34" name="Picture 18" descr="D:\zt doc\tranh qua\tao.jp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6136" y="0"/>
              <a:ext cx="3348549" cy="3212975"/>
            </a:xfrm>
            <a:prstGeom prst="rect">
              <a:avLst/>
            </a:prstGeom>
            <a:noFill/>
            <a:ln w="9525">
              <a:solidFill>
                <a:srgbClr val="00206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A1BE711-7FA7-43D4-A899-E0E497FF702D}" type="datetime10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13:53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07704" y="1268760"/>
            <a:ext cx="51125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vi-VN" dirty="0"/>
          </a:p>
        </p:txBody>
      </p:sp>
      <p:sp>
        <p:nvSpPr>
          <p:cNvPr id="4" name="TextBox 3"/>
          <p:cNvSpPr txBox="1"/>
          <p:nvPr/>
        </p:nvSpPr>
        <p:spPr>
          <a:xfrm>
            <a:off x="1907704" y="2348880"/>
            <a:ext cx="590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1679452"/>
      </p:ext>
    </p:extLst>
  </p:cSld>
  <p:clrMapOvr>
    <a:masterClrMapping/>
  </p:clrMapOvr>
  <p:transition spd="med"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Group 3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1" y="0"/>
            <a:chExt cx="9143999" cy="6857999"/>
          </a:xfrm>
        </p:grpSpPr>
        <p:pic>
          <p:nvPicPr>
            <p:cNvPr id="27651" name="Picture 3" descr="D:\zt doc\tranh qua\2009928235350-Untitled-3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3429000"/>
              <a:ext cx="4499991" cy="3428999"/>
            </a:xfrm>
            <a:prstGeom prst="rect">
              <a:avLst/>
            </a:prstGeom>
            <a:noFill/>
            <a:ln w="9525">
              <a:solidFill>
                <a:srgbClr val="00206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652" name="Picture 5" descr="D:\zt doc\tranh qua\MDang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9992" y="3428998"/>
              <a:ext cx="4644008" cy="3429001"/>
            </a:xfrm>
            <a:prstGeom prst="rect">
              <a:avLst/>
            </a:prstGeom>
            <a:noFill/>
            <a:ln w="9525">
              <a:solidFill>
                <a:srgbClr val="00206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653" name="Picture 6" descr="D:\zt doc\tranh qua\050808 SK ot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0152" y="0"/>
              <a:ext cx="3203848" cy="3452489"/>
            </a:xfrm>
            <a:prstGeom prst="rect">
              <a:avLst/>
            </a:prstGeom>
            <a:noFill/>
            <a:ln w="9525">
              <a:solidFill>
                <a:srgbClr val="00206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654" name="Picture 7" descr="D:\zt doc\tranh qua\dauhalan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6867" y="1"/>
              <a:ext cx="2915815" cy="3452944"/>
            </a:xfrm>
            <a:prstGeom prst="rect">
              <a:avLst/>
            </a:prstGeom>
            <a:noFill/>
            <a:ln w="9525">
              <a:solidFill>
                <a:srgbClr val="00206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655" name="Picture 2" descr="D:\zt doc\tranh qua\soy-400x400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31" y="0"/>
              <a:ext cx="3024336" cy="3452945"/>
            </a:xfrm>
            <a:prstGeom prst="rect">
              <a:avLst/>
            </a:prstGeom>
            <a:noFill/>
            <a:ln w="9525">
              <a:solidFill>
                <a:srgbClr val="00206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4" name="Group 3"/>
          <p:cNvGrpSpPr>
            <a:grpSpLocks/>
          </p:cNvGrpSpPr>
          <p:nvPr/>
        </p:nvGrpSpPr>
        <p:grpSpPr bwMode="auto">
          <a:xfrm>
            <a:off x="22225" y="476250"/>
            <a:ext cx="9036050" cy="5853113"/>
            <a:chOff x="22514" y="476672"/>
            <a:chExt cx="9036496" cy="5853028"/>
          </a:xfrm>
        </p:grpSpPr>
        <p:pic>
          <p:nvPicPr>
            <p:cNvPr id="28675" name="Picture 7" descr="D:\zt doc\tranh qua\Thanh Long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14" y="3465996"/>
              <a:ext cx="2915816" cy="28637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76" name="Picture 8" descr="D:\zt doc\tranh qua\bi do3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5409" y="3465997"/>
              <a:ext cx="3049265" cy="28507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77" name="Picture 9" descr="D:\zt doc\tranh qua\chao-ha-don-thu-na-mo-mat1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14" y="476672"/>
              <a:ext cx="2915816" cy="28917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78" name="Picture 10" descr="D:\zt doc\tranh qua\images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5409" y="476673"/>
              <a:ext cx="3049265" cy="28917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79" name="Picture 11" descr="D:\zt doc\tranh qua\durian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69331" y="476673"/>
              <a:ext cx="2989679" cy="28917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80" name="Picture 5" descr="D:\tranh qua\t1415791.jp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1948" y="3465998"/>
              <a:ext cx="2947062" cy="28637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50825" y="2178050"/>
            <a:ext cx="7993063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4800">
                <a:solidFill>
                  <a:srgbClr val="002060"/>
                </a:solidFill>
              </a:rPr>
              <a:t> =&gt; Các loại quả thường có nhiều </a:t>
            </a:r>
            <a:r>
              <a:rPr lang="en-US" sz="4800">
                <a:solidFill>
                  <a:srgbClr val="CC0000"/>
                </a:solidFill>
              </a:rPr>
              <a:t>hình dáng </a:t>
            </a:r>
            <a:r>
              <a:rPr lang="en-US" sz="4800">
                <a:solidFill>
                  <a:srgbClr val="002060"/>
                </a:solidFill>
              </a:rPr>
              <a:t>khác nhau .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2" name="Group 1"/>
          <p:cNvGrpSpPr>
            <a:grpSpLocks/>
          </p:cNvGrpSpPr>
          <p:nvPr/>
        </p:nvGrpSpPr>
        <p:grpSpPr bwMode="auto">
          <a:xfrm>
            <a:off x="7938" y="12700"/>
            <a:ext cx="9136062" cy="6845300"/>
            <a:chOff x="8450" y="12194"/>
            <a:chExt cx="9135551" cy="6845806"/>
          </a:xfrm>
        </p:grpSpPr>
        <p:pic>
          <p:nvPicPr>
            <p:cNvPr id="30723" name="Picture 6" descr="D:\zt doc\tranh qua\050808 SK ot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9033" y="12194"/>
              <a:ext cx="3073127" cy="2852937"/>
            </a:xfrm>
            <a:prstGeom prst="rect">
              <a:avLst/>
            </a:prstGeom>
            <a:noFill/>
            <a:ln w="9525">
              <a:solidFill>
                <a:srgbClr val="00206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24" name="Picture 15" descr="D:\zt doc\tranh qua\080926022004-798-890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9031" y="4477295"/>
              <a:ext cx="2857105" cy="2380705"/>
            </a:xfrm>
            <a:prstGeom prst="rect">
              <a:avLst/>
            </a:prstGeom>
            <a:noFill/>
            <a:ln w="9525">
              <a:solidFill>
                <a:srgbClr val="00206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25" name="Picture 2" descr="D:\zt doc\tranh qua\_cam1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51" y="12194"/>
              <a:ext cx="2907366" cy="2179819"/>
            </a:xfrm>
            <a:prstGeom prst="rect">
              <a:avLst/>
            </a:prstGeom>
            <a:noFill/>
            <a:ln w="9525">
              <a:solidFill>
                <a:srgbClr val="00206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26" name="Picture 6" descr="D:\zt doc\tranh qua\news1936.bmp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50" y="4470782"/>
              <a:ext cx="2904863" cy="2387218"/>
            </a:xfrm>
            <a:prstGeom prst="rect">
              <a:avLst/>
            </a:prstGeom>
            <a:noFill/>
            <a:ln w="9525">
              <a:solidFill>
                <a:srgbClr val="00206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27" name="Picture 12" descr="D:\zt doc\tranh qua\75246333-vai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50" y="2192013"/>
              <a:ext cx="2904863" cy="2285283"/>
            </a:xfrm>
            <a:prstGeom prst="rect">
              <a:avLst/>
            </a:prstGeom>
            <a:noFill/>
            <a:ln w="9525">
              <a:solidFill>
                <a:srgbClr val="00206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28" name="Picture 9" descr="D:\zt doc\tranh qua\Xoa_vet_ban_voi_chanh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9033" y="2192013"/>
              <a:ext cx="2857103" cy="2285281"/>
            </a:xfrm>
            <a:prstGeom prst="rect">
              <a:avLst/>
            </a:prstGeom>
            <a:noFill/>
            <a:ln w="9525">
              <a:solidFill>
                <a:srgbClr val="00206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29" name="Picture 10" descr="D:\zt doc\tranh qua\qua-luu4.jp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6136" y="3212975"/>
              <a:ext cx="3347865" cy="3645025"/>
            </a:xfrm>
            <a:prstGeom prst="rect">
              <a:avLst/>
            </a:prstGeom>
            <a:noFill/>
            <a:ln w="9525">
              <a:solidFill>
                <a:srgbClr val="00206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30" name="Picture 2" descr="D:\zt doc\tranh qua\muop-dang.jp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8097" y="12194"/>
              <a:ext cx="3345904" cy="3200783"/>
            </a:xfrm>
            <a:prstGeom prst="rect">
              <a:avLst/>
            </a:prstGeom>
            <a:noFill/>
            <a:ln w="9525">
              <a:solidFill>
                <a:srgbClr val="00206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3075" y="1989138"/>
            <a:ext cx="7718425" cy="14462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4400" dirty="0">
                <a:solidFill>
                  <a:srgbClr val="D20816"/>
                </a:solidFill>
              </a:rPr>
              <a:t> </a:t>
            </a:r>
            <a:r>
              <a:rPr lang="en-US" sz="4400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=&gt; </a:t>
            </a:r>
            <a:r>
              <a:rPr lang="en-US" sz="4400" dirty="0" err="1">
                <a:solidFill>
                  <a:schemeClr val="accent4">
                    <a:lumMod val="75000"/>
                    <a:lumOff val="25000"/>
                  </a:schemeClr>
                </a:solidFill>
              </a:rPr>
              <a:t>Các</a:t>
            </a:r>
            <a:r>
              <a:rPr lang="en-US" sz="4400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accent4">
                    <a:lumMod val="75000"/>
                    <a:lumOff val="25000"/>
                  </a:schemeClr>
                </a:solidFill>
              </a:rPr>
              <a:t>loại</a:t>
            </a:r>
            <a:r>
              <a:rPr lang="en-US" sz="4400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accent4">
                    <a:lumMod val="75000"/>
                    <a:lumOff val="25000"/>
                  </a:schemeClr>
                </a:solidFill>
              </a:rPr>
              <a:t>quả</a:t>
            </a:r>
            <a:r>
              <a:rPr lang="en-US" sz="4400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accent4">
                    <a:lumMod val="75000"/>
                    <a:lumOff val="25000"/>
                  </a:schemeClr>
                </a:solidFill>
              </a:rPr>
              <a:t>có</a:t>
            </a:r>
            <a:r>
              <a:rPr lang="en-US" sz="4400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accent4">
                    <a:lumMod val="75000"/>
                    <a:lumOff val="25000"/>
                  </a:schemeClr>
                </a:solidFill>
              </a:rPr>
              <a:t>rất</a:t>
            </a:r>
            <a:r>
              <a:rPr lang="en-US" sz="4400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accent4">
                    <a:lumMod val="75000"/>
                    <a:lumOff val="25000"/>
                  </a:schemeClr>
                </a:solidFill>
              </a:rPr>
              <a:t>nhiều</a:t>
            </a:r>
            <a:r>
              <a:rPr lang="en-US" sz="4400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400" dirty="0" err="1">
                <a:solidFill>
                  <a:srgbClr val="CC0000"/>
                </a:solidFill>
              </a:rPr>
              <a:t>màu</a:t>
            </a:r>
            <a:r>
              <a:rPr lang="en-US" sz="4400" dirty="0">
                <a:solidFill>
                  <a:srgbClr val="CC0000"/>
                </a:solidFill>
              </a:rPr>
              <a:t> </a:t>
            </a:r>
            <a:r>
              <a:rPr lang="en-US" sz="4400" dirty="0" err="1">
                <a:solidFill>
                  <a:srgbClr val="CC0000"/>
                </a:solidFill>
              </a:rPr>
              <a:t>sắc</a:t>
            </a:r>
            <a:r>
              <a:rPr lang="en-US" sz="4400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accent4">
                    <a:lumMod val="75000"/>
                    <a:lumOff val="25000"/>
                  </a:schemeClr>
                </a:solidFill>
              </a:rPr>
              <a:t>và</a:t>
            </a:r>
            <a:r>
              <a:rPr lang="en-US" sz="4400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400" dirty="0" err="1">
                <a:solidFill>
                  <a:srgbClr val="CC0000"/>
                </a:solidFill>
              </a:rPr>
              <a:t>mùi</a:t>
            </a:r>
            <a:r>
              <a:rPr lang="en-US" sz="4400" dirty="0">
                <a:solidFill>
                  <a:srgbClr val="CC0000"/>
                </a:solidFill>
              </a:rPr>
              <a:t> </a:t>
            </a:r>
            <a:r>
              <a:rPr lang="en-US" sz="4400" dirty="0" err="1">
                <a:solidFill>
                  <a:srgbClr val="CC0000"/>
                </a:solidFill>
              </a:rPr>
              <a:t>vị</a:t>
            </a:r>
            <a:r>
              <a:rPr lang="en-US" sz="4400" dirty="0">
                <a:solidFill>
                  <a:srgbClr val="CC0000"/>
                </a:solidFill>
              </a:rPr>
              <a:t> </a:t>
            </a:r>
            <a:r>
              <a:rPr lang="en-US" sz="4400" dirty="0" err="1">
                <a:solidFill>
                  <a:schemeClr val="accent4">
                    <a:lumMod val="75000"/>
                    <a:lumOff val="25000"/>
                  </a:schemeClr>
                </a:solidFill>
              </a:rPr>
              <a:t>khác</a:t>
            </a:r>
            <a:r>
              <a:rPr lang="en-US" sz="4400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accent4">
                    <a:lumMod val="75000"/>
                    <a:lumOff val="25000"/>
                  </a:schemeClr>
                </a:solidFill>
              </a:rPr>
              <a:t>nhau</a:t>
            </a:r>
            <a:r>
              <a:rPr lang="en-US" sz="4400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 . 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>
            <a:spLocks noGrp="1"/>
          </p:cNvSpPr>
          <p:nvPr>
            <p:ph idx="1"/>
          </p:nvPr>
        </p:nvSpPr>
        <p:spPr>
          <a:xfrm>
            <a:off x="1116013" y="354013"/>
            <a:ext cx="3671887" cy="1066800"/>
          </a:xfrm>
        </p:spPr>
        <p:txBody>
          <a:bodyPr>
            <a:normAutofit fontScale="25000" lnSpcReduction="20000"/>
          </a:bodyPr>
          <a:lstStyle/>
          <a:p>
            <a:pPr>
              <a:defRPr/>
            </a:pPr>
            <a:endParaRPr lang="en-US" sz="4000" dirty="0" smtClean="0">
              <a:solidFill>
                <a:srgbClr val="002060"/>
              </a:solidFill>
              <a:cs typeface="Arial" pitchFamily="34" charset="0"/>
            </a:endParaRPr>
          </a:p>
          <a:p>
            <a:pPr marL="0" indent="0">
              <a:buFontTx/>
              <a:buNone/>
              <a:defRPr/>
            </a:pPr>
            <a:r>
              <a:rPr lang="en-US" sz="16600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sz="24000" u="sng" dirty="0" err="1" smtClean="0">
                <a:solidFill>
                  <a:srgbClr val="002060"/>
                </a:solidFill>
                <a:cs typeface="Arial" pitchFamily="34" charset="0"/>
              </a:rPr>
              <a:t>Kết</a:t>
            </a:r>
            <a:r>
              <a:rPr lang="en-US" sz="24000" u="sng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sz="24000" u="sng" dirty="0" err="1" smtClean="0">
                <a:solidFill>
                  <a:srgbClr val="002060"/>
                </a:solidFill>
                <a:cs typeface="Arial" pitchFamily="34" charset="0"/>
              </a:rPr>
              <a:t>luận</a:t>
            </a:r>
            <a:r>
              <a:rPr lang="en-US" sz="24000" u="sng" dirty="0" smtClean="0">
                <a:solidFill>
                  <a:srgbClr val="002060"/>
                </a:solidFill>
                <a:cs typeface="Arial" pitchFamily="34" charset="0"/>
              </a:rPr>
              <a:t>:</a:t>
            </a:r>
          </a:p>
          <a:p>
            <a:pPr marL="114300" indent="0">
              <a:buFontTx/>
              <a:buNone/>
              <a:defRPr/>
            </a:pPr>
            <a:endParaRPr lang="en-US" sz="4000" u="sng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2840" y="3118316"/>
            <a:ext cx="8229600" cy="304698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numCol="2">
            <a:spAutoFit/>
          </a:bodyPr>
          <a:lstStyle/>
          <a:p>
            <a:pPr marL="685800" indent="-685800">
              <a:buFont typeface="Arial" charset="0"/>
              <a:buChar char="•"/>
              <a:defRPr/>
            </a:pPr>
            <a:r>
              <a:rPr lang="en-US" sz="4800" dirty="0" err="1">
                <a:solidFill>
                  <a:srgbClr val="002060"/>
                </a:solidFill>
                <a:cs typeface="Arial" pitchFamily="34" charset="0"/>
              </a:rPr>
              <a:t>hình</a:t>
            </a:r>
            <a:r>
              <a:rPr lang="en-US" sz="4800" dirty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cs typeface="Arial" pitchFamily="34" charset="0"/>
              </a:rPr>
              <a:t>dạng</a:t>
            </a:r>
            <a:endParaRPr lang="en-US" sz="4800" dirty="0">
              <a:solidFill>
                <a:srgbClr val="002060"/>
              </a:solidFill>
              <a:cs typeface="Arial" pitchFamily="34" charset="0"/>
            </a:endParaRPr>
          </a:p>
          <a:p>
            <a:pPr marL="685800" indent="-685800">
              <a:buFont typeface="Arial" charset="0"/>
              <a:buChar char="•"/>
              <a:defRPr/>
            </a:pPr>
            <a:r>
              <a:rPr lang="en-US" sz="4800" dirty="0" err="1">
                <a:solidFill>
                  <a:srgbClr val="002060"/>
                </a:solidFill>
                <a:cs typeface="Arial" pitchFamily="34" charset="0"/>
              </a:rPr>
              <a:t>kích</a:t>
            </a:r>
            <a:r>
              <a:rPr lang="en-US" sz="4800" dirty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cs typeface="Arial" pitchFamily="34" charset="0"/>
              </a:rPr>
              <a:t>thước</a:t>
            </a:r>
            <a:endParaRPr lang="en-US" sz="4800" dirty="0">
              <a:solidFill>
                <a:srgbClr val="002060"/>
              </a:solidFill>
              <a:cs typeface="Arial" pitchFamily="34" charset="0"/>
            </a:endParaRPr>
          </a:p>
          <a:p>
            <a:pPr>
              <a:defRPr/>
            </a:pPr>
            <a:endParaRPr lang="en-US" sz="4800" dirty="0">
              <a:solidFill>
                <a:srgbClr val="002060"/>
              </a:solidFill>
              <a:cs typeface="Arial" pitchFamily="34" charset="0"/>
            </a:endParaRPr>
          </a:p>
          <a:p>
            <a:pPr>
              <a:defRPr/>
            </a:pPr>
            <a:endParaRPr lang="en-US" sz="4800" dirty="0">
              <a:solidFill>
                <a:srgbClr val="002060"/>
              </a:solidFill>
              <a:cs typeface="Arial" pitchFamily="34" charset="0"/>
            </a:endParaRPr>
          </a:p>
          <a:p>
            <a:pPr marL="685800" indent="-685800">
              <a:buFont typeface="Arial" charset="0"/>
              <a:buChar char="•"/>
              <a:defRPr/>
            </a:pPr>
            <a:r>
              <a:rPr lang="en-US" sz="4800" dirty="0" err="1">
                <a:solidFill>
                  <a:srgbClr val="002060"/>
                </a:solidFill>
                <a:cs typeface="Arial" pitchFamily="34" charset="0"/>
              </a:rPr>
              <a:t>màu</a:t>
            </a:r>
            <a:r>
              <a:rPr lang="en-US" sz="4800" dirty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cs typeface="Arial" pitchFamily="34" charset="0"/>
              </a:rPr>
              <a:t>sắc</a:t>
            </a:r>
            <a:endParaRPr lang="en-US" sz="4800" dirty="0">
              <a:solidFill>
                <a:srgbClr val="002060"/>
              </a:solidFill>
              <a:cs typeface="Arial" pitchFamily="34" charset="0"/>
            </a:endParaRPr>
          </a:p>
          <a:p>
            <a:pPr marL="685800" indent="-685800">
              <a:buFont typeface="Arial" charset="0"/>
              <a:buChar char="•"/>
              <a:defRPr/>
            </a:pPr>
            <a:r>
              <a:rPr lang="en-US" sz="4800" dirty="0" err="1">
                <a:solidFill>
                  <a:srgbClr val="002060"/>
                </a:solidFill>
                <a:cs typeface="Arial" pitchFamily="34" charset="0"/>
              </a:rPr>
              <a:t>mùi</a:t>
            </a:r>
            <a:r>
              <a:rPr lang="en-US" sz="4800" dirty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cs typeface="Arial" pitchFamily="34" charset="0"/>
              </a:rPr>
              <a:t>vị</a:t>
            </a:r>
            <a:r>
              <a:rPr lang="en-US" sz="4800" dirty="0">
                <a:solidFill>
                  <a:srgbClr val="002060"/>
                </a:solidFill>
                <a:cs typeface="Arial" pitchFamily="34" charset="0"/>
              </a:rPr>
              <a:t>.</a:t>
            </a:r>
            <a:endParaRPr lang="en-US" sz="4800" dirty="0">
              <a:solidFill>
                <a:srgbClr val="002060"/>
              </a:solidFill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55650" y="1671638"/>
            <a:ext cx="7777163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4400" b="1">
                <a:solidFill>
                  <a:srgbClr val="D20816"/>
                </a:solidFill>
              </a:rPr>
              <a:t>=&gt; Có rất nhiều loại quả, chúng khác nhau về 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9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720725" y="404813"/>
            <a:ext cx="7883525" cy="1143000"/>
          </a:xfrm>
        </p:spPr>
        <p:txBody>
          <a:bodyPr/>
          <a:lstStyle/>
          <a:p>
            <a:r>
              <a:rPr lang="en-US" sz="40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Quan sát tranh và nêu tên các bộ phận chính của quả</a:t>
            </a:r>
          </a:p>
        </p:txBody>
      </p:sp>
      <p:pic>
        <p:nvPicPr>
          <p:cNvPr id="33795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1700213"/>
            <a:ext cx="8032750" cy="4752975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724025"/>
            <a:ext cx="7993062" cy="472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6229350"/>
            <a:ext cx="9144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3600">
                <a:solidFill>
                  <a:srgbClr val="CC0000"/>
                </a:solidFill>
              </a:rPr>
              <a:t>Mỗi quả thường có 3 bộ phận: Vỏ, thịt, hạt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638" y="0"/>
            <a:ext cx="46783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879975" y="6127750"/>
            <a:ext cx="3994150" cy="6477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dirty="0" err="1">
                <a:solidFill>
                  <a:schemeClr val="bg1"/>
                </a:solidFill>
                <a:cs typeface="Arial" pitchFamily="34" charset="0"/>
              </a:rPr>
              <a:t>Quả</a:t>
            </a:r>
            <a:r>
              <a:rPr lang="en-US" sz="36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cs typeface="Arial" pitchFamily="34" charset="0"/>
              </a:rPr>
              <a:t>có</a:t>
            </a:r>
            <a:r>
              <a:rPr lang="en-US" sz="36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cs typeface="Arial" pitchFamily="34" charset="0"/>
              </a:rPr>
              <a:t>vỏ,hạt</a:t>
            </a:r>
            <a:endParaRPr lang="en-US" sz="3600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34820" name="Content Placeholder 10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92075" y="-26988"/>
            <a:ext cx="4592638" cy="6858001"/>
          </a:xfrm>
        </p:spPr>
      </p:pic>
      <p:sp>
        <p:nvSpPr>
          <p:cNvPr id="4" name="TextBox 3"/>
          <p:cNvSpPr txBox="1"/>
          <p:nvPr/>
        </p:nvSpPr>
        <p:spPr>
          <a:xfrm>
            <a:off x="323850" y="6167438"/>
            <a:ext cx="3995738" cy="64611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dirty="0" err="1">
                <a:cs typeface="Arial" pitchFamily="34" charset="0"/>
              </a:rPr>
              <a:t>Quả</a:t>
            </a:r>
            <a:r>
              <a:rPr lang="en-US" sz="3600" dirty="0">
                <a:cs typeface="Arial" pitchFamily="34" charset="0"/>
              </a:rPr>
              <a:t> </a:t>
            </a:r>
            <a:r>
              <a:rPr lang="en-US" sz="3600" dirty="0" err="1">
                <a:cs typeface="Arial" pitchFamily="34" charset="0"/>
              </a:rPr>
              <a:t>có</a:t>
            </a:r>
            <a:r>
              <a:rPr lang="en-US" sz="3600" dirty="0">
                <a:cs typeface="Arial" pitchFamily="34" charset="0"/>
              </a:rPr>
              <a:t> </a:t>
            </a:r>
            <a:r>
              <a:rPr lang="en-US" sz="3600" dirty="0" err="1">
                <a:cs typeface="Arial" pitchFamily="34" charset="0"/>
              </a:rPr>
              <a:t>vỏ,thịt</a:t>
            </a:r>
            <a:endParaRPr lang="en-US" sz="3600" dirty="0">
              <a:cs typeface="Arial" pitchFamily="34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844675"/>
            <a:ext cx="8532812" cy="2736850"/>
          </a:xfrm>
        </p:spPr>
        <p:txBody>
          <a:bodyPr/>
          <a:lstStyle/>
          <a:p>
            <a:r>
              <a:rPr lang="en-US" sz="6000" smtClean="0">
                <a:solidFill>
                  <a:srgbClr val="CC0000"/>
                </a:solidFill>
              </a:rPr>
              <a:t>Có quả có nhiều hạt</a:t>
            </a:r>
          </a:p>
          <a:p>
            <a:r>
              <a:rPr lang="en-US" sz="6000" smtClean="0">
                <a:solidFill>
                  <a:srgbClr val="CC0000"/>
                </a:solidFill>
              </a:rPr>
              <a:t>Có quả chỉ có 1 hạt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908175" y="5300663"/>
            <a:ext cx="4824413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4400"/>
              <a:t>Quả có </a:t>
            </a:r>
            <a:r>
              <a:rPr lang="en-US" sz="4400" b="1">
                <a:solidFill>
                  <a:srgbClr val="CC0000"/>
                </a:solidFill>
              </a:rPr>
              <a:t>nhiều hạt</a:t>
            </a:r>
          </a:p>
        </p:txBody>
      </p:sp>
      <p:pic>
        <p:nvPicPr>
          <p:cNvPr id="36867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7663"/>
            <a:ext cx="4572000" cy="454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6156325" y="4076700"/>
            <a:ext cx="0" cy="130810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869" name="Picture 2" descr="D:\zt doc\tranh qua\270409du-d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347663"/>
            <a:ext cx="4537075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3059113" y="2997200"/>
            <a:ext cx="2881312" cy="238760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D:\zt doc\tranh qua\lu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475" y="957263"/>
            <a:ext cx="3743325" cy="272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3" y="115888"/>
            <a:ext cx="7127875" cy="936625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vi-VN" sz="4400" b="1" smtClean="0">
                <a:solidFill>
                  <a:srgbClr val="002060"/>
                </a:solidFill>
              </a:rPr>
              <a:t>Nêu tên của các loài hoa sau:</a:t>
            </a:r>
          </a:p>
          <a:p>
            <a:endParaRPr lang="en-US" sz="4400" b="1" smtClean="0">
              <a:solidFill>
                <a:srgbClr val="002060"/>
              </a:solidFill>
            </a:endParaRPr>
          </a:p>
        </p:txBody>
      </p:sp>
      <p:pic>
        <p:nvPicPr>
          <p:cNvPr id="8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475" y="3836988"/>
            <a:ext cx="3743325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957263"/>
            <a:ext cx="3600450" cy="272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659563" y="6084888"/>
            <a:ext cx="18478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vi-VN" sz="3200" b="1">
                <a:solidFill>
                  <a:schemeClr val="bg1"/>
                </a:solidFill>
              </a:rPr>
              <a:t>Hoa Đào</a:t>
            </a:r>
            <a:endParaRPr lang="en-US" sz="3200" b="1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6648450" y="3132138"/>
            <a:ext cx="18700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vi-VN" sz="3200" b="1">
                <a:solidFill>
                  <a:schemeClr val="bg2"/>
                </a:solidFill>
              </a:rPr>
              <a:t>Hoa </a:t>
            </a:r>
            <a:r>
              <a:rPr lang="en-US" sz="3200" b="1">
                <a:solidFill>
                  <a:schemeClr val="bg2"/>
                </a:solidFill>
              </a:rPr>
              <a:t>Lựu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968375" y="982663"/>
            <a:ext cx="1824038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vi-VN" sz="3200" b="1">
                <a:solidFill>
                  <a:schemeClr val="bg2"/>
                </a:solidFill>
              </a:rPr>
              <a:t>Hoa Sen</a:t>
            </a:r>
            <a:endParaRPr lang="en-US" sz="3200" b="1">
              <a:solidFill>
                <a:schemeClr val="bg2"/>
              </a:solidFill>
            </a:endParaRPr>
          </a:p>
        </p:txBody>
      </p:sp>
      <p:pic>
        <p:nvPicPr>
          <p:cNvPr id="1026" name="Picture 2" descr="D:\zt doc\tranh qua\Hoa bưởi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" y="3836988"/>
            <a:ext cx="3600450" cy="275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844550" y="3779838"/>
            <a:ext cx="2071688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vi-VN" sz="3200" b="1">
                <a:solidFill>
                  <a:schemeClr val="bg2"/>
                </a:solidFill>
              </a:rPr>
              <a:t>Hoa </a:t>
            </a:r>
            <a:r>
              <a:rPr lang="en-US" sz="3200" b="1">
                <a:solidFill>
                  <a:schemeClr val="bg2"/>
                </a:solidFill>
              </a:rPr>
              <a:t>Bưởi</a:t>
            </a: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4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24" grpId="0"/>
      <p:bldP spid="25" grpId="0"/>
      <p:bldP spid="2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0" y="1065213"/>
            <a:ext cx="42846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4000"/>
              <a:t>Quả chỉ có </a:t>
            </a:r>
            <a:r>
              <a:rPr lang="en-US" sz="4000" b="1">
                <a:solidFill>
                  <a:srgbClr val="CC0000"/>
                </a:solidFill>
              </a:rPr>
              <a:t>1 hạt</a:t>
            </a:r>
          </a:p>
        </p:txBody>
      </p:sp>
      <p:pic>
        <p:nvPicPr>
          <p:cNvPr id="37891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44450"/>
            <a:ext cx="5127625" cy="3889375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2" name="Picture 3" descr="D:\zt doc\tranh qua\24H_12382483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13100"/>
            <a:ext cx="5003800" cy="364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V="1">
            <a:off x="2501900" y="1773238"/>
            <a:ext cx="846138" cy="3024187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 flipV="1">
            <a:off x="3995738" y="1525588"/>
            <a:ext cx="2305050" cy="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>
            <a:spLocks noGrp="1"/>
          </p:cNvSpPr>
          <p:nvPr>
            <p:ph idx="1"/>
          </p:nvPr>
        </p:nvSpPr>
        <p:spPr>
          <a:xfrm>
            <a:off x="395288" y="1628775"/>
            <a:ext cx="8532812" cy="2736850"/>
          </a:xfrm>
        </p:spPr>
        <p:txBody>
          <a:bodyPr/>
          <a:lstStyle/>
          <a:p>
            <a:r>
              <a:rPr lang="en-US" sz="6000" smtClean="0">
                <a:solidFill>
                  <a:srgbClr val="CC0000"/>
                </a:solidFill>
              </a:rPr>
              <a:t>Có hạt ăn được</a:t>
            </a:r>
          </a:p>
          <a:p>
            <a:r>
              <a:rPr lang="en-US" sz="6000" smtClean="0">
                <a:solidFill>
                  <a:srgbClr val="CC0000"/>
                </a:solidFill>
              </a:rPr>
              <a:t>Có hạt không ăn được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4495800" cy="6858000"/>
          </a:xfrm>
        </p:spPr>
      </p:pic>
      <p:sp>
        <p:nvSpPr>
          <p:cNvPr id="9" name="TextBox 8"/>
          <p:cNvSpPr txBox="1"/>
          <p:nvPr/>
        </p:nvSpPr>
        <p:spPr>
          <a:xfrm>
            <a:off x="19050" y="19050"/>
            <a:ext cx="4478338" cy="64611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dirty="0" err="1">
                <a:solidFill>
                  <a:schemeClr val="bg1"/>
                </a:solidFill>
                <a:cs typeface="Arial" pitchFamily="34" charset="0"/>
              </a:rPr>
              <a:t>Có</a:t>
            </a:r>
            <a:r>
              <a:rPr lang="en-US" sz="36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cs typeface="Arial" pitchFamily="34" charset="0"/>
              </a:rPr>
              <a:t>hạt</a:t>
            </a:r>
            <a:r>
              <a:rPr lang="en-US" sz="36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cs typeface="Arial" pitchFamily="34" charset="0"/>
              </a:rPr>
              <a:t>ăn</a:t>
            </a:r>
            <a:r>
              <a:rPr lang="en-US" sz="36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cs typeface="Arial" pitchFamily="34" charset="0"/>
              </a:rPr>
              <a:t>được</a:t>
            </a:r>
            <a:endParaRPr lang="en-US" sz="3600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39940" name="Picture 3" descr="D:\zt doc\tranh qua\qua ta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7388" y="15875"/>
            <a:ext cx="4643437" cy="686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500563" y="11113"/>
            <a:ext cx="4643437" cy="120015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dirty="0" err="1">
                <a:cs typeface="Arial" pitchFamily="34" charset="0"/>
              </a:rPr>
              <a:t>Có</a:t>
            </a:r>
            <a:r>
              <a:rPr lang="en-US" sz="3600" dirty="0">
                <a:cs typeface="Arial" pitchFamily="34" charset="0"/>
              </a:rPr>
              <a:t> </a:t>
            </a:r>
            <a:r>
              <a:rPr lang="en-US" sz="3600" dirty="0" err="1">
                <a:cs typeface="Arial" pitchFamily="34" charset="0"/>
              </a:rPr>
              <a:t>hạt</a:t>
            </a:r>
            <a:r>
              <a:rPr lang="en-US" sz="3600" dirty="0">
                <a:cs typeface="Arial" pitchFamily="34" charset="0"/>
              </a:rPr>
              <a:t> </a:t>
            </a:r>
            <a:r>
              <a:rPr lang="en-US" sz="3600" dirty="0" err="1">
                <a:cs typeface="Arial" pitchFamily="34" charset="0"/>
              </a:rPr>
              <a:t>không</a:t>
            </a:r>
            <a:r>
              <a:rPr lang="en-US" sz="3600" dirty="0">
                <a:cs typeface="Arial" pitchFamily="34" charset="0"/>
              </a:rPr>
              <a:t> </a:t>
            </a:r>
            <a:r>
              <a:rPr lang="en-US" sz="3600" dirty="0" err="1">
                <a:cs typeface="Arial" pitchFamily="34" charset="0"/>
              </a:rPr>
              <a:t>ăn</a:t>
            </a:r>
            <a:r>
              <a:rPr lang="en-US" sz="3600" dirty="0">
                <a:cs typeface="Arial" pitchFamily="34" charset="0"/>
              </a:rPr>
              <a:t> </a:t>
            </a:r>
            <a:r>
              <a:rPr lang="en-US" sz="3600" dirty="0" err="1">
                <a:cs typeface="Arial" pitchFamily="34" charset="0"/>
              </a:rPr>
              <a:t>được</a:t>
            </a:r>
            <a:endParaRPr lang="en-US" sz="3600" dirty="0">
              <a:cs typeface="Arial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115888"/>
            <a:ext cx="8229600" cy="1143000"/>
          </a:xfrm>
        </p:spPr>
        <p:txBody>
          <a:bodyPr/>
          <a:lstStyle/>
          <a:p>
            <a:pPr algn="l">
              <a:defRPr/>
            </a:pPr>
            <a:r>
              <a:rPr lang="en-US" sz="4800" dirty="0" err="1" smtClean="0">
                <a:solidFill>
                  <a:srgbClr val="002060"/>
                </a:solidFill>
                <a:latin typeface="+mn-lt"/>
              </a:rPr>
              <a:t>Kết</a:t>
            </a:r>
            <a:r>
              <a:rPr lang="en-US" sz="48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+mn-lt"/>
              </a:rPr>
              <a:t>luận</a:t>
            </a:r>
            <a:r>
              <a:rPr lang="en-US" sz="4800" dirty="0" smtClean="0">
                <a:solidFill>
                  <a:srgbClr val="002060"/>
                </a:solidFill>
                <a:latin typeface="+mn-lt"/>
              </a:rPr>
              <a:t> 2 </a:t>
            </a:r>
            <a:endParaRPr lang="en-US" sz="48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1196975"/>
            <a:ext cx="9072563" cy="3671888"/>
          </a:xfrm>
        </p:spPr>
        <p:txBody>
          <a:bodyPr/>
          <a:lstStyle/>
          <a:p>
            <a:r>
              <a:rPr lang="en-US" sz="3600" smtClean="0">
                <a:solidFill>
                  <a:srgbClr val="CC0000"/>
                </a:solidFill>
              </a:rPr>
              <a:t>Cấu tạo quả có 3 phần :</a:t>
            </a:r>
          </a:p>
          <a:p>
            <a:pPr lvl="1"/>
            <a:r>
              <a:rPr lang="en-US" sz="3600" smtClean="0">
                <a:solidFill>
                  <a:srgbClr val="CC0000"/>
                </a:solidFill>
              </a:rPr>
              <a:t>Vỏ quả</a:t>
            </a:r>
          </a:p>
          <a:p>
            <a:pPr lvl="1"/>
            <a:r>
              <a:rPr lang="en-US" sz="3600" smtClean="0">
                <a:solidFill>
                  <a:srgbClr val="CC0000"/>
                </a:solidFill>
              </a:rPr>
              <a:t>Thịt quả</a:t>
            </a:r>
          </a:p>
          <a:p>
            <a:pPr lvl="1"/>
            <a:r>
              <a:rPr lang="en-US" sz="3600" smtClean="0">
                <a:solidFill>
                  <a:srgbClr val="CC0000"/>
                </a:solidFill>
              </a:rPr>
              <a:t>Hạt</a:t>
            </a:r>
          </a:p>
          <a:p>
            <a:r>
              <a:rPr lang="en-US" sz="3600" smtClean="0">
                <a:solidFill>
                  <a:srgbClr val="CC0000"/>
                </a:solidFill>
              </a:rPr>
              <a:t>Có quả có nhiều hạt, có quả chỉ có 1 hạt.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575" y="676275"/>
            <a:ext cx="7848600" cy="1600200"/>
          </a:xfrm>
        </p:spPr>
        <p:txBody>
          <a:bodyPr/>
          <a:lstStyle/>
          <a:p>
            <a:r>
              <a:rPr lang="en-US" smtClean="0">
                <a:solidFill>
                  <a:srgbClr val="002060"/>
                </a:solidFill>
                <a:cs typeface="Arial" pitchFamily="34" charset="0"/>
              </a:rPr>
              <a:t>Thảo luận theo nhóm 2 và trả lời câu hỏi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3" y="2852738"/>
            <a:ext cx="7775575" cy="1439862"/>
          </a:xfrm>
        </p:spPr>
        <p:txBody>
          <a:bodyPr/>
          <a:lstStyle/>
          <a:p>
            <a:r>
              <a:rPr lang="en-US" sz="4000" smtClean="0">
                <a:solidFill>
                  <a:srgbClr val="CC0000"/>
                </a:solidFill>
                <a:cs typeface="Arial" pitchFamily="34" charset="0"/>
              </a:rPr>
              <a:t>Quả có những lợi ích gì ?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7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8438" y="3546475"/>
            <a:ext cx="2595562" cy="292735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11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9525"/>
            <a:ext cx="3271838" cy="3513138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12" name="Picture 2" descr="D:\zt doc\tranh qua\news1936.bmp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3276600" cy="3513138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13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0350" y="0"/>
            <a:ext cx="2533650" cy="3522663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14" name="Picture 3" descr="D:\zt doc\tranh qua\dua-hau.jpg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62350"/>
            <a:ext cx="3305175" cy="329565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15" name="Content Placeholder 3"/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00200"/>
            <a:ext cx="8229600" cy="4525963"/>
          </a:xfrm>
          <a:ln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3276600" y="6088063"/>
            <a:ext cx="5867400" cy="769937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4400" dirty="0">
                <a:cs typeface="Arial" pitchFamily="34" charset="0"/>
              </a:rPr>
              <a:t>  </a:t>
            </a:r>
            <a:r>
              <a:rPr lang="en-US" sz="4400" dirty="0" err="1">
                <a:cs typeface="Arial" pitchFamily="34" charset="0"/>
              </a:rPr>
              <a:t>Quả</a:t>
            </a:r>
            <a:r>
              <a:rPr lang="en-US" sz="4400" dirty="0">
                <a:cs typeface="Arial" pitchFamily="34" charset="0"/>
              </a:rPr>
              <a:t> </a:t>
            </a:r>
            <a:r>
              <a:rPr lang="en-US" sz="4400" dirty="0" err="1">
                <a:cs typeface="Arial" pitchFamily="34" charset="0"/>
              </a:rPr>
              <a:t>dùng</a:t>
            </a:r>
            <a:r>
              <a:rPr lang="en-US" sz="4400" dirty="0">
                <a:cs typeface="Arial" pitchFamily="34" charset="0"/>
              </a:rPr>
              <a:t> </a:t>
            </a:r>
            <a:r>
              <a:rPr lang="en-US" sz="4400" dirty="0" err="1">
                <a:cs typeface="Arial" pitchFamily="34" charset="0"/>
              </a:rPr>
              <a:t>để</a:t>
            </a:r>
            <a:r>
              <a:rPr lang="en-US" sz="4400" dirty="0">
                <a:cs typeface="Arial" pitchFamily="34" charset="0"/>
              </a:rPr>
              <a:t> </a:t>
            </a:r>
            <a:r>
              <a:rPr lang="en-US" sz="4400" dirty="0" err="1">
                <a:cs typeface="Arial" pitchFamily="34" charset="0"/>
              </a:rPr>
              <a:t>ăn</a:t>
            </a:r>
            <a:r>
              <a:rPr lang="en-US" sz="4400" dirty="0">
                <a:cs typeface="Arial" pitchFamily="34" charset="0"/>
              </a:rPr>
              <a:t> </a:t>
            </a:r>
            <a:r>
              <a:rPr lang="en-US" sz="4400" dirty="0" err="1">
                <a:cs typeface="Arial" pitchFamily="34" charset="0"/>
              </a:rPr>
              <a:t>tươi</a:t>
            </a:r>
            <a:endParaRPr lang="en-US" sz="4400" dirty="0">
              <a:cs typeface="Arial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44039" name="Content Placeholder 1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4419600" cy="3519488"/>
          </a:xfrm>
        </p:spPr>
      </p:pic>
      <p:pic>
        <p:nvPicPr>
          <p:cNvPr id="4403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35363"/>
            <a:ext cx="3106738" cy="332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1513" y="3541713"/>
            <a:ext cx="3392487" cy="331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7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6738" y="3535363"/>
            <a:ext cx="2686050" cy="332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4925" y="6176963"/>
            <a:ext cx="4897438" cy="70802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 err="1">
                <a:cs typeface="Arial" pitchFamily="34" charset="0"/>
              </a:rPr>
              <a:t>Quả</a:t>
            </a:r>
            <a:r>
              <a:rPr lang="en-US" sz="4000" dirty="0">
                <a:cs typeface="Arial" pitchFamily="34" charset="0"/>
              </a:rPr>
              <a:t> </a:t>
            </a:r>
            <a:r>
              <a:rPr lang="en-US" sz="4000" dirty="0" err="1">
                <a:cs typeface="Arial" pitchFamily="34" charset="0"/>
              </a:rPr>
              <a:t>làm</a:t>
            </a:r>
            <a:r>
              <a:rPr lang="en-US" sz="4000" dirty="0">
                <a:cs typeface="Arial" pitchFamily="34" charset="0"/>
              </a:rPr>
              <a:t> </a:t>
            </a:r>
            <a:r>
              <a:rPr lang="en-US" sz="4000" dirty="0" err="1">
                <a:cs typeface="Arial" pitchFamily="34" charset="0"/>
              </a:rPr>
              <a:t>bánh</a:t>
            </a:r>
            <a:r>
              <a:rPr lang="en-US" sz="4000" dirty="0">
                <a:cs typeface="Arial" pitchFamily="34" charset="0"/>
              </a:rPr>
              <a:t>, </a:t>
            </a:r>
            <a:r>
              <a:rPr lang="en-US" sz="4000" dirty="0" err="1">
                <a:cs typeface="Arial" pitchFamily="34" charset="0"/>
              </a:rPr>
              <a:t>mứt</a:t>
            </a:r>
            <a:endParaRPr lang="en-US" sz="4000" dirty="0">
              <a:cs typeface="Arial" pitchFamily="34" charset="0"/>
            </a:endParaRPr>
          </a:p>
        </p:txBody>
      </p:sp>
      <p:pic>
        <p:nvPicPr>
          <p:cNvPr id="44040" name="Picture 2" descr="D:\zt doc\tranh qua\cach-lam-mon-mut-quat-cho-ngay-tet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9763" y="0"/>
            <a:ext cx="4687887" cy="3500438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825" y="2997200"/>
            <a:ext cx="4448175" cy="323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45060" name="Content Placeholder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925638"/>
            <a:ext cx="46038" cy="34925"/>
          </a:xfrm>
        </p:spPr>
      </p:pic>
      <p:sp>
        <p:nvSpPr>
          <p:cNvPr id="10" name="TextBox 9"/>
          <p:cNvSpPr txBox="1"/>
          <p:nvPr/>
        </p:nvSpPr>
        <p:spPr>
          <a:xfrm>
            <a:off x="0" y="6238875"/>
            <a:ext cx="9144000" cy="6461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dirty="0" err="1">
                <a:solidFill>
                  <a:schemeClr val="tx1"/>
                </a:solidFill>
                <a:cs typeface="Arial" pitchFamily="34" charset="0"/>
              </a:rPr>
              <a:t>Quả</a:t>
            </a:r>
            <a:r>
              <a:rPr lang="en-US" sz="3600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cs typeface="Arial" pitchFamily="34" charset="0"/>
              </a:rPr>
              <a:t>dùng</a:t>
            </a:r>
            <a:r>
              <a:rPr lang="en-US" sz="3600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cs typeface="Arial" pitchFamily="34" charset="0"/>
              </a:rPr>
              <a:t>để</a:t>
            </a:r>
            <a:r>
              <a:rPr lang="en-US" sz="3600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cs typeface="Arial" pitchFamily="34" charset="0"/>
              </a:rPr>
              <a:t>chế</a:t>
            </a:r>
            <a:r>
              <a:rPr lang="en-US" sz="3600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cs typeface="Arial" pitchFamily="34" charset="0"/>
              </a:rPr>
              <a:t>biến</a:t>
            </a:r>
            <a:r>
              <a:rPr lang="en-US" sz="3600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cs typeface="Arial" pitchFamily="34" charset="0"/>
              </a:rPr>
              <a:t>thức</a:t>
            </a:r>
            <a:r>
              <a:rPr lang="en-US" sz="3600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cs typeface="Arial" pitchFamily="34" charset="0"/>
              </a:rPr>
              <a:t>ăn</a:t>
            </a:r>
            <a:endParaRPr lang="en-US" sz="3600" dirty="0">
              <a:solidFill>
                <a:schemeClr val="tx1"/>
              </a:solidFill>
              <a:cs typeface="Arial" pitchFamily="34" charset="0"/>
            </a:endParaRPr>
          </a:p>
        </p:txBody>
      </p:sp>
      <p:pic>
        <p:nvPicPr>
          <p:cNvPr id="45062" name="Picture 2" descr="D:\zt doc\tranh qua\1254655734-phong-phu-voi-dau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825" y="0"/>
            <a:ext cx="4448175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3" name="Picture 3" descr="D:\zt doc\tranh qua\201042103154-muop-dang-nhoi-thit-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0"/>
            <a:ext cx="4683125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1825"/>
            <a:ext cx="4711700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D:\zt doc\tranh qua\an-nhieu-hoa-qua-mau-toi-de-chong-lao-hoa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95250"/>
            <a:ext cx="4532312" cy="309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3" name="Picture 3" descr="D:\zt doc\tranh qua\2_qua du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281363"/>
            <a:ext cx="4532312" cy="2955925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84" name="Picture 4" descr="D:\zt doc\tranh qua\Làm đẹp với rau quả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475" y="100013"/>
            <a:ext cx="4124325" cy="309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5" name="Picture 5" descr="D:\zt doc\tranh qua\image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475" y="3281363"/>
            <a:ext cx="4168775" cy="295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0" y="6238875"/>
            <a:ext cx="9144000" cy="64611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3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dùng</a:t>
            </a:r>
            <a:r>
              <a:rPr lang="en-US" sz="3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sz="3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3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thuốc</a:t>
            </a:r>
            <a:r>
              <a:rPr lang="en-US" sz="3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3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3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đẹp</a:t>
            </a:r>
            <a:endParaRPr lang="en-US" sz="3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485775"/>
            <a:ext cx="8229600" cy="1143000"/>
          </a:xfrm>
        </p:spPr>
        <p:txBody>
          <a:bodyPr/>
          <a:lstStyle/>
          <a:p>
            <a:r>
              <a:rPr lang="en-US" sz="5400" smtClean="0">
                <a:solidFill>
                  <a:srgbClr val="002060"/>
                </a:solidFill>
              </a:rPr>
              <a:t>Lợi ích của quả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3" y="1700213"/>
            <a:ext cx="6983412" cy="2693987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b="1" dirty="0" err="1" smtClean="0">
                <a:solidFill>
                  <a:schemeClr val="accent4"/>
                </a:solidFill>
              </a:rPr>
              <a:t>Quả</a:t>
            </a:r>
            <a:r>
              <a:rPr lang="en-US" b="1" dirty="0" smtClean="0">
                <a:solidFill>
                  <a:schemeClr val="accent4"/>
                </a:solidFill>
              </a:rPr>
              <a:t> </a:t>
            </a:r>
            <a:r>
              <a:rPr lang="en-US" b="1" dirty="0" err="1" smtClean="0">
                <a:solidFill>
                  <a:schemeClr val="accent4"/>
                </a:solidFill>
              </a:rPr>
              <a:t>rất</a:t>
            </a:r>
            <a:r>
              <a:rPr lang="en-US" b="1" dirty="0" smtClean="0">
                <a:solidFill>
                  <a:schemeClr val="accent4"/>
                </a:solidFill>
              </a:rPr>
              <a:t> </a:t>
            </a:r>
            <a:r>
              <a:rPr lang="en-US" b="1" dirty="0" err="1" smtClean="0">
                <a:solidFill>
                  <a:schemeClr val="accent4"/>
                </a:solidFill>
              </a:rPr>
              <a:t>có</a:t>
            </a:r>
            <a:r>
              <a:rPr lang="en-US" b="1" dirty="0" smtClean="0">
                <a:solidFill>
                  <a:schemeClr val="accent4"/>
                </a:solidFill>
              </a:rPr>
              <a:t> </a:t>
            </a:r>
            <a:r>
              <a:rPr lang="en-US" b="1" dirty="0" err="1" smtClean="0">
                <a:solidFill>
                  <a:schemeClr val="accent4"/>
                </a:solidFill>
              </a:rPr>
              <a:t>lợi</a:t>
            </a:r>
            <a:r>
              <a:rPr lang="en-US" b="1" dirty="0" smtClean="0">
                <a:solidFill>
                  <a:schemeClr val="accent4"/>
                </a:solidFill>
              </a:rPr>
              <a:t> </a:t>
            </a:r>
            <a:r>
              <a:rPr lang="en-US" b="1" dirty="0" err="1" smtClean="0">
                <a:solidFill>
                  <a:schemeClr val="accent4"/>
                </a:solidFill>
              </a:rPr>
              <a:t>cho</a:t>
            </a:r>
            <a:r>
              <a:rPr lang="en-US" b="1" dirty="0" smtClean="0">
                <a:solidFill>
                  <a:schemeClr val="accent4"/>
                </a:solidFill>
              </a:rPr>
              <a:t> </a:t>
            </a:r>
            <a:r>
              <a:rPr lang="en-US" b="1" dirty="0" err="1" smtClean="0">
                <a:solidFill>
                  <a:schemeClr val="accent4"/>
                </a:solidFill>
              </a:rPr>
              <a:t>sức</a:t>
            </a:r>
            <a:r>
              <a:rPr lang="en-US" b="1" dirty="0" smtClean="0">
                <a:solidFill>
                  <a:schemeClr val="accent4"/>
                </a:solidFill>
              </a:rPr>
              <a:t> </a:t>
            </a:r>
            <a:r>
              <a:rPr lang="en-US" b="1" dirty="0" err="1" smtClean="0">
                <a:solidFill>
                  <a:schemeClr val="accent4"/>
                </a:solidFill>
              </a:rPr>
              <a:t>khỏe</a:t>
            </a:r>
            <a:endParaRPr lang="en-US" b="1" dirty="0" smtClean="0">
              <a:solidFill>
                <a:schemeClr val="accent4"/>
              </a:solidFill>
            </a:endParaRPr>
          </a:p>
          <a:p>
            <a:pPr>
              <a:defRPr/>
            </a:pPr>
            <a:r>
              <a:rPr lang="en-US" dirty="0" err="1" smtClean="0">
                <a:solidFill>
                  <a:srgbClr val="CC0000"/>
                </a:solidFill>
              </a:rPr>
              <a:t>Dùng</a:t>
            </a:r>
            <a:r>
              <a:rPr lang="en-US" dirty="0" smtClean="0">
                <a:solidFill>
                  <a:srgbClr val="CC0000"/>
                </a:solidFill>
              </a:rPr>
              <a:t> </a:t>
            </a:r>
            <a:r>
              <a:rPr lang="en-US" dirty="0" err="1" smtClean="0">
                <a:solidFill>
                  <a:srgbClr val="CC0000"/>
                </a:solidFill>
              </a:rPr>
              <a:t>để</a:t>
            </a:r>
            <a:r>
              <a:rPr lang="en-US" dirty="0" smtClean="0">
                <a:solidFill>
                  <a:srgbClr val="CC0000"/>
                </a:solidFill>
              </a:rPr>
              <a:t> </a:t>
            </a:r>
            <a:r>
              <a:rPr lang="en-US" dirty="0" err="1" smtClean="0">
                <a:solidFill>
                  <a:srgbClr val="CC0000"/>
                </a:solidFill>
              </a:rPr>
              <a:t>ăn</a:t>
            </a:r>
            <a:r>
              <a:rPr lang="en-US" dirty="0" smtClean="0">
                <a:solidFill>
                  <a:srgbClr val="CC0000"/>
                </a:solidFill>
              </a:rPr>
              <a:t> </a:t>
            </a:r>
            <a:r>
              <a:rPr lang="en-US" dirty="0" err="1" smtClean="0">
                <a:solidFill>
                  <a:srgbClr val="CC0000"/>
                </a:solidFill>
              </a:rPr>
              <a:t>tươi</a:t>
            </a:r>
            <a:endParaRPr lang="en-US" dirty="0" smtClean="0">
              <a:solidFill>
                <a:srgbClr val="CC0000"/>
              </a:solidFill>
            </a:endParaRPr>
          </a:p>
          <a:p>
            <a:pPr>
              <a:defRPr/>
            </a:pPr>
            <a:r>
              <a:rPr lang="en-US" dirty="0" err="1" smtClean="0">
                <a:solidFill>
                  <a:srgbClr val="CC0000"/>
                </a:solidFill>
              </a:rPr>
              <a:t>Dùng</a:t>
            </a:r>
            <a:r>
              <a:rPr lang="en-US" dirty="0" smtClean="0">
                <a:solidFill>
                  <a:srgbClr val="CC0000"/>
                </a:solidFill>
              </a:rPr>
              <a:t> </a:t>
            </a:r>
            <a:r>
              <a:rPr lang="en-US" dirty="0" err="1" smtClean="0">
                <a:solidFill>
                  <a:srgbClr val="CC0000"/>
                </a:solidFill>
              </a:rPr>
              <a:t>để</a:t>
            </a:r>
            <a:r>
              <a:rPr lang="en-US" dirty="0" smtClean="0">
                <a:solidFill>
                  <a:srgbClr val="CC0000"/>
                </a:solidFill>
              </a:rPr>
              <a:t> </a:t>
            </a:r>
            <a:r>
              <a:rPr lang="en-US" dirty="0" err="1" smtClean="0">
                <a:solidFill>
                  <a:srgbClr val="CC0000"/>
                </a:solidFill>
              </a:rPr>
              <a:t>chế</a:t>
            </a:r>
            <a:r>
              <a:rPr lang="en-US" dirty="0" smtClean="0">
                <a:solidFill>
                  <a:srgbClr val="CC0000"/>
                </a:solidFill>
              </a:rPr>
              <a:t> </a:t>
            </a:r>
            <a:r>
              <a:rPr lang="en-US" dirty="0" err="1" smtClean="0">
                <a:solidFill>
                  <a:srgbClr val="CC0000"/>
                </a:solidFill>
              </a:rPr>
              <a:t>biến</a:t>
            </a:r>
            <a:r>
              <a:rPr lang="en-US" dirty="0" smtClean="0">
                <a:solidFill>
                  <a:srgbClr val="CC0000"/>
                </a:solidFill>
              </a:rPr>
              <a:t> </a:t>
            </a:r>
            <a:r>
              <a:rPr lang="en-US" dirty="0" err="1" smtClean="0">
                <a:solidFill>
                  <a:srgbClr val="CC0000"/>
                </a:solidFill>
              </a:rPr>
              <a:t>thức</a:t>
            </a:r>
            <a:r>
              <a:rPr lang="en-US" dirty="0" smtClean="0">
                <a:solidFill>
                  <a:srgbClr val="CC0000"/>
                </a:solidFill>
              </a:rPr>
              <a:t> </a:t>
            </a:r>
            <a:r>
              <a:rPr lang="en-US" dirty="0" err="1" smtClean="0">
                <a:solidFill>
                  <a:srgbClr val="CC0000"/>
                </a:solidFill>
              </a:rPr>
              <a:t>ăn</a:t>
            </a:r>
            <a:r>
              <a:rPr lang="en-US" dirty="0" smtClean="0">
                <a:solidFill>
                  <a:srgbClr val="CC0000"/>
                </a:solidFill>
              </a:rPr>
              <a:t>, </a:t>
            </a:r>
            <a:r>
              <a:rPr lang="en-US" dirty="0" err="1" smtClean="0">
                <a:solidFill>
                  <a:srgbClr val="CC0000"/>
                </a:solidFill>
              </a:rPr>
              <a:t>đồ</a:t>
            </a:r>
            <a:r>
              <a:rPr lang="en-US" dirty="0" smtClean="0">
                <a:solidFill>
                  <a:srgbClr val="CC0000"/>
                </a:solidFill>
              </a:rPr>
              <a:t> </a:t>
            </a:r>
            <a:r>
              <a:rPr lang="en-US" dirty="0" err="1" smtClean="0">
                <a:solidFill>
                  <a:srgbClr val="CC0000"/>
                </a:solidFill>
              </a:rPr>
              <a:t>uống</a:t>
            </a:r>
            <a:endParaRPr lang="en-US" dirty="0" smtClean="0">
              <a:solidFill>
                <a:srgbClr val="CC0000"/>
              </a:solidFill>
            </a:endParaRPr>
          </a:p>
          <a:p>
            <a:pPr>
              <a:defRPr/>
            </a:pPr>
            <a:r>
              <a:rPr lang="en-US" dirty="0" err="1" smtClean="0">
                <a:solidFill>
                  <a:srgbClr val="CC0000"/>
                </a:solidFill>
              </a:rPr>
              <a:t>Dùng</a:t>
            </a:r>
            <a:r>
              <a:rPr lang="en-US" dirty="0" smtClean="0">
                <a:solidFill>
                  <a:srgbClr val="CC0000"/>
                </a:solidFill>
              </a:rPr>
              <a:t> </a:t>
            </a:r>
            <a:r>
              <a:rPr lang="en-US" dirty="0" err="1" smtClean="0">
                <a:solidFill>
                  <a:srgbClr val="CC0000"/>
                </a:solidFill>
              </a:rPr>
              <a:t>để</a:t>
            </a:r>
            <a:r>
              <a:rPr lang="en-US" dirty="0" smtClean="0">
                <a:solidFill>
                  <a:srgbClr val="CC0000"/>
                </a:solidFill>
              </a:rPr>
              <a:t> </a:t>
            </a:r>
            <a:r>
              <a:rPr lang="en-US" dirty="0" err="1" smtClean="0">
                <a:solidFill>
                  <a:srgbClr val="CC0000"/>
                </a:solidFill>
              </a:rPr>
              <a:t>làm</a:t>
            </a:r>
            <a:r>
              <a:rPr lang="en-US" dirty="0" smtClean="0">
                <a:solidFill>
                  <a:srgbClr val="CC0000"/>
                </a:solidFill>
              </a:rPr>
              <a:t> </a:t>
            </a:r>
            <a:r>
              <a:rPr lang="en-US" dirty="0" err="1" smtClean="0">
                <a:solidFill>
                  <a:srgbClr val="CC0000"/>
                </a:solidFill>
              </a:rPr>
              <a:t>bánh</a:t>
            </a:r>
            <a:r>
              <a:rPr lang="en-US" dirty="0" smtClean="0">
                <a:solidFill>
                  <a:srgbClr val="CC0000"/>
                </a:solidFill>
              </a:rPr>
              <a:t> </a:t>
            </a:r>
            <a:r>
              <a:rPr lang="en-US" dirty="0" err="1" smtClean="0">
                <a:solidFill>
                  <a:srgbClr val="CC0000"/>
                </a:solidFill>
              </a:rPr>
              <a:t>mứt</a:t>
            </a:r>
            <a:endParaRPr lang="en-US" dirty="0" smtClean="0">
              <a:solidFill>
                <a:srgbClr val="CC0000"/>
              </a:solidFill>
            </a:endParaRPr>
          </a:p>
          <a:p>
            <a:pPr>
              <a:defRPr/>
            </a:pPr>
            <a:r>
              <a:rPr lang="en-US" dirty="0" err="1" smtClean="0">
                <a:solidFill>
                  <a:srgbClr val="CC0000"/>
                </a:solidFill>
              </a:rPr>
              <a:t>Dùng</a:t>
            </a:r>
            <a:r>
              <a:rPr lang="en-US" dirty="0" smtClean="0">
                <a:solidFill>
                  <a:srgbClr val="CC0000"/>
                </a:solidFill>
              </a:rPr>
              <a:t> </a:t>
            </a:r>
            <a:r>
              <a:rPr lang="en-US" dirty="0" err="1" smtClean="0">
                <a:solidFill>
                  <a:srgbClr val="CC0000"/>
                </a:solidFill>
              </a:rPr>
              <a:t>để</a:t>
            </a:r>
            <a:r>
              <a:rPr lang="en-US" dirty="0" smtClean="0">
                <a:solidFill>
                  <a:srgbClr val="CC0000"/>
                </a:solidFill>
              </a:rPr>
              <a:t> </a:t>
            </a:r>
            <a:r>
              <a:rPr lang="en-US" dirty="0" err="1" smtClean="0">
                <a:solidFill>
                  <a:srgbClr val="CC0000"/>
                </a:solidFill>
              </a:rPr>
              <a:t>làm</a:t>
            </a:r>
            <a:r>
              <a:rPr lang="en-US" dirty="0" smtClean="0">
                <a:solidFill>
                  <a:srgbClr val="CC0000"/>
                </a:solidFill>
              </a:rPr>
              <a:t> </a:t>
            </a:r>
            <a:r>
              <a:rPr lang="en-US" dirty="0" err="1" smtClean="0">
                <a:solidFill>
                  <a:srgbClr val="CC0000"/>
                </a:solidFill>
              </a:rPr>
              <a:t>thuốc</a:t>
            </a:r>
            <a:r>
              <a:rPr lang="en-US" dirty="0" smtClean="0">
                <a:solidFill>
                  <a:srgbClr val="CC0000"/>
                </a:solidFill>
              </a:rPr>
              <a:t>, </a:t>
            </a:r>
            <a:r>
              <a:rPr lang="en-US" dirty="0" err="1" smtClean="0">
                <a:solidFill>
                  <a:srgbClr val="CC0000"/>
                </a:solidFill>
              </a:rPr>
              <a:t>làm</a:t>
            </a:r>
            <a:r>
              <a:rPr lang="en-US" dirty="0" smtClean="0">
                <a:solidFill>
                  <a:srgbClr val="CC0000"/>
                </a:solidFill>
              </a:rPr>
              <a:t> </a:t>
            </a:r>
            <a:r>
              <a:rPr lang="en-US" dirty="0" err="1" smtClean="0">
                <a:solidFill>
                  <a:srgbClr val="CC0000"/>
                </a:solidFill>
              </a:rPr>
              <a:t>đẹp</a:t>
            </a:r>
            <a:r>
              <a:rPr lang="en-US" dirty="0" smtClean="0">
                <a:solidFill>
                  <a:srgbClr val="CC0000"/>
                </a:solidFill>
              </a:rPr>
              <a:t> …</a:t>
            </a:r>
            <a:endParaRPr lang="en-US" dirty="0">
              <a:solidFill>
                <a:srgbClr val="CC0000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 descr="D:\zt doc\tranh qua\quabuo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2924175"/>
            <a:ext cx="4892675" cy="367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2" descr="D:\zt doc\tranh qua\Hoa bưở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4668838" cy="350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148263" y="1209675"/>
            <a:ext cx="2676525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vi-VN" sz="4000" b="1">
                <a:solidFill>
                  <a:srgbClr val="002060"/>
                </a:solidFill>
              </a:rPr>
              <a:t>Hoa </a:t>
            </a:r>
            <a:r>
              <a:rPr lang="en-US" sz="4000" b="1">
                <a:solidFill>
                  <a:srgbClr val="002060"/>
                </a:solidFill>
              </a:rPr>
              <a:t>Bưởi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116013" y="4727575"/>
            <a:ext cx="28797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4000" b="1">
                <a:solidFill>
                  <a:srgbClr val="002060"/>
                </a:solidFill>
              </a:rPr>
              <a:t>Quả</a:t>
            </a:r>
            <a:r>
              <a:rPr lang="vi-VN" sz="4000" b="1">
                <a:solidFill>
                  <a:srgbClr val="002060"/>
                </a:solidFill>
              </a:rPr>
              <a:t> </a:t>
            </a:r>
            <a:r>
              <a:rPr lang="en-US" sz="4000" b="1">
                <a:solidFill>
                  <a:srgbClr val="002060"/>
                </a:solidFill>
              </a:rPr>
              <a:t>Bưởi</a:t>
            </a: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11188" y="2276475"/>
            <a:ext cx="72009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6000">
                <a:solidFill>
                  <a:srgbClr val="CC0000"/>
                </a:solidFill>
              </a:rPr>
              <a:t> Hạt có tác dụng gì?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0"/>
            <a:ext cx="91821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95288" y="355600"/>
            <a:ext cx="6913562" cy="76993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4400" dirty="0" err="1">
                <a:solidFill>
                  <a:schemeClr val="accent3"/>
                </a:solidFill>
                <a:cs typeface="Arial" pitchFamily="34" charset="0"/>
              </a:rPr>
              <a:t>Hạt</a:t>
            </a:r>
            <a:r>
              <a:rPr lang="en-US" sz="4400" dirty="0">
                <a:solidFill>
                  <a:schemeClr val="accent3"/>
                </a:solidFill>
                <a:cs typeface="Arial" pitchFamily="34" charset="0"/>
              </a:rPr>
              <a:t> </a:t>
            </a:r>
            <a:r>
              <a:rPr lang="en-US" sz="4400" dirty="0" err="1">
                <a:solidFill>
                  <a:schemeClr val="accent3"/>
                </a:solidFill>
                <a:cs typeface="Arial" pitchFamily="34" charset="0"/>
              </a:rPr>
              <a:t>dùng</a:t>
            </a:r>
            <a:r>
              <a:rPr lang="en-US" sz="4400" dirty="0">
                <a:solidFill>
                  <a:schemeClr val="accent3"/>
                </a:solidFill>
                <a:cs typeface="Arial" pitchFamily="34" charset="0"/>
              </a:rPr>
              <a:t> </a:t>
            </a:r>
            <a:r>
              <a:rPr lang="en-US" sz="4400" dirty="0" err="1">
                <a:solidFill>
                  <a:schemeClr val="accent3"/>
                </a:solidFill>
                <a:cs typeface="Arial" pitchFamily="34" charset="0"/>
              </a:rPr>
              <a:t>để</a:t>
            </a:r>
            <a:r>
              <a:rPr lang="en-US" sz="4400" dirty="0">
                <a:solidFill>
                  <a:schemeClr val="accent3"/>
                </a:solidFill>
                <a:cs typeface="Arial" pitchFamily="34" charset="0"/>
              </a:rPr>
              <a:t> </a:t>
            </a:r>
            <a:r>
              <a:rPr lang="en-US" sz="4400" dirty="0" err="1">
                <a:solidFill>
                  <a:schemeClr val="accent3"/>
                </a:solidFill>
                <a:cs typeface="Arial" pitchFamily="34" charset="0"/>
              </a:rPr>
              <a:t>trồng</a:t>
            </a:r>
            <a:r>
              <a:rPr lang="en-US" sz="4400" dirty="0">
                <a:solidFill>
                  <a:schemeClr val="accent3"/>
                </a:solidFill>
                <a:cs typeface="Arial" pitchFamily="34" charset="0"/>
              </a:rPr>
              <a:t> </a:t>
            </a:r>
            <a:r>
              <a:rPr lang="en-US" sz="4400" dirty="0" err="1">
                <a:solidFill>
                  <a:schemeClr val="accent3"/>
                </a:solidFill>
                <a:cs typeface="Arial" pitchFamily="34" charset="0"/>
              </a:rPr>
              <a:t>cây</a:t>
            </a:r>
            <a:endParaRPr lang="en-US" sz="4400" dirty="0">
              <a:solidFill>
                <a:schemeClr val="accent3"/>
              </a:solidFill>
              <a:cs typeface="Arial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50180" name="Picture 2" descr="D:\zt doc\tranh qua\12538514711447683940_574_57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9388" y="441325"/>
            <a:ext cx="4176712" cy="76993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4400" dirty="0" err="1">
                <a:solidFill>
                  <a:schemeClr val="accent3"/>
                </a:solidFill>
                <a:cs typeface="Arial" pitchFamily="34" charset="0"/>
              </a:rPr>
              <a:t>Hạt</a:t>
            </a:r>
            <a:r>
              <a:rPr lang="en-US" sz="4400" dirty="0">
                <a:solidFill>
                  <a:schemeClr val="accent3"/>
                </a:solidFill>
                <a:cs typeface="Arial" pitchFamily="34" charset="0"/>
              </a:rPr>
              <a:t> </a:t>
            </a:r>
            <a:r>
              <a:rPr lang="en-US" sz="4400" dirty="0" err="1">
                <a:solidFill>
                  <a:schemeClr val="accent3"/>
                </a:solidFill>
                <a:cs typeface="Arial" pitchFamily="34" charset="0"/>
              </a:rPr>
              <a:t>nảy</a:t>
            </a:r>
            <a:r>
              <a:rPr lang="en-US" sz="4400" dirty="0">
                <a:solidFill>
                  <a:schemeClr val="accent3"/>
                </a:solidFill>
                <a:cs typeface="Arial" pitchFamily="34" charset="0"/>
              </a:rPr>
              <a:t> </a:t>
            </a:r>
            <a:r>
              <a:rPr lang="en-US" sz="4400" dirty="0" err="1">
                <a:solidFill>
                  <a:schemeClr val="accent3"/>
                </a:solidFill>
                <a:cs typeface="Arial" pitchFamily="34" charset="0"/>
              </a:rPr>
              <a:t>mầm</a:t>
            </a:r>
            <a:endParaRPr lang="en-US" sz="4400" dirty="0">
              <a:solidFill>
                <a:schemeClr val="accent3"/>
              </a:solidFill>
              <a:cs typeface="Arial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51204" name="Picture 2" descr="D:\zt doc\tranh qua\XINHXINH_1936272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687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76375" y="5876925"/>
            <a:ext cx="2663825" cy="76993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4400" dirty="0" err="1">
                <a:solidFill>
                  <a:schemeClr val="bg1"/>
                </a:solidFill>
                <a:cs typeface="Arial" pitchFamily="34" charset="0"/>
              </a:rPr>
              <a:t>Cây</a:t>
            </a:r>
            <a:r>
              <a:rPr lang="en-US" sz="44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cs typeface="Arial" pitchFamily="34" charset="0"/>
              </a:rPr>
              <a:t>mới</a:t>
            </a:r>
            <a:endParaRPr lang="en-US" sz="4400" dirty="0">
              <a:solidFill>
                <a:schemeClr val="bg1"/>
              </a:solidFill>
              <a:cs typeface="Arial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>
          <a:xfrm>
            <a:off x="179388" y="836613"/>
            <a:ext cx="8229600" cy="1143000"/>
          </a:xfrm>
        </p:spPr>
        <p:txBody>
          <a:bodyPr/>
          <a:lstStyle/>
          <a:p>
            <a:r>
              <a:rPr lang="en-US" sz="4800" smtClean="0">
                <a:solidFill>
                  <a:srgbClr val="002060"/>
                </a:solidFill>
              </a:rPr>
              <a:t>Tác dụng của Hạt</a:t>
            </a: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>
          <a:xfrm>
            <a:off x="457200" y="2276475"/>
            <a:ext cx="8218488" cy="965200"/>
          </a:xfrm>
        </p:spPr>
        <p:txBody>
          <a:bodyPr/>
          <a:lstStyle/>
          <a:p>
            <a:r>
              <a:rPr lang="en-US" sz="4000" smtClean="0">
                <a:solidFill>
                  <a:srgbClr val="CC0000"/>
                </a:solidFill>
              </a:rPr>
              <a:t>Hạt dùng để trồng cây.</a:t>
            </a:r>
          </a:p>
          <a:p>
            <a:r>
              <a:rPr lang="en-US" sz="4000" smtClean="0">
                <a:solidFill>
                  <a:srgbClr val="CC0000"/>
                </a:solidFill>
              </a:rPr>
              <a:t>Khi gặp điều kiện thích hợp, hạt sẽ nảy mầm và tạo ra cây mới.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2224088" y="261938"/>
            <a:ext cx="4724400" cy="1295400"/>
          </a:xfrm>
        </p:spPr>
        <p:txBody>
          <a:bodyPr/>
          <a:lstStyle/>
          <a:p>
            <a:r>
              <a:rPr lang="en-US" sz="5400" smtClean="0">
                <a:solidFill>
                  <a:srgbClr val="002060"/>
                </a:solidFill>
                <a:cs typeface="Arial" pitchFamily="34" charset="0"/>
              </a:rPr>
              <a:t>Kết luận: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628775"/>
            <a:ext cx="8351837" cy="3095625"/>
          </a:xfr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en-US" sz="3400" b="1" dirty="0" smtClean="0">
                <a:solidFill>
                  <a:schemeClr val="bg1"/>
                </a:solidFill>
                <a:cs typeface="Arial" pitchFamily="34" charset="0"/>
              </a:rPr>
              <a:t>- </a:t>
            </a:r>
            <a:r>
              <a:rPr lang="en-US" sz="3400" b="1" dirty="0" err="1" smtClean="0">
                <a:solidFill>
                  <a:schemeClr val="bg1"/>
                </a:solidFill>
                <a:cs typeface="Arial" pitchFamily="34" charset="0"/>
              </a:rPr>
              <a:t>Quả</a:t>
            </a:r>
            <a:r>
              <a:rPr lang="en-US" sz="34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  <a:cs typeface="Arial" pitchFamily="34" charset="0"/>
              </a:rPr>
              <a:t>thường</a:t>
            </a:r>
            <a:r>
              <a:rPr lang="en-US" sz="34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  <a:cs typeface="Arial" pitchFamily="34" charset="0"/>
              </a:rPr>
              <a:t>dùng</a:t>
            </a:r>
            <a:r>
              <a:rPr lang="en-US" sz="34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  <a:cs typeface="Arial" pitchFamily="34" charset="0"/>
              </a:rPr>
              <a:t>để</a:t>
            </a:r>
            <a:r>
              <a:rPr lang="en-US" sz="3400" b="1" dirty="0" smtClean="0">
                <a:solidFill>
                  <a:schemeClr val="bg1"/>
                </a:solidFill>
                <a:cs typeface="Arial" pitchFamily="34" charset="0"/>
              </a:rPr>
              <a:t>  </a:t>
            </a:r>
            <a:r>
              <a:rPr lang="en-US" sz="3400" b="1" dirty="0" err="1" smtClean="0">
                <a:solidFill>
                  <a:schemeClr val="bg1"/>
                </a:solidFill>
                <a:cs typeface="Arial" pitchFamily="34" charset="0"/>
              </a:rPr>
              <a:t>ăn</a:t>
            </a:r>
            <a:r>
              <a:rPr lang="en-US" sz="34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  <a:cs typeface="Arial" pitchFamily="34" charset="0"/>
              </a:rPr>
              <a:t>tươi</a:t>
            </a:r>
            <a:r>
              <a:rPr lang="en-US" sz="3400" b="1" dirty="0" smtClean="0">
                <a:solidFill>
                  <a:schemeClr val="bg1"/>
                </a:solidFill>
                <a:cs typeface="Arial" pitchFamily="34" charset="0"/>
              </a:rPr>
              <a:t>, </a:t>
            </a:r>
            <a:r>
              <a:rPr lang="en-US" sz="3400" b="1" dirty="0" err="1" smtClean="0">
                <a:solidFill>
                  <a:schemeClr val="bg1"/>
                </a:solidFill>
                <a:cs typeface="Arial" pitchFamily="34" charset="0"/>
              </a:rPr>
              <a:t>làm</a:t>
            </a:r>
            <a:r>
              <a:rPr lang="en-US" sz="34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  <a:cs typeface="Arial" pitchFamily="34" charset="0"/>
              </a:rPr>
              <a:t>rau</a:t>
            </a:r>
            <a:r>
              <a:rPr lang="en-US" sz="34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  <a:cs typeface="Arial" pitchFamily="34" charset="0"/>
              </a:rPr>
              <a:t>trong</a:t>
            </a:r>
            <a:r>
              <a:rPr lang="en-US" sz="34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  <a:cs typeface="Arial" pitchFamily="34" charset="0"/>
              </a:rPr>
              <a:t>các</a:t>
            </a:r>
            <a:r>
              <a:rPr lang="en-US" sz="34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  <a:cs typeface="Arial" pitchFamily="34" charset="0"/>
              </a:rPr>
              <a:t>bữa</a:t>
            </a:r>
            <a:r>
              <a:rPr lang="en-US" sz="34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  <a:cs typeface="Arial" pitchFamily="34" charset="0"/>
              </a:rPr>
              <a:t>cơm</a:t>
            </a:r>
            <a:r>
              <a:rPr lang="en-US" sz="3400" b="1" dirty="0" smtClean="0">
                <a:solidFill>
                  <a:schemeClr val="bg1"/>
                </a:solidFill>
                <a:cs typeface="Arial" pitchFamily="34" charset="0"/>
              </a:rPr>
              <a:t>, </a:t>
            </a:r>
            <a:r>
              <a:rPr lang="en-US" sz="3400" b="1" dirty="0" err="1" smtClean="0">
                <a:solidFill>
                  <a:schemeClr val="bg1"/>
                </a:solidFill>
                <a:cs typeface="Arial" pitchFamily="34" charset="0"/>
              </a:rPr>
              <a:t>ép</a:t>
            </a:r>
            <a:r>
              <a:rPr lang="en-US" sz="34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  <a:cs typeface="Arial" pitchFamily="34" charset="0"/>
              </a:rPr>
              <a:t>dầu</a:t>
            </a:r>
            <a:r>
              <a:rPr lang="en-US" sz="3400" b="1" dirty="0" smtClean="0">
                <a:solidFill>
                  <a:schemeClr val="bg1"/>
                </a:solidFill>
                <a:cs typeface="Arial" pitchFamily="34" charset="0"/>
              </a:rPr>
              <a:t>, </a:t>
            </a:r>
            <a:r>
              <a:rPr lang="en-US" sz="3400" b="1" dirty="0" err="1" smtClean="0">
                <a:solidFill>
                  <a:schemeClr val="bg1"/>
                </a:solidFill>
                <a:cs typeface="Arial" pitchFamily="34" charset="0"/>
              </a:rPr>
              <a:t>làm</a:t>
            </a:r>
            <a:r>
              <a:rPr lang="en-US" sz="34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  <a:cs typeface="Arial" pitchFamily="34" charset="0"/>
              </a:rPr>
              <a:t>mứt</a:t>
            </a:r>
            <a:r>
              <a:rPr lang="en-US" sz="3400" b="1" dirty="0" smtClean="0">
                <a:solidFill>
                  <a:schemeClr val="bg1"/>
                </a:solidFill>
                <a:cs typeface="Arial" pitchFamily="34" charset="0"/>
              </a:rPr>
              <a:t>, </a:t>
            </a:r>
            <a:r>
              <a:rPr lang="en-US" sz="3400" b="1" dirty="0" err="1" smtClean="0">
                <a:solidFill>
                  <a:schemeClr val="bg1"/>
                </a:solidFill>
                <a:cs typeface="Arial" pitchFamily="34" charset="0"/>
              </a:rPr>
              <a:t>đóng</a:t>
            </a:r>
            <a:r>
              <a:rPr lang="en-US" sz="34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  <a:cs typeface="Arial" pitchFamily="34" charset="0"/>
              </a:rPr>
              <a:t>hộp</a:t>
            </a:r>
            <a:r>
              <a:rPr lang="en-US" sz="3400" b="1" dirty="0" smtClean="0">
                <a:solidFill>
                  <a:schemeClr val="bg1"/>
                </a:solidFill>
                <a:cs typeface="Arial" pitchFamily="34" charset="0"/>
              </a:rPr>
              <a:t>, </a:t>
            </a:r>
            <a:r>
              <a:rPr lang="en-US" sz="3400" b="1" dirty="0" err="1" smtClean="0">
                <a:solidFill>
                  <a:schemeClr val="bg1"/>
                </a:solidFill>
                <a:cs typeface="Arial" pitchFamily="34" charset="0"/>
              </a:rPr>
              <a:t>làm</a:t>
            </a:r>
            <a:r>
              <a:rPr lang="en-US" sz="34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  <a:cs typeface="Arial" pitchFamily="34" charset="0"/>
              </a:rPr>
              <a:t>bánh</a:t>
            </a:r>
            <a:r>
              <a:rPr lang="en-US" sz="3400" b="1" dirty="0" smtClean="0">
                <a:solidFill>
                  <a:schemeClr val="bg1"/>
                </a:solidFill>
                <a:cs typeface="Arial" pitchFamily="34" charset="0"/>
              </a:rPr>
              <a:t>, </a:t>
            </a:r>
            <a:r>
              <a:rPr lang="en-US" sz="3400" b="1" dirty="0" err="1" smtClean="0">
                <a:solidFill>
                  <a:schemeClr val="bg1"/>
                </a:solidFill>
                <a:cs typeface="Arial" pitchFamily="34" charset="0"/>
              </a:rPr>
              <a:t>làm</a:t>
            </a:r>
            <a:r>
              <a:rPr lang="en-US" sz="34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  <a:cs typeface="Arial" pitchFamily="34" charset="0"/>
              </a:rPr>
              <a:t>thuốc</a:t>
            </a:r>
            <a:r>
              <a:rPr lang="en-US" sz="3400" b="1" dirty="0" smtClean="0">
                <a:solidFill>
                  <a:schemeClr val="bg1"/>
                </a:solidFill>
                <a:cs typeface="Arial" pitchFamily="34" charset="0"/>
              </a:rPr>
              <a:t>….</a:t>
            </a:r>
          </a:p>
          <a:p>
            <a:pPr>
              <a:defRPr/>
            </a:pPr>
            <a:r>
              <a:rPr lang="en-US" sz="3400" b="1" dirty="0" smtClean="0">
                <a:solidFill>
                  <a:schemeClr val="bg1"/>
                </a:solidFill>
                <a:cs typeface="Arial" pitchFamily="34" charset="0"/>
              </a:rPr>
              <a:t>- </a:t>
            </a:r>
            <a:r>
              <a:rPr lang="en-US" sz="3400" b="1" dirty="0" err="1" smtClean="0">
                <a:solidFill>
                  <a:schemeClr val="bg1"/>
                </a:solidFill>
                <a:cs typeface="Arial" pitchFamily="34" charset="0"/>
              </a:rPr>
              <a:t>Khi</a:t>
            </a:r>
            <a:r>
              <a:rPr lang="en-US" sz="34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  <a:cs typeface="Arial" pitchFamily="34" charset="0"/>
              </a:rPr>
              <a:t>gặp</a:t>
            </a:r>
            <a:r>
              <a:rPr lang="en-US" sz="34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  <a:cs typeface="Arial" pitchFamily="34" charset="0"/>
              </a:rPr>
              <a:t>điều</a:t>
            </a:r>
            <a:r>
              <a:rPr lang="en-US" sz="34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  <a:cs typeface="Arial" pitchFamily="34" charset="0"/>
              </a:rPr>
              <a:t>kiện</a:t>
            </a:r>
            <a:r>
              <a:rPr lang="en-US" sz="34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  <a:cs typeface="Arial" pitchFamily="34" charset="0"/>
              </a:rPr>
              <a:t>thích</a:t>
            </a:r>
            <a:r>
              <a:rPr lang="en-US" sz="34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  <a:cs typeface="Arial" pitchFamily="34" charset="0"/>
              </a:rPr>
              <a:t>hợp</a:t>
            </a:r>
            <a:r>
              <a:rPr lang="en-US" sz="34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  <a:cs typeface="Arial" pitchFamily="34" charset="0"/>
              </a:rPr>
              <a:t>hạt</a:t>
            </a:r>
            <a:r>
              <a:rPr lang="en-US" sz="34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  <a:cs typeface="Arial" pitchFamily="34" charset="0"/>
              </a:rPr>
              <a:t>sẽ</a:t>
            </a:r>
            <a:r>
              <a:rPr lang="en-US" sz="34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  <a:cs typeface="Arial" pitchFamily="34" charset="0"/>
              </a:rPr>
              <a:t>mọc</a:t>
            </a:r>
            <a:r>
              <a:rPr lang="en-US" sz="34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  <a:cs typeface="Arial" pitchFamily="34" charset="0"/>
              </a:rPr>
              <a:t>mầm</a:t>
            </a:r>
            <a:r>
              <a:rPr lang="en-US" sz="34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  <a:cs typeface="Arial" pitchFamily="34" charset="0"/>
              </a:rPr>
              <a:t>thành</a:t>
            </a:r>
            <a:r>
              <a:rPr lang="en-US" sz="34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  <a:cs typeface="Arial" pitchFamily="34" charset="0"/>
              </a:rPr>
              <a:t>cây</a:t>
            </a:r>
            <a:r>
              <a:rPr lang="en-US" sz="34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  <a:cs typeface="Arial" pitchFamily="34" charset="0"/>
              </a:rPr>
              <a:t>mới</a:t>
            </a:r>
            <a:r>
              <a:rPr lang="en-US" sz="3400" b="1" dirty="0" smtClean="0">
                <a:solidFill>
                  <a:schemeClr val="bg1"/>
                </a:solidFill>
                <a:cs typeface="Arial" pitchFamily="34" charset="0"/>
              </a:rPr>
              <a:t>.</a:t>
            </a:r>
            <a:endParaRPr lang="en-US" sz="3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1263650" y="566738"/>
            <a:ext cx="1582738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cs typeface="Arial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613" y="4079875"/>
            <a:ext cx="1871662" cy="167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1825" y="4251325"/>
            <a:ext cx="1236663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1600" y="4919663"/>
            <a:ext cx="1465263" cy="187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613" y="1204913"/>
            <a:ext cx="1933575" cy="206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1113" y="0"/>
            <a:ext cx="1555750" cy="207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3284538"/>
            <a:ext cx="8229600" cy="1008062"/>
          </a:xfrm>
        </p:spPr>
        <p:txBody>
          <a:bodyPr/>
          <a:lstStyle/>
          <a:p>
            <a:r>
              <a:rPr lang="en-US" sz="66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Trò chơi</a:t>
            </a:r>
            <a:r>
              <a:rPr lang="vi-VN" sz="66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vi-VN" sz="66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vi-VN" sz="66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Đoán tên quả</a:t>
            </a:r>
            <a:r>
              <a:rPr lang="en-US" sz="66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en-US" sz="66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endParaRPr lang="en-US" sz="660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9" name="Picture 5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9888" y="1204913"/>
            <a:ext cx="1498600" cy="1960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981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 nodeType="clickPar">
                      <p:stCondLst>
                        <p:cond delay="0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0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 nodeType="clickPar">
                      <p:stCondLst>
                        <p:cond delay="0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 nodeType="clickPar">
                      <p:stCondLst>
                        <p:cond delay="0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0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 nodeType="clickPar">
                      <p:stCondLst>
                        <p:cond delay="0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7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765175"/>
            <a:ext cx="8174038" cy="611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2819400" y="5257800"/>
            <a:ext cx="2667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800">
              <a:solidFill>
                <a:srgbClr val="0033CC"/>
              </a:solidFill>
            </a:endParaRPr>
          </a:p>
        </p:txBody>
      </p:sp>
      <p:sp>
        <p:nvSpPr>
          <p:cNvPr id="55300" name="Rectangle 7"/>
          <p:cNvSpPr>
            <a:spLocks noChangeArrowheads="1"/>
          </p:cNvSpPr>
          <p:nvPr/>
        </p:nvSpPr>
        <p:spPr bwMode="auto">
          <a:xfrm>
            <a:off x="533400" y="533400"/>
            <a:ext cx="73152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800" b="1">
              <a:solidFill>
                <a:srgbClr val="3333FF"/>
              </a:solidFill>
            </a:endParaRPr>
          </a:p>
        </p:txBody>
      </p:sp>
      <p:sp>
        <p:nvSpPr>
          <p:cNvPr id="55301" name="TextBox 1"/>
          <p:cNvSpPr txBox="1">
            <a:spLocks noChangeArrowheads="1"/>
          </p:cNvSpPr>
          <p:nvPr/>
        </p:nvSpPr>
        <p:spPr bwMode="auto">
          <a:xfrm>
            <a:off x="522288" y="169863"/>
            <a:ext cx="7362825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2800" b="1"/>
              <a:t> Mặc áo vàng tỏa hương thơm</a:t>
            </a:r>
          </a:p>
          <a:p>
            <a:pPr algn="ctr" eaLnBrk="1" hangingPunct="1"/>
            <a:r>
              <a:rPr lang="en-US" sz="2800" b="1"/>
              <a:t>Cùng bòng cùng bưởi dạo chơi xuân về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879850" y="5627688"/>
            <a:ext cx="48006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4800" b="1"/>
              <a:t>Quả cam</a:t>
            </a:r>
          </a:p>
        </p:txBody>
      </p:sp>
      <p:pic>
        <p:nvPicPr>
          <p:cNvPr id="9" name="Picture 9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425" y="5600700"/>
            <a:ext cx="1373188" cy="123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22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1" grpId="0"/>
      <p:bldP spid="4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C:\Documents and Settings\Juliet Chua loet\Desktop\Quả\tranh qua\2_qua du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1250950"/>
            <a:ext cx="6872288" cy="541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3" name="TextBox 1"/>
          <p:cNvSpPr txBox="1">
            <a:spLocks noChangeArrowheads="1"/>
          </p:cNvSpPr>
          <p:nvPr/>
        </p:nvSpPr>
        <p:spPr bwMode="auto">
          <a:xfrm>
            <a:off x="838200" y="457200"/>
            <a:ext cx="7713663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3200" b="1">
                <a:solidFill>
                  <a:prstClr val="black"/>
                </a:solidFill>
              </a:rPr>
              <a:t> Trăm con mắt nhỏ quanh mình</a:t>
            </a:r>
          </a:p>
          <a:p>
            <a:pPr algn="ctr" eaLnBrk="1" hangingPunct="1"/>
            <a:r>
              <a:rPr lang="en-US" sz="3200" b="1">
                <a:solidFill>
                  <a:prstClr val="black"/>
                </a:solidFill>
              </a:rPr>
              <a:t>Tóc xanh tua tủa dáng hình lưỡi gươm</a:t>
            </a:r>
          </a:p>
        </p:txBody>
      </p:sp>
      <p:pic>
        <p:nvPicPr>
          <p:cNvPr id="7" name="Picture 4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5367338"/>
            <a:ext cx="1116012" cy="149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47829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C:\Documents and Settings\Juliet Chua loet\Desktop\Quả\tranh qua\2_qua du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1250950"/>
            <a:ext cx="6872288" cy="541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3" name="TextBox 1"/>
          <p:cNvSpPr txBox="1">
            <a:spLocks noChangeArrowheads="1"/>
          </p:cNvSpPr>
          <p:nvPr/>
        </p:nvSpPr>
        <p:spPr bwMode="auto">
          <a:xfrm>
            <a:off x="838200" y="457200"/>
            <a:ext cx="7713663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3200" b="1"/>
              <a:t> Trăm con mắt nhỏ quanh mình</a:t>
            </a:r>
          </a:p>
          <a:p>
            <a:pPr algn="ctr" eaLnBrk="1" hangingPunct="1"/>
            <a:r>
              <a:rPr lang="en-US" sz="3200" b="1"/>
              <a:t>Tóc xanh tua tủa dáng hình lưỡi gươm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547813" y="6189663"/>
            <a:ext cx="4800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4000" b="1" dirty="0" err="1"/>
              <a:t>Quả</a:t>
            </a:r>
            <a:r>
              <a:rPr lang="en-US" sz="4000" b="1" dirty="0"/>
              <a:t> </a:t>
            </a:r>
            <a:r>
              <a:rPr lang="en-US" sz="4000" b="1" dirty="0" err="1"/>
              <a:t>dứa</a:t>
            </a:r>
            <a:endParaRPr lang="en-US" sz="4000" b="1" dirty="0"/>
          </a:p>
        </p:txBody>
      </p:sp>
      <p:pic>
        <p:nvPicPr>
          <p:cNvPr id="7" name="Picture 4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5367338"/>
            <a:ext cx="1116012" cy="149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 descr="D:\zt doc\tranh qua\37653_hoa luu 1_58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4105275" cy="461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4" descr="D:\zt doc\tranh qua\qua-luu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625" y="2341563"/>
            <a:ext cx="4608513" cy="432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572000" y="1065213"/>
            <a:ext cx="24479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vi-VN" sz="4000" b="1">
                <a:solidFill>
                  <a:srgbClr val="002060"/>
                </a:solidFill>
              </a:rPr>
              <a:t>Hoa </a:t>
            </a:r>
            <a:r>
              <a:rPr lang="en-US" sz="4000" b="1">
                <a:solidFill>
                  <a:srgbClr val="002060"/>
                </a:solidFill>
              </a:rPr>
              <a:t>Lựu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763713" y="5445125"/>
            <a:ext cx="25923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4000" b="1">
                <a:solidFill>
                  <a:srgbClr val="002060"/>
                </a:solidFill>
              </a:rPr>
              <a:t>Quả Lựu</a:t>
            </a: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Box 1"/>
          <p:cNvSpPr txBox="1">
            <a:spLocks noChangeArrowheads="1"/>
          </p:cNvSpPr>
          <p:nvPr/>
        </p:nvSpPr>
        <p:spPr bwMode="auto">
          <a:xfrm>
            <a:off x="990600" y="609600"/>
            <a:ext cx="67818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2800" b="1"/>
              <a:t>3)  Tên tôi chẳng thiếu chẳng thừa</a:t>
            </a:r>
          </a:p>
          <a:p>
            <a:pPr algn="ctr" eaLnBrk="1" hangingPunct="1"/>
            <a:r>
              <a:rPr lang="en-US" sz="2800" b="1"/>
              <a:t>Trẻ yêu già mến lại vừa bổ ngon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971675"/>
            <a:ext cx="6324600" cy="397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209800" y="6000750"/>
            <a:ext cx="45720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3600" b="1"/>
              <a:t>Quả đu đủ</a:t>
            </a:r>
          </a:p>
        </p:txBody>
      </p:sp>
      <p:pic>
        <p:nvPicPr>
          <p:cNvPr id="6" name="Picture 5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5397500"/>
            <a:ext cx="1116013" cy="146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Box 1"/>
          <p:cNvSpPr txBox="1">
            <a:spLocks noChangeArrowheads="1"/>
          </p:cNvSpPr>
          <p:nvPr/>
        </p:nvSpPr>
        <p:spPr bwMode="auto">
          <a:xfrm>
            <a:off x="990600" y="685800"/>
            <a:ext cx="60325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2800" b="1"/>
              <a:t>4)  Mình tròn gai góc mọc đầy</a:t>
            </a:r>
          </a:p>
          <a:p>
            <a:pPr algn="ctr" eaLnBrk="1" hangingPunct="1"/>
            <a:r>
              <a:rPr lang="en-US" sz="2800" b="1"/>
              <a:t>  Ở đây dù tối dù ngày vẫn thơm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75" y="1838325"/>
            <a:ext cx="6391275" cy="425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462338" y="6232525"/>
            <a:ext cx="18303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200" b="1">
                <a:solidFill>
                  <a:srgbClr val="000000"/>
                </a:solidFill>
              </a:rPr>
              <a:t>Quả mít</a:t>
            </a:r>
          </a:p>
        </p:txBody>
      </p:sp>
      <p:pic>
        <p:nvPicPr>
          <p:cNvPr id="6" name="Picture 1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6563" y="5516563"/>
            <a:ext cx="1065212" cy="134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Box 1"/>
          <p:cNvSpPr txBox="1">
            <a:spLocks noChangeArrowheads="1"/>
          </p:cNvSpPr>
          <p:nvPr/>
        </p:nvSpPr>
        <p:spPr bwMode="auto">
          <a:xfrm>
            <a:off x="1547813" y="142875"/>
            <a:ext cx="5257800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3200" b="1"/>
              <a:t>5) Không phải gừng </a:t>
            </a:r>
          </a:p>
          <a:p>
            <a:pPr eaLnBrk="1" hangingPunct="1"/>
            <a:r>
              <a:rPr lang="en-US" sz="3200" b="1"/>
              <a:t>    Mà rất cay</a:t>
            </a:r>
          </a:p>
          <a:p>
            <a:pPr eaLnBrk="1" hangingPunct="1"/>
            <a:r>
              <a:rPr lang="en-US" sz="3200" b="1"/>
              <a:t>    Bằng ngón tay</a:t>
            </a:r>
          </a:p>
          <a:p>
            <a:pPr eaLnBrk="1" hangingPunct="1"/>
            <a:r>
              <a:rPr lang="en-US" sz="3200" b="1"/>
              <a:t>    Mặc áo đỏ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205038"/>
            <a:ext cx="6856412" cy="408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427538" y="5584825"/>
            <a:ext cx="32416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4000" b="1">
                <a:solidFill>
                  <a:schemeClr val="bg1"/>
                </a:solidFill>
              </a:rPr>
              <a:t>Quả ớt</a:t>
            </a:r>
          </a:p>
        </p:txBody>
      </p:sp>
      <p:pic>
        <p:nvPicPr>
          <p:cNvPr id="6" name="Picture 6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5611813"/>
            <a:ext cx="971550" cy="1246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Box 1"/>
          <p:cNvSpPr txBox="1">
            <a:spLocks noChangeArrowheads="1"/>
          </p:cNvSpPr>
          <p:nvPr/>
        </p:nvSpPr>
        <p:spPr bwMode="auto">
          <a:xfrm>
            <a:off x="228600" y="228600"/>
            <a:ext cx="79248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3200" b="1"/>
              <a:t>6) Ruột trắng điểm hạt vừng đen</a:t>
            </a:r>
          </a:p>
          <a:p>
            <a:pPr algn="ctr" eaLnBrk="1" hangingPunct="1"/>
            <a:r>
              <a:rPr lang="en-US" sz="3200" b="1"/>
              <a:t>    Áo hồng tươi thắm, điểm xen nơ cài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600200"/>
            <a:ext cx="5638800" cy="416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476500" y="5943600"/>
            <a:ext cx="4114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4000" b="1"/>
              <a:t>Quả thanh long</a:t>
            </a:r>
          </a:p>
        </p:txBody>
      </p:sp>
      <p:pic>
        <p:nvPicPr>
          <p:cNvPr id="6" name="Picture 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0013" y="5373688"/>
            <a:ext cx="1379537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692696"/>
            <a:ext cx="849694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Con </a:t>
            </a:r>
            <a:r>
              <a:rPr lang="en-US" sz="2800" b="1" dirty="0" err="1" smtClean="0">
                <a:solidFill>
                  <a:srgbClr val="FF0000"/>
                </a:solidFill>
              </a:rPr>
              <a:t>hiểu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được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điều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gì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sau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khi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học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hôm</a:t>
            </a:r>
            <a:r>
              <a:rPr lang="en-US" sz="2800" b="1" dirty="0" smtClean="0">
                <a:solidFill>
                  <a:srgbClr val="FF0000"/>
                </a:solidFill>
              </a:rPr>
              <a:t> nay?</a:t>
            </a:r>
          </a:p>
          <a:p>
            <a:pPr marL="285750" indent="-285750">
              <a:buFontTx/>
              <a:buChar char="-"/>
            </a:pPr>
            <a:endParaRPr lang="en-US" sz="2800" b="1" dirty="0">
              <a:solidFill>
                <a:srgbClr val="FF0000"/>
              </a:solidFill>
            </a:endParaRPr>
          </a:p>
          <a:p>
            <a:pPr marL="285750" indent="-285750">
              <a:buFontTx/>
              <a:buChar char="-"/>
            </a:pPr>
            <a:endParaRPr lang="vi-VN" dirty="0"/>
          </a:p>
        </p:txBody>
      </p:sp>
      <p:sp>
        <p:nvSpPr>
          <p:cNvPr id="3" name="TextBox 2"/>
          <p:cNvSpPr txBox="1"/>
          <p:nvPr/>
        </p:nvSpPr>
        <p:spPr>
          <a:xfrm>
            <a:off x="467544" y="2126682"/>
            <a:ext cx="82089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Về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tự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trồng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và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chăm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sóc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cây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ăn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quả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tại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gia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đình</a:t>
            </a:r>
            <a:r>
              <a:rPr lang="en-US" sz="2800" b="1" dirty="0" smtClean="0"/>
              <a:t>. </a:t>
            </a:r>
            <a:endParaRPr lang="vi-VN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051720" y="2132856"/>
            <a:ext cx="5769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0413547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950913"/>
            <a:ext cx="7772400" cy="1470025"/>
          </a:xfrm>
        </p:spPr>
        <p:txBody>
          <a:bodyPr/>
          <a:lstStyle/>
          <a:p>
            <a:r>
              <a:rPr lang="vi-VN" sz="6000" smtClean="0">
                <a:solidFill>
                  <a:srgbClr val="002060"/>
                </a:solidFill>
              </a:rPr>
              <a:t>Tự nhiên xã hội</a:t>
            </a:r>
            <a:endParaRPr lang="en-US" sz="6000" smtClean="0">
              <a:solidFill>
                <a:srgbClr val="002060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58888" y="2636838"/>
            <a:ext cx="6553200" cy="2952750"/>
          </a:xfrm>
        </p:spPr>
        <p:txBody>
          <a:bodyPr/>
          <a:lstStyle/>
          <a:p>
            <a:r>
              <a:rPr lang="vi-VN" sz="4000" smtClean="0"/>
              <a:t>Bài 48</a:t>
            </a:r>
          </a:p>
          <a:p>
            <a:r>
              <a:rPr lang="vi-VN" sz="8800" smtClean="0">
                <a:solidFill>
                  <a:srgbClr val="C00000"/>
                </a:solidFill>
              </a:rPr>
              <a:t>Quả</a:t>
            </a:r>
            <a:endParaRPr lang="en-US" sz="880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0"/>
            <a:ext cx="91805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260350"/>
            <a:ext cx="37084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6000"/>
              <a:t>Quả cam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26988"/>
            <a:ext cx="9166225" cy="6858001"/>
          </a:xfrm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0" y="3933825"/>
            <a:ext cx="3708400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6000" dirty="0" err="1">
                <a:solidFill>
                  <a:schemeClr val="accent3">
                    <a:lumMod val="95000"/>
                  </a:schemeClr>
                </a:solidFill>
                <a:latin typeface="Arial" charset="0"/>
                <a:cs typeface="+mn-cs"/>
              </a:rPr>
              <a:t>Quả</a:t>
            </a:r>
            <a:r>
              <a:rPr lang="en-US" sz="6000" dirty="0">
                <a:solidFill>
                  <a:schemeClr val="accent3">
                    <a:lumMod val="95000"/>
                  </a:schemeClr>
                </a:solidFill>
                <a:latin typeface="Arial" charset="0"/>
                <a:cs typeface="+mn-cs"/>
              </a:rPr>
              <a:t> </a:t>
            </a:r>
            <a:r>
              <a:rPr lang="vi-VN" sz="6000" dirty="0">
                <a:solidFill>
                  <a:schemeClr val="accent3">
                    <a:lumMod val="95000"/>
                  </a:schemeClr>
                </a:solidFill>
                <a:latin typeface="Arial" charset="0"/>
                <a:cs typeface="+mn-cs"/>
              </a:rPr>
              <a:t>vải</a:t>
            </a:r>
            <a:endParaRPr lang="en-US" sz="6000" dirty="0">
              <a:solidFill>
                <a:schemeClr val="accent3">
                  <a:lumMod val="95000"/>
                </a:schemeClr>
              </a:solidFill>
              <a:latin typeface="Arial" charset="0"/>
              <a:cs typeface="+mn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D:\tranh qua\quabuo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6350"/>
            <a:ext cx="9163050" cy="687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60363" y="5876925"/>
            <a:ext cx="370681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6000">
                <a:solidFill>
                  <a:schemeClr val="bg1"/>
                </a:solidFill>
              </a:rPr>
              <a:t>Quả</a:t>
            </a:r>
            <a:r>
              <a:rPr lang="vi-VN" sz="6000">
                <a:solidFill>
                  <a:schemeClr val="bg1"/>
                </a:solidFill>
              </a:rPr>
              <a:t> bưởi</a:t>
            </a:r>
            <a:endParaRPr lang="en-US" sz="60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1014</TotalTime>
  <Words>605</Words>
  <Application>Microsoft Office PowerPoint</Application>
  <PresentationFormat>On-screen Show (4:3)</PresentationFormat>
  <Paragraphs>118</Paragraphs>
  <Slides>54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54</vt:i4>
      </vt:variant>
    </vt:vector>
  </HeadingPairs>
  <TitlesOfParts>
    <vt:vector size="60" baseType="lpstr">
      <vt:lpstr>Arial</vt:lpstr>
      <vt:lpstr>Calibri</vt:lpstr>
      <vt:lpstr>Times New Roman</vt:lpstr>
      <vt:lpstr>Wingdings 2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Tự nhiên xã hội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Phiếu bài tập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Quan sát tranh và nêu tên các bộ phận chính của quả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Kết luận 2 </vt:lpstr>
      <vt:lpstr>Thảo luận theo nhóm 2 và trả lời câu hỏi</vt:lpstr>
      <vt:lpstr>PowerPoint Presentation</vt:lpstr>
      <vt:lpstr>PowerPoint Presentation</vt:lpstr>
      <vt:lpstr>PowerPoint Presentation</vt:lpstr>
      <vt:lpstr>PowerPoint Presentation</vt:lpstr>
      <vt:lpstr>Lợi ích của quả</vt:lpstr>
      <vt:lpstr>PowerPoint Presentation</vt:lpstr>
      <vt:lpstr>PowerPoint Presentation</vt:lpstr>
      <vt:lpstr>PowerPoint Presentation</vt:lpstr>
      <vt:lpstr>PowerPoint Presentation</vt:lpstr>
      <vt:lpstr>Tác dụng của Hạt</vt:lpstr>
      <vt:lpstr>Kết luận: </vt:lpstr>
      <vt:lpstr>Trò chơi Đoán tên quả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&lt;egyptian hak&gt;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Kiểm tra bài cũ</dc:title>
  <dc:creator>Your User Name</dc:creator>
  <cp:lastModifiedBy>Admin</cp:lastModifiedBy>
  <cp:revision>108</cp:revision>
  <dcterms:created xsi:type="dcterms:W3CDTF">2011-02-23T03:27:49Z</dcterms:created>
  <dcterms:modified xsi:type="dcterms:W3CDTF">2021-05-14T06:58:38Z</dcterms:modified>
</cp:coreProperties>
</file>