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5" r:id="rId4"/>
  </p:sldMasterIdLst>
  <p:notesMasterIdLst>
    <p:notesMasterId r:id="rId35"/>
  </p:notesMasterIdLst>
  <p:sldIdLst>
    <p:sldId id="2007577162" r:id="rId5"/>
    <p:sldId id="354" r:id="rId6"/>
    <p:sldId id="316" r:id="rId7"/>
    <p:sldId id="260" r:id="rId8"/>
    <p:sldId id="318" r:id="rId9"/>
    <p:sldId id="378" r:id="rId10"/>
    <p:sldId id="319" r:id="rId11"/>
    <p:sldId id="357" r:id="rId12"/>
    <p:sldId id="380" r:id="rId13"/>
    <p:sldId id="356" r:id="rId14"/>
    <p:sldId id="384" r:id="rId15"/>
    <p:sldId id="385" r:id="rId16"/>
    <p:sldId id="381" r:id="rId17"/>
    <p:sldId id="382" r:id="rId18"/>
    <p:sldId id="383" r:id="rId19"/>
    <p:sldId id="386" r:id="rId20"/>
    <p:sldId id="387" r:id="rId21"/>
    <p:sldId id="388" r:id="rId22"/>
    <p:sldId id="392" r:id="rId23"/>
    <p:sldId id="390" r:id="rId24"/>
    <p:sldId id="391" r:id="rId25"/>
    <p:sldId id="323" r:id="rId26"/>
    <p:sldId id="358" r:id="rId27"/>
    <p:sldId id="360" r:id="rId28"/>
    <p:sldId id="359" r:id="rId29"/>
    <p:sldId id="324" r:id="rId30"/>
    <p:sldId id="376" r:id="rId31"/>
    <p:sldId id="393" r:id="rId32"/>
    <p:sldId id="329" r:id="rId33"/>
    <p:sldId id="2007577161" r:id="rId34"/>
  </p:sldIdLst>
  <p:sldSz cx="6858000" cy="5143500"/>
  <p:notesSz cx="6858000" cy="9144000"/>
  <p:embeddedFontLst>
    <p:embeddedFont>
      <p:font typeface="等线" panose="02010600030101010101" pitchFamily="2" charset="-122"/>
      <p:regular r:id="rId36"/>
      <p:bold r:id="rId37"/>
    </p:embeddedFont>
    <p:embeddedFont>
      <p:font typeface="等线 Light" panose="02010600030101010101" pitchFamily="2" charset="-122"/>
      <p:regular r:id="rId38"/>
    </p:embeddedFont>
    <p:embeddedFont>
      <p:font typeface="Arial-Rounded" panose="020B0500000000000000" charset="0"/>
      <p:regular r:id="rId39"/>
    </p:embeddedFont>
    <p:embeddedFont>
      <p:font typeface="Calibri" panose="020F0502020204030204" pitchFamily="34" charset="0"/>
      <p:regular r:id="rId40"/>
      <p:bold r:id="rId41"/>
      <p:italic r:id="rId42"/>
      <p:boldItalic r:id="rId43"/>
    </p:embeddedFont>
    <p:embeddedFont>
      <p:font typeface="Comfortaa" panose="020B0604020202020204" charset="0"/>
      <p:regular r:id="rId44"/>
      <p:bold r:id="rId45"/>
    </p:embeddedFont>
    <p:embeddedFont>
      <p:font typeface="Chewy" panose="020B0604020202020204" charset="0"/>
      <p:regular r:id="rId46"/>
    </p:embeddedFont>
    <p:embeddedFont>
      <p:font typeface="Delius Unicase" panose="020B0604020202020204" charset="0"/>
      <p:regular r:id="rId47"/>
      <p:bold r:id="rId48"/>
    </p:embeddedFont>
    <p:embeddedFont>
      <p:font typeface="HP001 4 hàng" panose="020B0603050302020204" pitchFamily="34" charset="0"/>
      <p:regular r:id="rId49"/>
      <p:bold r:id="rId50"/>
    </p:embeddedFont>
    <p:embeddedFont>
      <p:font typeface="iCiel Cadena" panose="02000503000000020004" pitchFamily="2" charset="0"/>
      <p:bold r:id="rId51"/>
    </p:embeddedFont>
    <p:embeddedFont>
      <p:font typeface="Kalam" panose="020B0604020202020204" charset="0"/>
      <p:regular r:id="rId52"/>
      <p:bold r:id="rId53"/>
    </p:embeddedFont>
    <p:embeddedFont>
      <p:font typeface="Livvic" pitchFamily="2" charset="0"/>
      <p:regular r:id="rId54"/>
      <p:bold r:id="rId55"/>
      <p:italic r:id="rId56"/>
      <p:boldItalic r:id="rId57"/>
    </p:embeddedFont>
    <p:embeddedFont>
      <p:font typeface="Montserrat" panose="02000505000000020004" pitchFamily="2" charset="0"/>
      <p:regular r:id="rId58"/>
      <p:bold r:id="rId59"/>
      <p:italic r:id="rId60"/>
      <p:boldItalic r:id="rId61"/>
    </p:embeddedFont>
    <p:embeddedFont>
      <p:font typeface="Roboto Condensed Light" panose="02000000000000000000" pitchFamily="2" charset="0"/>
      <p:regular r:id="rId62"/>
      <p:italic r:id="rId63"/>
    </p:embeddedFont>
    <p:embeddedFont>
      <p:font typeface="SVN-Gretoon" panose="02040603050506020204" pitchFamily="18" charset="0"/>
      <p:regular r:id="rId64"/>
    </p:embeddedFont>
    <p:embeddedFont>
      <p:font typeface="UTM Avo" panose="02040603050506020204" pitchFamily="18" charset="0"/>
      <p:regular r:id="rId65"/>
      <p:bold r:id="rId66"/>
      <p:italic r:id="rId67"/>
      <p:boldItalic r:id="rId68"/>
    </p:embeddedFont>
    <p:embeddedFont>
      <p:font typeface="UTM Cookies" panose="02040603050506020204" pitchFamily="18" charset="0"/>
      <p:regular r:id="rId69"/>
    </p:embeddedFont>
    <p:embeddedFont>
      <p:font typeface="UTM Charlotte" panose="02040603050506020204" pitchFamily="18" charset="0"/>
      <p:regular r:id="rId70"/>
    </p:embeddedFont>
  </p:embeddedFontLst>
  <p:custDataLst>
    <p:tags r:id="rId7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9C7"/>
    <a:srgbClr val="000000"/>
    <a:srgbClr val="CC7500"/>
    <a:srgbClr val="1E5CC1"/>
    <a:srgbClr val="FB5B53"/>
    <a:srgbClr val="FB4C43"/>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90" d="100"/>
          <a:sy n="90"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font" Target="fonts/font33.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font" Target="fonts/font31.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font" Target="fonts/font34.fntdata"/><Relationship Id="rId8" Type="http://schemas.openxmlformats.org/officeDocument/2006/relationships/slide" Target="slides/slide4.xml"/><Relationship Id="rId51" Type="http://schemas.openxmlformats.org/officeDocument/2006/relationships/font" Target="fonts/font16.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font" Target="fonts/font32.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font" Target="fonts/font3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 Id="rId34" Type="http://schemas.openxmlformats.org/officeDocument/2006/relationships/slide" Target="slides/slide30.xml"/><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3.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44ECD0-D379-44A2-9EDB-F6028B8A4804}" type="slidenum">
              <a:rPr lang="en-US" smtClean="0"/>
              <a:t>1</a:t>
            </a:fld>
            <a:endParaRPr lang="en-US"/>
          </a:p>
        </p:txBody>
      </p:sp>
    </p:spTree>
    <p:extLst>
      <p:ext uri="{BB962C8B-B14F-4D97-AF65-F5344CB8AC3E}">
        <p14:creationId xmlns:p14="http://schemas.microsoft.com/office/powerpoint/2010/main" val="416987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64919026"/>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077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232378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93535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2975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385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848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4421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7695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7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276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45168053"/>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02889424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20522391"/>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89610933"/>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117499697"/>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488337462"/>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9426860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76175081"/>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635237268"/>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24009287"/>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2023/4/3</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24492295"/>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66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465854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5848503"/>
      </p:ext>
    </p:extLst>
  </p:cSld>
  <p:clrMapOvr>
    <a:masterClrMapping/>
  </p:clrMapOvr>
  <p:transition spd="slow" advClick="0" advTm="1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4979029"/>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31048089"/>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3512244"/>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48283271"/>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5822989"/>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469411"/>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1993176"/>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5467851"/>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123826"/>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4928335"/>
      </p:ext>
    </p:extLst>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8650627"/>
      </p:ext>
    </p:extLst>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5711527"/>
      </p:ext>
    </p:extLst>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7519105"/>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85664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58356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4.png"/><Relationship Id="rId2" Type="http://schemas.openxmlformats.org/officeDocument/2006/relationships/slideLayout" Target="../slideLayouts/slideLayout24.xml"/><Relationship Id="rId16"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2345505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1920807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51573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slideLayout" Target="../slideLayouts/slideLayout21.xml"/><Relationship Id="rId1" Type="http://schemas.openxmlformats.org/officeDocument/2006/relationships/tags" Target="../tags/tag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7.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18.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9.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6.emf"/><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7" y="2407477"/>
            <a:ext cx="6867812" cy="2069636"/>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23" y="2747053"/>
            <a:ext cx="2759837" cy="152166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805902" y="3022868"/>
            <a:ext cx="2122554" cy="1521664"/>
          </a:xfrm>
          <a:prstGeom prst="rect">
            <a:avLst/>
          </a:prstGeom>
        </p:spPr>
      </p:pic>
      <p:sp>
        <p:nvSpPr>
          <p:cNvPr id="20" name="TextBox 19">
            <a:extLst>
              <a:ext uri="{FF2B5EF4-FFF2-40B4-BE49-F238E27FC236}">
                <a16:creationId xmlns:a16="http://schemas.microsoft.com/office/drawing/2014/main" id="{8F58572F-605C-4BF7-8237-AF417250364C}"/>
              </a:ext>
            </a:extLst>
          </p:cNvPr>
          <p:cNvSpPr txBox="1"/>
          <p:nvPr/>
        </p:nvSpPr>
        <p:spPr>
          <a:xfrm>
            <a:off x="1657969" y="213708"/>
            <a:ext cx="3749745" cy="438582"/>
          </a:xfrm>
          <a:prstGeom prst="rect">
            <a:avLst/>
          </a:prstGeom>
          <a:noFill/>
        </p:spPr>
        <p:txBody>
          <a:bodyPr wrap="none" rtlCol="0">
            <a:spAutoFit/>
          </a:bodyPr>
          <a:lstStyle/>
          <a:p>
            <a:pPr algn="ctr"/>
            <a:r>
              <a:rPr lang="en-US" sz="1125" b="1" dirty="0">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a:r>
              <a:rPr lang="en-US" sz="1125" b="1" dirty="0">
                <a:solidFill>
                  <a:srgbClr val="002060"/>
                </a:solidFill>
                <a:latin typeface="Times New Roman" panose="02020603050405020304" pitchFamily="18" charset="0"/>
                <a:cs typeface="Times New Roman" panose="02020603050405020304" pitchFamily="18" charset="0"/>
              </a:rPr>
              <a:t>TRƯỜNG TIỂU </a:t>
            </a:r>
            <a:r>
              <a:rPr lang="en-US" sz="1125" b="1" dirty="0" err="1">
                <a:solidFill>
                  <a:srgbClr val="002060"/>
                </a:solidFill>
                <a:latin typeface="Times New Roman" panose="02020603050405020304" pitchFamily="18" charset="0"/>
                <a:cs typeface="Times New Roman" panose="02020603050405020304" pitchFamily="18" charset="0"/>
              </a:rPr>
              <a:t>HỌC</a:t>
            </a:r>
            <a:r>
              <a:rPr lang="en-US" sz="1125" b="1" dirty="0">
                <a:solidFill>
                  <a:srgbClr val="002060"/>
                </a:solidFill>
                <a:latin typeface="Times New Roman" panose="02020603050405020304" pitchFamily="18" charset="0"/>
                <a:cs typeface="Times New Roman" panose="02020603050405020304" pitchFamily="18" charset="0"/>
              </a:rPr>
              <a:t> </a:t>
            </a:r>
            <a:r>
              <a:rPr lang="en-US" sz="1125" b="1" dirty="0" err="1">
                <a:solidFill>
                  <a:srgbClr val="002060"/>
                </a:solidFill>
                <a:latin typeface="Times New Roman" panose="02020603050405020304" pitchFamily="18" charset="0"/>
                <a:cs typeface="Times New Roman" panose="02020603050405020304" pitchFamily="18" charset="0"/>
              </a:rPr>
              <a:t>SÀI</a:t>
            </a:r>
            <a:r>
              <a:rPr lang="en-US" sz="1125" b="1" dirty="0">
                <a:solidFill>
                  <a:srgbClr val="002060"/>
                </a:solidFill>
                <a:latin typeface="Times New Roman" panose="02020603050405020304" pitchFamily="18" charset="0"/>
                <a:cs typeface="Times New Roman" panose="02020603050405020304" pitchFamily="18" charset="0"/>
              </a:rPr>
              <a:t> </a:t>
            </a:r>
            <a:r>
              <a:rPr lang="en-US" sz="1125" b="1" dirty="0" err="1">
                <a:solidFill>
                  <a:srgbClr val="002060"/>
                </a:solidFill>
                <a:latin typeface="Times New Roman" panose="02020603050405020304" pitchFamily="18" charset="0"/>
                <a:cs typeface="Times New Roman" panose="02020603050405020304" pitchFamily="18" charset="0"/>
              </a:rPr>
              <a:t>ĐÔNG</a:t>
            </a:r>
            <a:endParaRPr lang="vi-VN" sz="1125" b="1" dirty="0">
              <a:solidFill>
                <a:srgbClr val="00206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104543D-D875-44B9-94CC-DD252AD7364C}"/>
              </a:ext>
            </a:extLst>
          </p:cNvPr>
          <p:cNvSpPr/>
          <p:nvPr/>
        </p:nvSpPr>
        <p:spPr>
          <a:xfrm>
            <a:off x="1435873" y="1680355"/>
            <a:ext cx="4193936" cy="1454244"/>
          </a:xfrm>
          <a:prstGeom prst="rect">
            <a:avLst/>
          </a:prstGeom>
          <a:noFill/>
        </p:spPr>
        <p:txBody>
          <a:bodyPr spcFirstLastPara="1" wrap="none" lIns="51435" tIns="25718" rIns="51435" bIns="25718" numCol="1">
            <a:prstTxWarp prst="textArchUp">
              <a:avLst>
                <a:gd name="adj" fmla="val 10865585"/>
              </a:avLst>
            </a:prstTxWarp>
            <a:spAutoFit/>
          </a:bodyPr>
          <a:lstStyle/>
          <a:p>
            <a:pPr algn="ctr" defTabSz="514350">
              <a:buClrTx/>
              <a:defRPr/>
            </a:pPr>
            <a:r>
              <a:rPr lang="en-US" sz="27900" b="1" kern="1200" dirty="0">
                <a:ln w="13462">
                  <a:solidFill>
                    <a:srgbClr val="FFFFFF"/>
                  </a:solidFill>
                  <a:prstDash val="solid"/>
                </a:ln>
                <a:solidFill>
                  <a:srgbClr val="C00000"/>
                </a:solidFill>
                <a:effectLst>
                  <a:outerShdw dist="38100" dir="2700000" algn="bl" rotWithShape="0">
                    <a:srgbClr val="D17D92"/>
                  </a:outerShdw>
                </a:effectLst>
                <a:latin typeface="Arial" panose="020B0604020202020204" pitchFamily="34" charset="0"/>
                <a:ea typeface="微软雅黑"/>
                <a:cs typeface="Arial" panose="020B0604020202020204" pitchFamily="34" charset="0"/>
              </a:rPr>
              <a:t>CHÀO MỪNG CÁC EM </a:t>
            </a:r>
          </a:p>
          <a:p>
            <a:pPr algn="ctr" defTabSz="514350">
              <a:buClrTx/>
              <a:defRPr/>
            </a:pPr>
            <a:r>
              <a:rPr lang="en-US" sz="27900" b="1" kern="1200" dirty="0">
                <a:ln w="13462">
                  <a:solidFill>
                    <a:srgbClr val="FFFFFF"/>
                  </a:solidFill>
                  <a:prstDash val="solid"/>
                </a:ln>
                <a:solidFill>
                  <a:srgbClr val="C00000"/>
                </a:solidFill>
                <a:effectLst>
                  <a:outerShdw dist="38100" dir="2700000" algn="bl" rotWithShape="0">
                    <a:srgbClr val="D17D92"/>
                  </a:outerShdw>
                </a:effectLst>
                <a:latin typeface="Arial" panose="020B0604020202020204" pitchFamily="34" charset="0"/>
                <a:ea typeface="微软雅黑"/>
                <a:cs typeface="Arial" panose="020B0604020202020204" pitchFamily="34" charset="0"/>
              </a:rPr>
              <a:t>ĐẾN VỚI TIẾT TIẾNG VIỆT</a:t>
            </a:r>
          </a:p>
        </p:txBody>
      </p:sp>
      <p:sp>
        <p:nvSpPr>
          <p:cNvPr id="23" name="TextBox 22">
            <a:extLst>
              <a:ext uri="{FF2B5EF4-FFF2-40B4-BE49-F238E27FC236}">
                <a16:creationId xmlns:a16="http://schemas.microsoft.com/office/drawing/2014/main" id="{F598B297-71C8-4B1F-9660-8DD6A54F9C18}"/>
              </a:ext>
            </a:extLst>
          </p:cNvPr>
          <p:cNvSpPr txBox="1"/>
          <p:nvPr/>
        </p:nvSpPr>
        <p:spPr>
          <a:xfrm>
            <a:off x="1657969" y="2936967"/>
            <a:ext cx="3507867" cy="421334"/>
          </a:xfrm>
          <a:prstGeom prst="rect">
            <a:avLst/>
          </a:prstGeom>
          <a:noFill/>
        </p:spPr>
        <p:txBody>
          <a:bodyPr wrap="square">
            <a:spAutoFit/>
          </a:bodyPr>
          <a:lstStyle/>
          <a:p>
            <a:pPr algn="ctr"/>
            <a:r>
              <a:rPr lang="en-US" sz="2138"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138"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138"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viên</a:t>
            </a:r>
            <a:r>
              <a:rPr lang="en-US" sz="2138"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2138"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Đào Thị Thúy</a:t>
            </a:r>
            <a:endParaRPr lang="en-US" sz="2138"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B712A51-E5BA-435B-B8B7-113747D060B8}"/>
              </a:ext>
            </a:extLst>
          </p:cNvPr>
          <p:cNvSpPr txBox="1"/>
          <p:nvPr/>
        </p:nvSpPr>
        <p:spPr>
          <a:xfrm>
            <a:off x="2926593" y="2487366"/>
            <a:ext cx="1315798" cy="334707"/>
          </a:xfrm>
          <a:prstGeom prst="rect">
            <a:avLst/>
          </a:prstGeom>
          <a:noFill/>
        </p:spPr>
        <p:txBody>
          <a:bodyPr wrap="square" rtlCol="0">
            <a:spAutoFit/>
          </a:bodyPr>
          <a:lstStyle/>
          <a:p>
            <a:r>
              <a:rPr lang="vi-VN" sz="1575" dirty="0">
                <a:solidFill>
                  <a:srgbClr val="7030A0"/>
                </a:solidFill>
                <a:latin typeface="+mj-lt"/>
              </a:rPr>
              <a:t>LỚP 2A6</a:t>
            </a:r>
            <a:endParaRPr lang="en-US" sz="1575" dirty="0">
              <a:solidFill>
                <a:srgbClr val="7030A0"/>
              </a:solidFill>
              <a:latin typeface="+mj-lt"/>
            </a:endParaRPr>
          </a:p>
        </p:txBody>
      </p:sp>
    </p:spTree>
    <p:extLst>
      <p:ext uri="{BB962C8B-B14F-4D97-AF65-F5344CB8AC3E}">
        <p14:creationId xmlns:p14="http://schemas.microsoft.com/office/powerpoint/2010/main" val="4276539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Giặc</a:t>
            </a:r>
            <a:r>
              <a:rPr lang="en-US" sz="1800" dirty="0">
                <a:latin typeface="UTM Avo" panose="02040603050506020204" pitchFamily="18" charset="0"/>
              </a:rPr>
              <a:t> </a:t>
            </a:r>
            <a:r>
              <a:rPr lang="en-US" sz="1800" dirty="0" err="1">
                <a:latin typeface="UTM Avo" panose="02040603050506020204" pitchFamily="18" charset="0"/>
              </a:rPr>
              <a:t>Nguyên</a:t>
            </a:r>
            <a:endParaRPr lang="vi-VN" sz="1800" dirty="0"/>
          </a:p>
        </p:txBody>
      </p:sp>
      <p:sp>
        <p:nvSpPr>
          <p:cNvPr id="11" name="TextBox 10">
            <a:extLst>
              <a:ext uri="{FF2B5EF4-FFF2-40B4-BE49-F238E27FC236}">
                <a16:creationId xmlns:a16="http://schemas.microsoft.com/office/drawing/2014/main" id="{DE7D1D45-3D61-4AE0-A71B-B62257A185D9}"/>
              </a:ext>
            </a:extLst>
          </p:cNvPr>
          <p:cNvSpPr txBox="1"/>
          <p:nvPr/>
        </p:nvSpPr>
        <p:spPr>
          <a:xfrm>
            <a:off x="2164042" y="501976"/>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từ</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phương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Bắc</a:t>
            </a:r>
            <a:r>
              <a:rPr lang="en-US" sz="1800" dirty="0">
                <a:solidFill>
                  <a:schemeClr val="accent6">
                    <a:lumMod val="50000"/>
                  </a:schemeClr>
                </a:solidFill>
                <a:latin typeface="UTM Avo" panose="02040603050506020204" pitchFamily="18" charset="0"/>
              </a:rPr>
              <a:t>.</a:t>
            </a:r>
          </a:p>
        </p:txBody>
      </p:sp>
      <p:pic>
        <p:nvPicPr>
          <p:cNvPr id="1026" name="Picture 2" descr="Hàng trăm nghìn giặc Nguyên - Mông thua tan tác ở Chương Dương, Hàm Tử -  Giáo dục">
            <a:extLst>
              <a:ext uri="{FF2B5EF4-FFF2-40B4-BE49-F238E27FC236}">
                <a16:creationId xmlns:a16="http://schemas.microsoft.com/office/drawing/2014/main" id="{D3A978FB-243F-4016-80A7-C727C717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 y="1286012"/>
            <a:ext cx="6123329" cy="3286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630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Trần</a:t>
            </a:r>
            <a:r>
              <a:rPr kumimoji="0" lang="en-US" sz="1800" b="0" i="0" u="none" strike="noStrike" kern="0" cap="none" spc="0" normalizeH="0" noProof="0">
                <a:ln>
                  <a:noFill/>
                </a:ln>
                <a:solidFill>
                  <a:srgbClr val="000000"/>
                </a:solidFill>
                <a:effectLst/>
                <a:uLnTx/>
                <a:uFillTx/>
                <a:latin typeface="UTM Avo" panose="02040603050506020204" pitchFamily="18" charset="0"/>
                <a:cs typeface="Arial"/>
                <a:sym typeface="Arial"/>
              </a:rPr>
              <a:t> Quốc Toản </a:t>
            </a:r>
            <a:endParaRPr kumimoji="0" lang="vi-VN"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319133" y="495885"/>
            <a:ext cx="4303857" cy="8803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FC7D77">
                    <a:lumMod val="50000"/>
                  </a:srgbClr>
                </a:solidFill>
                <a:effectLst/>
                <a:uLnTx/>
                <a:uFillTx/>
                <a:latin typeface="UTM Avo" panose="02040603050506020204" pitchFamily="18" charset="0"/>
                <a:cs typeface="Arial"/>
                <a:sym typeface="Arial"/>
              </a:rPr>
              <a:t>:</a:t>
            </a:r>
            <a:r>
              <a:rPr kumimoji="0" lang="en-US" sz="1800" b="0" i="0" u="none" strike="noStrike" kern="0" cap="none" spc="0" normalizeH="0" noProof="0">
                <a:ln>
                  <a:noFill/>
                </a:ln>
                <a:solidFill>
                  <a:srgbClr val="FC7D77">
                    <a:lumMod val="50000"/>
                  </a:srgbClr>
                </a:solidFill>
                <a:effectLst/>
                <a:uLnTx/>
                <a:uFillTx/>
                <a:latin typeface="UTM Avo" panose="02040603050506020204" pitchFamily="18" charset="0"/>
                <a:cs typeface="Arial"/>
                <a:sym typeface="Arial"/>
              </a:rPr>
              <a:t> 1267 – 1285: một thiếu niên anh hung, tham gia kháng chiến chống giặc Nguyên.</a:t>
            </a:r>
            <a:endParaRPr kumimoji="0" lang="en-US"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endParaRPr>
          </a:p>
        </p:txBody>
      </p:sp>
      <p:pic>
        <p:nvPicPr>
          <p:cNvPr id="2050" name="Picture 2" descr="Trần Quốc Toản – Đại Việt Kỳ Nhân">
            <a:extLst>
              <a:ext uri="{FF2B5EF4-FFF2-40B4-BE49-F238E27FC236}">
                <a16:creationId xmlns:a16="http://schemas.microsoft.com/office/drawing/2014/main" id="{47FF0F12-6A32-4770-8471-FE8E7B2A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69" y="1574539"/>
            <a:ext cx="3965249" cy="3305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Giặc Nguyên cho sứ thần sang giả vờ mượn đường để xâm chiếm nước ta.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5" name="Straight Connector 4">
            <a:extLst>
              <a:ext uri="{FF2B5EF4-FFF2-40B4-BE49-F238E27FC236}">
                <a16:creationId xmlns:a16="http://schemas.microsoft.com/office/drawing/2014/main" id="{ADD903D6-7533-4AF0-A094-1D56A9728AF1}"/>
              </a:ext>
            </a:extLst>
          </p:cNvPr>
          <p:cNvCxnSpPr/>
          <p:nvPr/>
        </p:nvCxnSpPr>
        <p:spPr>
          <a:xfrm flipH="1">
            <a:off x="3386676" y="15121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A5C6A-AFC4-45AB-B16C-CDB994924D04}"/>
              </a:ext>
            </a:extLst>
          </p:cNvPr>
          <p:cNvCxnSpPr/>
          <p:nvPr/>
        </p:nvCxnSpPr>
        <p:spPr>
          <a:xfrm flipH="1">
            <a:off x="5145686" y="15121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32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20B51-972D-4CA4-9329-4CFB0826E514}"/>
              </a:ext>
            </a:extLst>
          </p:cNvPr>
          <p:cNvSpPr txBox="1"/>
          <p:nvPr/>
        </p:nvSpPr>
        <p:spPr>
          <a:xfrm>
            <a:off x="717847" y="1615972"/>
            <a:ext cx="5930782" cy="1289071"/>
          </a:xfrm>
          <a:prstGeom prst="rect">
            <a:avLst/>
          </a:prstGeom>
          <a:noFill/>
        </p:spPr>
        <p:txBody>
          <a:bodyPr wrap="square">
            <a:spAutoFit/>
          </a:bodyPr>
          <a:lstStyle/>
          <a:p>
            <a:pPr algn="just">
              <a:lnSpc>
                <a:spcPct val="150000"/>
              </a:lnSpc>
            </a:pPr>
            <a:r>
              <a:rPr lang="en-US" sz="1800">
                <a:latin typeface="Times New Roman" panose="02020603050405020304" pitchFamily="18" charset="0"/>
                <a:cs typeface="Times New Roman" panose="02020603050405020304" pitchFamily="18" charset="0"/>
              </a:rPr>
              <a:t>   Gặp vua, Quốc Toản quỳ xuống tâu:</a:t>
            </a:r>
          </a:p>
          <a:p>
            <a:pPr marL="171450" indent="-171450" algn="just">
              <a:lnSpc>
                <a:spcPct val="150000"/>
              </a:lnSpc>
              <a:buFontTx/>
              <a:buChar char="-"/>
            </a:pPr>
            <a:r>
              <a:rPr lang="en-US" sz="1800">
                <a:latin typeface="Times New Roman" panose="02020603050405020304" pitchFamily="18" charset="0"/>
                <a:cs typeface="Times New Roman" panose="02020603050405020304" pitchFamily="18" charset="0"/>
              </a:rPr>
              <a:t>Cho giặc mượn đường là mất nước. Xin bệ hạ cho đánh!</a:t>
            </a:r>
          </a:p>
          <a:p>
            <a:pPr algn="just">
              <a:lnSpc>
                <a:spcPct val="150000"/>
              </a:lnSpc>
            </a:pPr>
            <a:r>
              <a:rPr lang="en-US" sz="1800">
                <a:latin typeface="Times New Roman" panose="02020603050405020304" pitchFamily="18" charset="0"/>
                <a:cs typeface="Times New Roman" panose="02020603050405020304" pitchFamily="18" charset="0"/>
              </a:rPr>
              <a:t>Nói xong, cậu tự đặt thanh gươm lên gáy, xin chịu tội.</a:t>
            </a:r>
          </a:p>
        </p:txBody>
      </p:sp>
      <p:pic>
        <p:nvPicPr>
          <p:cNvPr id="5" name="Picture 4">
            <a:extLst>
              <a:ext uri="{FF2B5EF4-FFF2-40B4-BE49-F238E27FC236}">
                <a16:creationId xmlns:a16="http://schemas.microsoft.com/office/drawing/2014/main" id="{AB10DB70-AD68-4DA6-A0EC-79FEA85B925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3847" y="1726446"/>
            <a:ext cx="288000" cy="288000"/>
          </a:xfrm>
          <a:prstGeom prst="rect">
            <a:avLst/>
          </a:prstGeom>
        </p:spPr>
      </p:pic>
    </p:spTree>
    <p:custDataLst>
      <p:tags r:id="rId1"/>
    </p:custDataLst>
    <p:extLst>
      <p:ext uri="{BB962C8B-B14F-4D97-AF65-F5344CB8AC3E}">
        <p14:creationId xmlns:p14="http://schemas.microsoft.com/office/powerpoint/2010/main" val="15719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68839-3786-4500-AF28-1BD92B1FB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24" y="1487496"/>
            <a:ext cx="288000" cy="288000"/>
          </a:xfrm>
          <a:prstGeom prst="rect">
            <a:avLst/>
          </a:prstGeom>
        </p:spPr>
      </p:pic>
      <p:sp>
        <p:nvSpPr>
          <p:cNvPr id="4" name="TextBox 3">
            <a:extLst>
              <a:ext uri="{FF2B5EF4-FFF2-40B4-BE49-F238E27FC236}">
                <a16:creationId xmlns:a16="http://schemas.microsoft.com/office/drawing/2014/main" id="{FFB9D69B-9683-484F-AFA4-23C5ACE7D6CC}"/>
              </a:ext>
            </a:extLst>
          </p:cNvPr>
          <p:cNvSpPr txBox="1"/>
          <p:nvPr/>
        </p:nvSpPr>
        <p:spPr>
          <a:xfrm>
            <a:off x="1286724" y="1360385"/>
            <a:ext cx="5190988" cy="1525418"/>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Vua cho Quốc Toản đứng dậy, ôn tồn bảo:</a:t>
            </a:r>
          </a:p>
          <a:p>
            <a:pPr marL="171450" indent="-171450" algn="just">
              <a:lnSpc>
                <a:spcPct val="150000"/>
              </a:lnSpc>
              <a:buFontTx/>
              <a:buChar char="-"/>
            </a:pPr>
            <a:r>
              <a:rPr lang="en-US" sz="1600">
                <a:latin typeface="Times New Roman" panose="02020603050405020304" pitchFamily="18" charset="0"/>
                <a:cs typeface="Times New Roman" panose="02020603050405020304" pitchFamily="18" charset="0"/>
              </a:rPr>
              <a:t>Quốc Toản làm trái phép nước, lẽ ra phải trị tội. Nhưng còn trẻ mà đã biết lo việc nước, ta có lời khen.</a:t>
            </a:r>
          </a:p>
          <a:p>
            <a:pPr algn="just">
              <a:lnSpc>
                <a:spcPct val="150000"/>
              </a:lnSpc>
            </a:pPr>
            <a:r>
              <a:rPr lang="en-US" sz="1600">
                <a:latin typeface="Times New Roman" panose="02020603050405020304" pitchFamily="18" charset="0"/>
                <a:cs typeface="Times New Roman" panose="02020603050405020304" pitchFamily="18" charset="0"/>
              </a:rPr>
              <a:t>     Nói rồi, vua ban cho Quốc Toản một quả cam.</a:t>
            </a:r>
          </a:p>
        </p:txBody>
      </p:sp>
    </p:spTree>
    <p:custDataLst>
      <p:tags r:id="rId1"/>
    </p:custDataLst>
    <p:extLst>
      <p:ext uri="{BB962C8B-B14F-4D97-AF65-F5344CB8AC3E}">
        <p14:creationId xmlns:p14="http://schemas.microsoft.com/office/powerpoint/2010/main" val="251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1894749"/>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Quốc Toản ấm ức bước lên bờ: “ Vua ban cho cam quý nhưng xem ta như trẻ con, không cho dự bàn việc nước”. Nghĩ đến quân giặc ngang ngược, cậu nghiến răng, hai bàn tay bóp chặt.</a:t>
            </a:r>
          </a:p>
          <a:p>
            <a:pPr algn="just">
              <a:lnSpc>
                <a:spcPct val="150000"/>
              </a:lnSpc>
            </a:pPr>
            <a:r>
              <a:rPr lang="en-US" sz="1600">
                <a:latin typeface="Times New Roman" panose="02020603050405020304" pitchFamily="18" charset="0"/>
                <a:cs typeface="Times New Roman" panose="02020603050405020304" pitchFamily="18" charset="0"/>
              </a:rPr>
              <a:t>     Khi trở ra, Quốc Toản xoè tay cho mọi người xem cam quý. Nhưng quả cam đã nát từ bao giờ.</a:t>
            </a:r>
          </a:p>
        </p:txBody>
      </p:sp>
      <p:sp>
        <p:nvSpPr>
          <p:cNvPr id="6" name="Rectangle 5">
            <a:extLst>
              <a:ext uri="{FF2B5EF4-FFF2-40B4-BE49-F238E27FC236}">
                <a16:creationId xmlns:a16="http://schemas.microsoft.com/office/drawing/2014/main" id="{CAE4177B-D57E-4201-9C82-714DC48B4BF3}"/>
              </a:ext>
            </a:extLst>
          </p:cNvPr>
          <p:cNvSpPr/>
          <p:nvPr/>
        </p:nvSpPr>
        <p:spPr>
          <a:xfrm rot="21163024">
            <a:off x="388500" y="1362865"/>
            <a:ext cx="601448" cy="584775"/>
          </a:xfrm>
          <a:prstGeom prst="rect">
            <a:avLst/>
          </a:prstGeom>
        </p:spPr>
        <p:txBody>
          <a:bodyPr wrap="none">
            <a:spAutoFit/>
          </a:bodyPr>
          <a:lstStyle/>
          <a:p>
            <a:pPr algn="ctr"/>
            <a:r>
              <a:rPr lang="en-VN" sz="3200" b="1" i="1">
                <a:solidFill>
                  <a:schemeClr val="accent2"/>
                </a:solidFill>
                <a:latin typeface="UTM Charlotte" panose="02040603050506020204" pitchFamily="18" charset="0"/>
              </a:rPr>
              <a:t>4</a:t>
            </a:r>
            <a:r>
              <a:rPr lang="en-US" sz="3200" b="1" i="1">
                <a:solidFill>
                  <a:schemeClr val="accent2"/>
                </a:solidFill>
                <a:highlight>
                  <a:srgbClr val="FFFF00"/>
                </a:highlight>
                <a:latin typeface="UTM Charlotte" panose="02040603050506020204" pitchFamily="18" charset="0"/>
              </a:rPr>
              <a:t>4</a:t>
            </a:r>
            <a:endParaRPr lang="en-VN" sz="3200" b="1" i="1" dirty="0">
              <a:solidFill>
                <a:schemeClr val="accent2"/>
              </a:solidFill>
              <a:highlight>
                <a:srgbClr val="FFFF00"/>
              </a:highlight>
              <a:latin typeface="UTM Charlotte" panose="02040603050506020204" pitchFamily="18" charset="0"/>
            </a:endParaRPr>
          </a:p>
        </p:txBody>
      </p:sp>
    </p:spTree>
    <p:custDataLst>
      <p:tags r:id="rId1"/>
    </p:custDataLst>
    <p:extLst>
      <p:ext uri="{BB962C8B-B14F-4D97-AF65-F5344CB8AC3E}">
        <p14:creationId xmlns:p14="http://schemas.microsoft.com/office/powerpoint/2010/main" val="275005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Quốc Toản ấm ức bước lên bờ: “ Vua ban cho cam quý nhưng xem ta như trẻ con, không cho dự bàn việc nước”. </a:t>
            </a:r>
          </a:p>
        </p:txBody>
      </p:sp>
      <p:cxnSp>
        <p:nvCxnSpPr>
          <p:cNvPr id="4" name="Straight Connector 3">
            <a:extLst>
              <a:ext uri="{FF2B5EF4-FFF2-40B4-BE49-F238E27FC236}">
                <a16:creationId xmlns:a16="http://schemas.microsoft.com/office/drawing/2014/main" id="{EB0558B0-9151-475D-9BA5-D74AB41927F1}"/>
              </a:ext>
            </a:extLst>
          </p:cNvPr>
          <p:cNvCxnSpPr/>
          <p:nvPr/>
        </p:nvCxnSpPr>
        <p:spPr>
          <a:xfrm flipH="1">
            <a:off x="3600321" y="148160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40A68B-F4DC-4FAA-8D3C-9E741B9671BB}"/>
              </a:ext>
            </a:extLst>
          </p:cNvPr>
          <p:cNvCxnSpPr/>
          <p:nvPr/>
        </p:nvCxnSpPr>
        <p:spPr>
          <a:xfrm flipH="1">
            <a:off x="5676949" y="15240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E42A99-0A04-404D-8CEA-891B7AED7E47}"/>
              </a:ext>
            </a:extLst>
          </p:cNvPr>
          <p:cNvCxnSpPr/>
          <p:nvPr/>
        </p:nvCxnSpPr>
        <p:spPr>
          <a:xfrm flipH="1">
            <a:off x="2258631" y="187497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72F81-A773-4BA1-8A99-567BC81FA605}"/>
              </a:ext>
            </a:extLst>
          </p:cNvPr>
          <p:cNvCxnSpPr/>
          <p:nvPr/>
        </p:nvCxnSpPr>
        <p:spPr>
          <a:xfrm flipH="1">
            <a:off x="4838594" y="189150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D04337-B015-417C-AF94-1720626D8DA1}"/>
              </a:ext>
            </a:extLst>
          </p:cNvPr>
          <p:cNvCxnSpPr/>
          <p:nvPr/>
        </p:nvCxnSpPr>
        <p:spPr>
          <a:xfrm flipH="1">
            <a:off x="4942011" y="190994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6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algn="ctr" defTabSz="685720">
              <a:lnSpc>
                <a:spcPct val="150000"/>
              </a:lnSpc>
              <a:buClrTx/>
              <a:defRPr/>
            </a:pP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algn="ctr" defTabSz="514341"/>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 đọc toàn bài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Nguyên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sang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xâm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giận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dưới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thuyền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quyết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liều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tâu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Cho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Xin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bệ</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hạ</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thanh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chịu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đứng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dậy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ôn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tồn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bảo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phép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trị</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còn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khen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ức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răng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hai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bóp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Khi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trở</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xoè</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mọi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nát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từ</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Nguyễn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Tưởng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custDataLst>
      <p:tags r:id="rId1"/>
    </p:custDataLst>
    <p:extLst>
      <p:ext uri="{BB962C8B-B14F-4D97-AF65-F5344CB8AC3E}">
        <p14:creationId xmlns:p14="http://schemas.microsoft.com/office/powerpoint/2010/main" val="30621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495299" y="140461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xin</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477717" y="176819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xin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đánh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498090" y="2175617"/>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Tìm</a:t>
            </a:r>
            <a:r>
              <a:rPr lang="en-US" sz="1500" dirty="0">
                <a:latin typeface="UTM Avo" panose="02040603050506020204" pitchFamily="18" charset="0"/>
              </a:rPr>
              <a:t> chi </a:t>
            </a:r>
            <a:r>
              <a:rPr lang="en-US" sz="1500" dirty="0" err="1">
                <a:latin typeface="UTM Avo" panose="02040603050506020204" pitchFamily="18" charset="0"/>
              </a:rPr>
              <a:t>tiết</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rất</a:t>
            </a:r>
            <a:r>
              <a:rPr lang="en-US" sz="1500" dirty="0">
                <a:latin typeface="UTM Avo" panose="02040603050506020204" pitchFamily="18" charset="0"/>
              </a:rPr>
              <a:t> </a:t>
            </a:r>
            <a:r>
              <a:rPr lang="en-US" sz="1500" dirty="0" err="1">
                <a:latin typeface="UTM Avo" panose="02040603050506020204" pitchFamily="18" charset="0"/>
              </a:rPr>
              <a:t>nóng</a:t>
            </a:r>
            <a:r>
              <a:rPr lang="en-US" sz="1500" dirty="0">
                <a:latin typeface="UTM Avo" panose="02040603050506020204" pitchFamily="18" charset="0"/>
              </a:rPr>
              <a:t> </a:t>
            </a:r>
            <a:r>
              <a:rPr lang="en-US" sz="1500" dirty="0" err="1">
                <a:latin typeface="UTM Avo" panose="02040603050506020204" pitchFamily="18" charset="0"/>
              </a:rPr>
              <a:t>lòng</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A3120BC9-9818-4209-A02F-A1426AFF3240}"/>
              </a:ext>
            </a:extLst>
          </p:cNvPr>
          <p:cNvSpPr txBox="1"/>
          <p:nvPr/>
        </p:nvSpPr>
        <p:spPr>
          <a:xfrm>
            <a:off x="495299" y="2603647"/>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chi </a:t>
            </a:r>
            <a:r>
              <a:rPr lang="en-US" sz="1500" dirty="0" err="1">
                <a:solidFill>
                  <a:schemeClr val="accent6">
                    <a:lumMod val="75000"/>
                  </a:schemeClr>
                </a:solidFill>
                <a:latin typeface="UTM Avo" panose="02040603050506020204" pitchFamily="18" charset="0"/>
              </a:rPr>
              <a:t>tiết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cậu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liền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mấy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lính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xuống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bến</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78EC15C8-B8EB-46A2-8B51-61A8B9273773}"/>
              </a:ext>
            </a:extLst>
          </p:cNvPr>
          <p:cNvSpPr txBox="1"/>
          <p:nvPr/>
        </p:nvSpPr>
        <p:spPr>
          <a:xfrm>
            <a:off x="495299" y="3307959"/>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3</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vi-VN" sz="1500" dirty="0">
                <a:latin typeface="UTM Avo" panose="02040603050506020204" pitchFamily="18" charset="0"/>
              </a:rPr>
              <a:t>?</a:t>
            </a:r>
          </a:p>
        </p:txBody>
      </p:sp>
      <p:sp>
        <p:nvSpPr>
          <p:cNvPr id="15" name="TextBox 14">
            <a:extLst>
              <a:ext uri="{FF2B5EF4-FFF2-40B4-BE49-F238E27FC236}">
                <a16:creationId xmlns:a16="http://schemas.microsoft.com/office/drawing/2014/main" id="{58155A62-394A-4F0F-98E9-87633E21B8FE}"/>
              </a:ext>
            </a:extLst>
          </p:cNvPr>
          <p:cNvSpPr txBox="1"/>
          <p:nvPr/>
        </p:nvSpPr>
        <p:spPr>
          <a:xfrm>
            <a:off x="495299" y="36903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còn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biết</a:t>
            </a:r>
            <a:r>
              <a:rPr lang="en-US" sz="1500" dirty="0">
                <a:solidFill>
                  <a:schemeClr val="accent6">
                    <a:lumMod val="75000"/>
                  </a:schemeClr>
                </a:solidFill>
                <a:latin typeface="UTM Avo" panose="02040603050506020204" pitchFamily="18" charset="0"/>
              </a:rPr>
              <a:t> lo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C0CC1A-3E57-4BCE-858A-9BB1B4124C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69087" y="2332534"/>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EC2E-9F02-46E5-A0D7-67F2916A1E32}"/>
              </a:ext>
            </a:extLst>
          </p:cNvPr>
          <p:cNvSpPr txBox="1"/>
          <p:nvPr/>
        </p:nvSpPr>
        <p:spPr>
          <a:xfrm>
            <a:off x="848512" y="2089885"/>
            <a:ext cx="5640401" cy="994118"/>
          </a:xfrm>
          <a:prstGeom prst="rect">
            <a:avLst/>
          </a:prstGeom>
          <a:noFill/>
        </p:spPr>
        <p:txBody>
          <a:bodyPr wrap="square" rtlCol="0">
            <a:spAutoFit/>
          </a:bodyPr>
          <a:lstStyle/>
          <a:p>
            <a:pPr algn="just">
              <a:lnSpc>
                <a:spcPct val="200000"/>
              </a:lnSpc>
            </a:pPr>
            <a:r>
              <a:rPr lang="en-US" sz="1600" dirty="0" err="1">
                <a:latin typeface="UTM Avo" panose="02040603050506020204" pitchFamily="18" charset="0"/>
              </a:rPr>
              <a:t>Việc</a:t>
            </a:r>
            <a:r>
              <a:rPr lang="en-US" sz="1600" dirty="0">
                <a:latin typeface="UTM Avo" panose="02040603050506020204" pitchFamily="18" charset="0"/>
              </a:rPr>
              <a:t> </a:t>
            </a:r>
            <a:r>
              <a:rPr lang="en-US" sz="1600" dirty="0" err="1">
                <a:latin typeface="UTM Avo" panose="02040603050506020204" pitchFamily="18" charset="0"/>
              </a:rPr>
              <a:t>Trần</a:t>
            </a:r>
            <a:r>
              <a:rPr lang="en-US" sz="1600" dirty="0">
                <a:latin typeface="UTM Avo" panose="02040603050506020204" pitchFamily="18" charset="0"/>
              </a:rPr>
              <a:t> </a:t>
            </a:r>
            <a:r>
              <a:rPr lang="en-US" sz="1600" dirty="0" err="1">
                <a:latin typeface="UTM Avo" panose="02040603050506020204" pitchFamily="18" charset="0"/>
              </a:rPr>
              <a:t>Quốc</a:t>
            </a:r>
            <a:r>
              <a:rPr lang="en-US" sz="1600" dirty="0">
                <a:latin typeface="UTM Avo" panose="02040603050506020204" pitchFamily="18" charset="0"/>
              </a:rPr>
              <a:t> </a:t>
            </a:r>
            <a:r>
              <a:rPr lang="en-US" sz="1600" dirty="0" err="1">
                <a:latin typeface="UTM Avo" panose="02040603050506020204" pitchFamily="18" charset="0"/>
              </a:rPr>
              <a:t>Toản</a:t>
            </a:r>
            <a:r>
              <a:rPr lang="en-US" sz="1600" dirty="0">
                <a:latin typeface="UTM Avo" panose="02040603050506020204" pitchFamily="18" charset="0"/>
              </a:rPr>
              <a:t> </a:t>
            </a:r>
            <a:r>
              <a:rPr lang="en-US" sz="1600" dirty="0" err="1">
                <a:latin typeface="UTM Avo" panose="02040603050506020204" pitchFamily="18" charset="0"/>
              </a:rPr>
              <a:t>vô</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bóp</a:t>
            </a:r>
            <a:r>
              <a:rPr lang="en-US" sz="1600" dirty="0">
                <a:latin typeface="UTM Avo" panose="02040603050506020204" pitchFamily="18" charset="0"/>
              </a:rPr>
              <a:t> </a:t>
            </a:r>
            <a:r>
              <a:rPr lang="en-US" sz="1600" dirty="0" err="1">
                <a:latin typeface="UTM Avo" panose="02040603050506020204" pitchFamily="18" charset="0"/>
              </a:rPr>
              <a:t>nát</a:t>
            </a:r>
            <a:r>
              <a:rPr lang="en-US" sz="1600" dirty="0">
                <a:latin typeface="UTM Avo" panose="02040603050506020204" pitchFamily="18" charset="0"/>
              </a:rPr>
              <a:t> </a:t>
            </a:r>
            <a:r>
              <a:rPr lang="en-US" sz="1600" dirty="0" err="1">
                <a:latin typeface="UTM Avo" panose="02040603050506020204" pitchFamily="18" charset="0"/>
              </a:rPr>
              <a:t>quả</a:t>
            </a:r>
            <a:r>
              <a:rPr lang="en-US" sz="1600" dirty="0">
                <a:latin typeface="UTM Avo" panose="02040603050506020204" pitchFamily="18" charset="0"/>
              </a:rPr>
              <a:t> cam </a:t>
            </a:r>
            <a:r>
              <a:rPr lang="en-US" sz="1600" dirty="0" err="1">
                <a:latin typeface="UTM Avo" panose="02040603050506020204" pitchFamily="18" charset="0"/>
              </a:rPr>
              <a:t>thể</a:t>
            </a:r>
            <a:r>
              <a:rPr lang="en-US" sz="1600" dirty="0">
                <a:latin typeface="UTM Avo" panose="02040603050506020204" pitchFamily="18" charset="0"/>
              </a:rPr>
              <a:t> </a:t>
            </a:r>
            <a:r>
              <a:rPr lang="en-US" sz="1600" dirty="0" err="1">
                <a:latin typeface="UTM Avo" panose="02040603050506020204" pitchFamily="18" charset="0"/>
              </a:rPr>
              <a:t>hiện</a:t>
            </a:r>
            <a:r>
              <a:rPr lang="en-US" sz="1600" dirty="0">
                <a:latin typeface="UTM Avo" panose="02040603050506020204" pitchFamily="18" charset="0"/>
              </a:rPr>
              <a:t>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369087" y="3084003"/>
            <a:ext cx="587692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bóp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nát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quả</a:t>
            </a:r>
            <a:r>
              <a:rPr lang="en-US" sz="1500" dirty="0">
                <a:solidFill>
                  <a:schemeClr val="accent6">
                    <a:lumMod val="75000"/>
                  </a:schemeClr>
                </a:solidFill>
                <a:latin typeface="UTM Avo" panose="02040603050506020204" pitchFamily="18" charset="0"/>
              </a:rPr>
              <a:t> cam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thù</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26749469-8661-420C-8EE4-5772A95C88A9}"/>
              </a:ext>
            </a:extLst>
          </p:cNvPr>
          <p:cNvSpPr txBox="1"/>
          <p:nvPr/>
        </p:nvSpPr>
        <p:spPr>
          <a:xfrm>
            <a:off x="490537" y="8038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mà</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vẫn</a:t>
            </a:r>
            <a:r>
              <a:rPr lang="en-US" sz="1500" dirty="0">
                <a:latin typeface="UTM Avo" panose="02040603050506020204" pitchFamily="18" charset="0"/>
              </a:rPr>
              <a:t> </a:t>
            </a:r>
            <a:r>
              <a:rPr lang="en-US" sz="1500" dirty="0" err="1">
                <a:latin typeface="UTM Avo" panose="02040603050506020204" pitchFamily="18" charset="0"/>
              </a:rPr>
              <a:t>ấm</a:t>
            </a:r>
            <a:r>
              <a:rPr lang="en-US" sz="1500" dirty="0">
                <a:latin typeface="UTM Avo" panose="02040603050506020204" pitchFamily="18" charset="0"/>
              </a:rPr>
              <a:t> </a:t>
            </a:r>
            <a:r>
              <a:rPr lang="en-US" sz="1500" dirty="0" err="1">
                <a:latin typeface="UTM Avo" panose="02040603050506020204" pitchFamily="18" charset="0"/>
              </a:rPr>
              <a:t>ức</a:t>
            </a:r>
            <a:r>
              <a:rPr lang="vi-VN" sz="1500" dirty="0">
                <a:latin typeface="UTM Avo" panose="02040603050506020204" pitchFamily="18" charset="0"/>
              </a:rPr>
              <a:t>?</a:t>
            </a:r>
          </a:p>
        </p:txBody>
      </p:sp>
      <p:sp>
        <p:nvSpPr>
          <p:cNvPr id="11" name="TextBox 10">
            <a:extLst>
              <a:ext uri="{FF2B5EF4-FFF2-40B4-BE49-F238E27FC236}">
                <a16:creationId xmlns:a16="http://schemas.microsoft.com/office/drawing/2014/main" id="{18DAB8F9-8E01-438B-9F68-DB6AC7FD82E2}"/>
              </a:ext>
            </a:extLst>
          </p:cNvPr>
          <p:cNvSpPr txBox="1"/>
          <p:nvPr/>
        </p:nvSpPr>
        <p:spPr>
          <a:xfrm>
            <a:off x="369087" y="1241932"/>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vẫn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ấm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ức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nghĩ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coi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con,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dự</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bàn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algn="ctr" defTabSz="685771">
              <a:buClrTx/>
              <a:defRPr/>
            </a:pP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Luyện</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đọc</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lại</a:t>
            </a:r>
            <a:endParaRPr lang="zh-CN" altLang="en-US"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857177" y="402345"/>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Tree>
    <p:custDataLst>
      <p:tags r:id="rId1"/>
    </p:custDataLst>
    <p:extLst>
      <p:ext uri="{BB962C8B-B14F-4D97-AF65-F5344CB8AC3E}">
        <p14:creationId xmlns:p14="http://schemas.microsoft.com/office/powerpoint/2010/main" val="3741926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9751AC6-CF89-459B-96E3-A64001BB7159}"/>
              </a:ext>
            </a:extLst>
          </p:cNvPr>
          <p:cNvGraphicFramePr>
            <a:graphicFrameLocks noGrp="1"/>
          </p:cNvGraphicFramePr>
          <p:nvPr>
            <p:extLst>
              <p:ext uri="{D42A27DB-BD31-4B8C-83A1-F6EECF244321}">
                <p14:modId xmlns:p14="http://schemas.microsoft.com/office/powerpoint/2010/main" val="3693939685"/>
              </p:ext>
            </p:extLst>
          </p:nvPr>
        </p:nvGraphicFramePr>
        <p:xfrm>
          <a:off x="798093" y="2880606"/>
          <a:ext cx="2508454" cy="1910467"/>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402863">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ngữ</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7604">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73337" y="1114012"/>
            <a:ext cx="6076623" cy="453073"/>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nhóm</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a:t>
            </a:r>
            <a:endParaRPr lang="vi-VN" sz="1800" dirty="0">
              <a:latin typeface="UTM Avo" panose="020406030505060202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444543" y="1690832"/>
            <a:ext cx="208939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Trần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Quốc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Toản</a:t>
            </a:r>
            <a:endParaRPr lang="en-US" sz="1800" dirty="0">
              <a:solidFill>
                <a:schemeClr val="bg2">
                  <a:lumMod val="50000"/>
                </a:schemeClr>
              </a:solidFill>
              <a:latin typeface="UTM Avo" panose="020406030505060202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2620280" y="1689891"/>
            <a:ext cx="68626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vua</a:t>
            </a:r>
            <a:endParaRPr lang="en-US" sz="1800" dirty="0">
              <a:solidFill>
                <a:schemeClr val="bg2">
                  <a:lumMod val="50000"/>
                </a:schemeClr>
              </a:solidFill>
              <a:latin typeface="UTM Avo" panose="020406030505060202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3392886" y="1689891"/>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thuyền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rồng</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5130872" y="1689891"/>
            <a:ext cx="1325826"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quả</a:t>
            </a:r>
            <a:r>
              <a:rPr lang="en-US" sz="1800" dirty="0">
                <a:solidFill>
                  <a:schemeClr val="bg2">
                    <a:lumMod val="50000"/>
                  </a:schemeClr>
                </a:solidFill>
                <a:latin typeface="UTM Avo" panose="020406030505060202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1097570" y="2278101"/>
            <a:ext cx="65316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lính</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2135879" y="2278100"/>
            <a:ext cx="1068323"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sứ</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thần</a:t>
            </a:r>
            <a:endParaRPr lang="en-US" sz="1800" dirty="0">
              <a:solidFill>
                <a:schemeClr val="bg2">
                  <a:lumMod val="50000"/>
                </a:schemeClr>
              </a:solidFill>
              <a:latin typeface="UTM Avo" panose="020406030505060202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3589347" y="2269443"/>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gươm</a:t>
            </a:r>
            <a:endParaRPr lang="en-US" sz="1800" dirty="0">
              <a:solidFill>
                <a:schemeClr val="bg2">
                  <a:lumMod val="50000"/>
                </a:schemeClr>
              </a:solidFill>
              <a:latin typeface="UTM Avo" panose="02040603050506020204" pitchFamily="18" charset="0"/>
            </a:endParaRPr>
          </a:p>
        </p:txBody>
      </p:sp>
      <p:graphicFrame>
        <p:nvGraphicFramePr>
          <p:cNvPr id="30" name="Table 29">
            <a:extLst>
              <a:ext uri="{FF2B5EF4-FFF2-40B4-BE49-F238E27FC236}">
                <a16:creationId xmlns:a16="http://schemas.microsoft.com/office/drawing/2014/main" id="{74CD7297-52FB-45FA-BE02-08E46EF07AED}"/>
              </a:ext>
            </a:extLst>
          </p:cNvPr>
          <p:cNvGraphicFramePr>
            <a:graphicFrameLocks noGrp="1"/>
          </p:cNvGraphicFramePr>
          <p:nvPr>
            <p:extLst>
              <p:ext uri="{D42A27DB-BD31-4B8C-83A1-F6EECF244321}">
                <p14:modId xmlns:p14="http://schemas.microsoft.com/office/powerpoint/2010/main" val="1082251831"/>
              </p:ext>
            </p:extLst>
          </p:nvPr>
        </p:nvGraphicFramePr>
        <p:xfrm>
          <a:off x="3628928" y="2865367"/>
          <a:ext cx="2508454" cy="1925707"/>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419486">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ngữ</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người</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6221">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cxnSp>
        <p:nvCxnSpPr>
          <p:cNvPr id="17" name="Straight Connector 16">
            <a:extLst>
              <a:ext uri="{FF2B5EF4-FFF2-40B4-BE49-F238E27FC236}">
                <a16:creationId xmlns:a16="http://schemas.microsoft.com/office/drawing/2014/main" id="{205AC1FC-5EA0-4A25-BBF5-55F29D2203CC}"/>
              </a:ext>
            </a:extLst>
          </p:cNvPr>
          <p:cNvCxnSpPr>
            <a:cxnSpLocks/>
          </p:cNvCxnSpPr>
          <p:nvPr/>
        </p:nvCxnSpPr>
        <p:spPr>
          <a:xfrm>
            <a:off x="662514" y="1518133"/>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ED62DF-C808-46FF-8532-52408B8D023F}"/>
              </a:ext>
            </a:extLst>
          </p:cNvPr>
          <p:cNvCxnSpPr>
            <a:cxnSpLocks/>
          </p:cNvCxnSpPr>
          <p:nvPr/>
        </p:nvCxnSpPr>
        <p:spPr>
          <a:xfrm>
            <a:off x="3025364" y="1526088"/>
            <a:ext cx="1857791" cy="209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7037E-7 -2.09877E-6 L 0.48426 0.32994 " pathEditMode="relative" rAng="0" ptsTypes="AA">
                                      <p:cBhvr>
                                        <p:cTn id="14" dur="2000" fill="hold"/>
                                        <p:tgtEl>
                                          <p:spTgt spid="14"/>
                                        </p:tgtEl>
                                        <p:attrNameLst>
                                          <p:attrName>ppt_x</p:attrName>
                                          <p:attrName>ppt_y</p:attrName>
                                        </p:attrNameLst>
                                      </p:cBhvr>
                                      <p:rCtr x="24213" y="164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07407E-6 -3.45679E-6 L 0.16921 0.41821 " pathEditMode="relative" rAng="0" ptsTypes="AA">
                                      <p:cBhvr>
                                        <p:cTn id="18" dur="2000" fill="hold"/>
                                        <p:tgtEl>
                                          <p:spTgt spid="15"/>
                                        </p:tgtEl>
                                        <p:attrNameLst>
                                          <p:attrName>ppt_x</p:attrName>
                                          <p:attrName>ppt_y</p:attrName>
                                        </p:attrNameLst>
                                      </p:cBhvr>
                                      <p:rCtr x="8449" y="2089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7037E-6 -3.45679E-6 L -0.36574 0.33025 " pathEditMode="relative" rAng="0" ptsTypes="AA">
                                      <p:cBhvr>
                                        <p:cTn id="22" dur="2000" fill="hold"/>
                                        <p:tgtEl>
                                          <p:spTgt spid="16"/>
                                        </p:tgtEl>
                                        <p:attrNameLst>
                                          <p:attrName>ppt_x</p:attrName>
                                          <p:attrName>ppt_y</p:attrName>
                                        </p:attrNameLst>
                                      </p:cBhvr>
                                      <p:rCtr x="-18287" y="165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3.45679E-6 L -0.62107 0.41821 " pathEditMode="relative" rAng="0" ptsTypes="AA">
                                      <p:cBhvr>
                                        <p:cTn id="26" dur="2000" fill="hold"/>
                                        <p:tgtEl>
                                          <p:spTgt spid="19"/>
                                        </p:tgtEl>
                                        <p:attrNameLst>
                                          <p:attrName>ppt_x</p:attrName>
                                          <p:attrName>ppt_y</p:attrName>
                                        </p:attrNameLst>
                                      </p:cBhvr>
                                      <p:rCtr x="-31065" y="20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11111E-6 3.7037E-7 L 0.40069 0.39444 " pathEditMode="relative" rAng="0" ptsTypes="AA">
                                      <p:cBhvr>
                                        <p:cTn id="30" dur="2000" fill="hold"/>
                                        <p:tgtEl>
                                          <p:spTgt spid="20"/>
                                        </p:tgtEl>
                                        <p:attrNameLst>
                                          <p:attrName>ppt_x</p:attrName>
                                          <p:attrName>ppt_y</p:attrName>
                                        </p:attrNameLst>
                                      </p:cBhvr>
                                      <p:rCtr x="20023" y="197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7037E-7 3.7037E-7 L 0.3956 0.32407 " pathEditMode="relative" rAng="0" ptsTypes="AA">
                                      <p:cBhvr>
                                        <p:cTn id="34" dur="2000" fill="hold"/>
                                        <p:tgtEl>
                                          <p:spTgt spid="21"/>
                                        </p:tgtEl>
                                        <p:attrNameLst>
                                          <p:attrName>ppt_x</p:attrName>
                                          <p:attrName>ppt_y</p:attrName>
                                        </p:attrNameLst>
                                      </p:cBhvr>
                                      <p:rCtr x="19769" y="1620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11022E-16 2.22222E-6 L -0.38843 0.39259 " pathEditMode="relative" rAng="0" ptsTypes="AA">
                                      <p:cBhvr>
                                        <p:cTn id="38" dur="2000" fill="hold"/>
                                        <p:tgtEl>
                                          <p:spTgt spid="23"/>
                                        </p:tgtEl>
                                        <p:attrNameLst>
                                          <p:attrName>ppt_x</p:attrName>
                                          <p:attrName>ppt_y</p:attrName>
                                        </p:attrNameLst>
                                      </p:cBhvr>
                                      <p:rCtr x="-19421"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19" grpId="1" animBg="1"/>
      <p:bldP spid="20" grpId="1" animBg="1"/>
      <p:bldP spid="21" grpId="1"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D9E9E-C038-47CE-A698-5325B32ED894}"/>
              </a:ext>
            </a:extLst>
          </p:cNvPr>
          <p:cNvSpPr txBox="1"/>
          <p:nvPr/>
        </p:nvSpPr>
        <p:spPr>
          <a:xfrm>
            <a:off x="487637" y="561562"/>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Kết</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trái</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phải</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tạo</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10">
            <a:extLst>
              <a:ext uri="{FF2B5EF4-FFF2-40B4-BE49-F238E27FC236}">
                <a16:creationId xmlns:a16="http://schemas.microsoft.com/office/drawing/2014/main" id="{B384AAB8-3730-4B57-8B49-02F6C3AF1F7D}"/>
              </a:ext>
            </a:extLst>
          </p:cNvPr>
          <p:cNvSpPr/>
          <p:nvPr/>
        </p:nvSpPr>
        <p:spPr>
          <a:xfrm>
            <a:off x="487637" y="2546679"/>
            <a:ext cx="1849819" cy="412091"/>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Trần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Quốc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Toản</a:t>
            </a:r>
            <a:endParaRPr lang="en-US" sz="1600" dirty="0">
              <a:solidFill>
                <a:srgbClr val="000000"/>
              </a:solidFill>
              <a:latin typeface="UTM Avo" panose="02040603050506020204" pitchFamily="18" charset="0"/>
            </a:endParaRPr>
          </a:p>
        </p:txBody>
      </p:sp>
      <p:sp>
        <p:nvSpPr>
          <p:cNvPr id="4" name="Rounded Rectangle 13">
            <a:extLst>
              <a:ext uri="{FF2B5EF4-FFF2-40B4-BE49-F238E27FC236}">
                <a16:creationId xmlns:a16="http://schemas.microsoft.com/office/drawing/2014/main" id="{374434A4-F7FD-40EA-AFF5-B4B3330AEA8E}"/>
              </a:ext>
            </a:extLst>
          </p:cNvPr>
          <p:cNvSpPr/>
          <p:nvPr/>
        </p:nvSpPr>
        <p:spPr>
          <a:xfrm>
            <a:off x="2859201" y="1833053"/>
            <a:ext cx="3484448"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tuổi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trẻ</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a:t>
            </a:r>
          </a:p>
        </p:txBody>
      </p:sp>
      <p:sp>
        <p:nvSpPr>
          <p:cNvPr id="5" name="Rounded Rectangle 14">
            <a:extLst>
              <a:ext uri="{FF2B5EF4-FFF2-40B4-BE49-F238E27FC236}">
                <a16:creationId xmlns:a16="http://schemas.microsoft.com/office/drawing/2014/main" id="{D8A0DC48-6CF5-47D5-871B-9D356BEAA50A}"/>
              </a:ext>
            </a:extLst>
          </p:cNvPr>
          <p:cNvSpPr/>
          <p:nvPr/>
        </p:nvSpPr>
        <p:spPr>
          <a:xfrm>
            <a:off x="2859201" y="2506592"/>
            <a:ext cx="3484449"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là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một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bé</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có</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lòng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yêu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6" name="Rounded Rectangle 15">
            <a:extLst>
              <a:ext uri="{FF2B5EF4-FFF2-40B4-BE49-F238E27FC236}">
                <a16:creationId xmlns:a16="http://schemas.microsoft.com/office/drawing/2014/main" id="{1E6D61D9-CAE8-4EB4-B5FD-CAA29C15B296}"/>
              </a:ext>
            </a:extLst>
          </p:cNvPr>
          <p:cNvSpPr/>
          <p:nvPr/>
        </p:nvSpPr>
        <p:spPr>
          <a:xfrm>
            <a:off x="2859201" y="3213095"/>
            <a:ext cx="3484448" cy="68528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xô</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mấy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lính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xuống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gặp</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vua</a:t>
            </a:r>
            <a:r>
              <a:rPr lang="en-US" sz="1600" dirty="0">
                <a:solidFill>
                  <a:srgbClr val="000000"/>
                </a:solidFill>
                <a:latin typeface="UTM Avo" panose="02040603050506020204" pitchFamily="18" charset="0"/>
              </a:rPr>
              <a:t>.</a:t>
            </a:r>
          </a:p>
        </p:txBody>
      </p:sp>
      <p:cxnSp>
        <p:nvCxnSpPr>
          <p:cNvPr id="7" name="Straight Connector 6">
            <a:extLst>
              <a:ext uri="{FF2B5EF4-FFF2-40B4-BE49-F238E27FC236}">
                <a16:creationId xmlns:a16="http://schemas.microsoft.com/office/drawing/2014/main" id="{7900E46E-92D2-4254-9B63-4F0E964318E7}"/>
              </a:ext>
            </a:extLst>
          </p:cNvPr>
          <p:cNvCxnSpPr>
            <a:cxnSpLocks/>
            <a:endCxn id="6" idx="1"/>
          </p:cNvCxnSpPr>
          <p:nvPr/>
        </p:nvCxnSpPr>
        <p:spPr>
          <a:xfrm>
            <a:off x="2337456" y="2752724"/>
            <a:ext cx="521745" cy="803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EE1B8-BEEE-4414-A90E-EBC0166EDC3C}"/>
              </a:ext>
            </a:extLst>
          </p:cNvPr>
          <p:cNvCxnSpPr>
            <a:cxnSpLocks/>
          </p:cNvCxnSpPr>
          <p:nvPr/>
        </p:nvCxnSpPr>
        <p:spPr>
          <a:xfrm>
            <a:off x="790701" y="983667"/>
            <a:ext cx="2208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97E292-27C4-4ABF-827B-105FBEB585E7}"/>
              </a:ext>
            </a:extLst>
          </p:cNvPr>
          <p:cNvCxnSpPr>
            <a:cxnSpLocks/>
          </p:cNvCxnSpPr>
          <p:nvPr/>
        </p:nvCxnSpPr>
        <p:spPr>
          <a:xfrm>
            <a:off x="3525948" y="941500"/>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86E72E-D121-4129-9ED2-EA129786DA65}"/>
              </a:ext>
            </a:extLst>
          </p:cNvPr>
          <p:cNvCxnSpPr>
            <a:cxnSpLocks/>
            <a:endCxn id="2" idx="3"/>
          </p:cNvCxnSpPr>
          <p:nvPr/>
        </p:nvCxnSpPr>
        <p:spPr>
          <a:xfrm>
            <a:off x="5277243" y="973506"/>
            <a:ext cx="1287017" cy="20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9241-DD77-436B-AEE1-4F2C88D50B13}"/>
              </a:ext>
            </a:extLst>
          </p:cNvPr>
          <p:cNvCxnSpPr>
            <a:cxnSpLocks/>
          </p:cNvCxnSpPr>
          <p:nvPr/>
        </p:nvCxnSpPr>
        <p:spPr>
          <a:xfrm>
            <a:off x="505331" y="1395612"/>
            <a:ext cx="1144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5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0955526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a:latin typeface="Arial-Rounded" pitchFamily="34" charset="0"/>
                <a:ea typeface="Arial-Rounded" pitchFamily="34" charset="0"/>
                <a:cs typeface="Arial-Rounded" pitchFamily="34" charset="0"/>
              </a:rPr>
              <a:t>Củng cố, dặn dò</a:t>
            </a:r>
          </a:p>
        </p:txBody>
      </p:sp>
    </p:spTree>
    <p:extLst>
      <p:ext uri="{BB962C8B-B14F-4D97-AF65-F5344CB8AC3E}">
        <p14:creationId xmlns:p14="http://schemas.microsoft.com/office/powerpoint/2010/main" val="108427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4805" y="627725"/>
            <a:ext cx="1966613" cy="596532"/>
            <a:chOff x="334135" y="617893"/>
            <a:chExt cx="1966613" cy="59653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5" name="TextBox 4"/>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1024240" y="1657066"/>
            <a:ext cx="6407398" cy="349006"/>
          </a:xfrm>
          <a:prstGeom prst="rect">
            <a:avLst/>
          </a:prstGeom>
          <a:noFill/>
        </p:spPr>
        <p:txBody>
          <a:bodyPr wrap="square" rtlCol="0">
            <a:spAutoFit/>
          </a:bodyPr>
          <a:lstStyle/>
          <a:p>
            <a:pPr algn="just">
              <a:lnSpc>
                <a:spcPts val="2200"/>
              </a:lnSpc>
            </a:pP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r>
              <a:rPr lang="en-US" sz="1800" dirty="0" err="1">
                <a:latin typeface="UTM Avo" panose="02040603050506020204" pitchFamily="18" charset="0"/>
              </a:rPr>
              <a:t>hùng</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tuổi</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biết</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5474" y="1582884"/>
            <a:ext cx="695814" cy="366713"/>
          </a:xfrm>
          <a:prstGeom prst="rect">
            <a:avLst/>
          </a:prstGeom>
        </p:spPr>
      </p:pic>
      <p:pic>
        <p:nvPicPr>
          <p:cNvPr id="8" name="Picture 7">
            <a:extLst>
              <a:ext uri="{FF2B5EF4-FFF2-40B4-BE49-F238E27FC236}">
                <a16:creationId xmlns:a16="http://schemas.microsoft.com/office/drawing/2014/main" id="{DA70B73C-300D-4B8B-B1E6-008C26AFCB5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322" y="2104530"/>
            <a:ext cx="2957221" cy="2563771"/>
          </a:xfrm>
          <a:prstGeom prst="rect">
            <a:avLst/>
          </a:prstGeom>
        </p:spPr>
      </p:pic>
      <p:pic>
        <p:nvPicPr>
          <p:cNvPr id="10" name="Picture 9">
            <a:extLst>
              <a:ext uri="{FF2B5EF4-FFF2-40B4-BE49-F238E27FC236}">
                <a16:creationId xmlns:a16="http://schemas.microsoft.com/office/drawing/2014/main" id="{BEA1CC8A-9714-4DE4-8BC4-8902773807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473459" y="2006072"/>
            <a:ext cx="2957221" cy="2708960"/>
          </a:xfrm>
          <a:prstGeom prst="rect">
            <a:avLst/>
          </a:prstGeom>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algn="ctr" defTabSz="514350">
              <a:buClrTx/>
            </a:pPr>
            <a:r>
              <a:rPr lang="vi-VN" sz="3367" b="1" kern="1200" dirty="0">
                <a:solidFill>
                  <a:prstClr val="black"/>
                </a:solidFill>
                <a:latin typeface="Arial-Rounded" pitchFamily="34" charset="0"/>
                <a:ea typeface="Arial-Rounded" pitchFamily="34" charset="0"/>
                <a:cs typeface="Arial-Rounded" pitchFamily="34" charset="0"/>
              </a:rPr>
              <a:t>Tạm biệt và hẹn gặp lại các con!</a:t>
            </a:r>
            <a:endParaRPr lang="en-US" sz="3367" b="1" kern="12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011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162280" y="770983"/>
            <a:ext cx="4666895" cy="849228"/>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5"/>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618266"/>
            </a:xfrm>
            <a:prstGeom prst="rect">
              <a:avLst/>
            </a:prstGeom>
            <a:noFill/>
          </p:spPr>
          <p:txBody>
            <a:bodyPr wrap="square" rtlCol="0">
              <a:spAutoFit/>
            </a:bodyPr>
            <a:lstStyle/>
            <a:p>
              <a:pPr algn="ctr"/>
              <a:r>
                <a:rPr lang="en-US" altLang="zh-CN" sz="27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rPr>
                <a:t>YÊU CẦU CẦN ĐẠT</a:t>
              </a:r>
              <a:endParaRPr lang="zh-CN" altLang="en-US" sz="27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298517" y="1687643"/>
            <a:ext cx="5746803" cy="691162"/>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514350">
              <a:buClrTx/>
              <a:defRPr/>
            </a:pPr>
            <a:r>
              <a:rPr lang="en-US" sz="2025" dirty="0">
                <a:latin typeface="Times New Roman" panose="02020603050405020304" pitchFamily="18" charset="0"/>
                <a:cs typeface="Times New Roman" panose="02020603050405020304" pitchFamily="18" charset="0"/>
              </a:rPr>
              <a:t>1. </a:t>
            </a:r>
            <a:r>
              <a:rPr lang="en-US" sz="2025" dirty="0" err="1">
                <a:latin typeface="Times New Roman" panose="02020603050405020304" pitchFamily="18" charset="0"/>
                <a:cs typeface="Times New Roman" panose="02020603050405020304" pitchFamily="18" charset="0"/>
              </a:rPr>
              <a:t>Đọc</a:t>
            </a:r>
            <a:r>
              <a:rPr lang="en-US" sz="2025" dirty="0">
                <a:latin typeface="Times New Roman" panose="02020603050405020304" pitchFamily="18" charset="0"/>
                <a:cs typeface="Times New Roman" panose="02020603050405020304" pitchFamily="18" charset="0"/>
              </a:rPr>
              <a:t> </a:t>
            </a:r>
            <a:r>
              <a:rPr lang="en-US" sz="2025" dirty="0" err="1">
                <a:latin typeface="Times New Roman" panose="02020603050405020304" pitchFamily="18" charset="0"/>
                <a:cs typeface="Times New Roman" panose="02020603050405020304" pitchFamily="18" charset="0"/>
              </a:rPr>
              <a:t>đún</a:t>
            </a:r>
            <a:r>
              <a:rPr lang="vi-VN" sz="2025" dirty="0">
                <a:latin typeface="Times New Roman" panose="02020603050405020304" pitchFamily="18" charset="0"/>
                <a:cs typeface="Times New Roman" panose="02020603050405020304" pitchFamily="18" charset="0"/>
              </a:rPr>
              <a:t>g, rõ ràng một câu chuyện về một nhân vật lịch sử - Trần Quốc Toản</a:t>
            </a:r>
            <a:endParaRPr lang="en-US" sz="2025" dirty="0">
              <a:latin typeface="Times New Roman" panose="02020603050405020304" pitchFamily="18" charset="0"/>
              <a:cs typeface="Times New Roman" panose="02020603050405020304" pitchFamily="18" charset="0"/>
            </a:endParaRP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298517" y="2479149"/>
            <a:ext cx="5746803" cy="611931"/>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514350">
              <a:buClrTx/>
              <a:defRPr/>
            </a:pPr>
            <a:r>
              <a:rPr lang="en-US" sz="2025" dirty="0">
                <a:latin typeface="Times New Roman" panose="02020603050405020304" pitchFamily="18" charset="0"/>
                <a:cs typeface="Times New Roman" panose="02020603050405020304" pitchFamily="18" charset="0"/>
              </a:rPr>
              <a:t>2. </a:t>
            </a:r>
            <a:r>
              <a:rPr lang="vi-VN" sz="2025" dirty="0">
                <a:latin typeface="Times New Roman" panose="02020603050405020304" pitchFamily="18" charset="0"/>
                <a:cs typeface="Times New Roman" panose="02020603050405020304" pitchFamily="18" charset="0"/>
              </a:rPr>
              <a:t>Hiểu được nội dung câu chuyện và chí anh hùng của Trần Quốc Toản.</a:t>
            </a:r>
            <a:endParaRPr lang="en-US" sz="2025" dirty="0">
              <a:latin typeface="Times New Roman" panose="02020603050405020304" pitchFamily="18"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298517" y="3199575"/>
            <a:ext cx="5746803" cy="933431"/>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514350">
              <a:buClrTx/>
              <a:defRPr/>
            </a:pPr>
            <a:r>
              <a:rPr lang="en-US" sz="2025" dirty="0">
                <a:latin typeface="Times New Roman" panose="02020603050405020304" pitchFamily="18" charset="0"/>
                <a:cs typeface="Times New Roman" panose="02020603050405020304" pitchFamily="18" charset="0"/>
              </a:rPr>
              <a:t>3. </a:t>
            </a:r>
            <a:r>
              <a:rPr lang="vi-VN" sz="2025" dirty="0">
                <a:latin typeface="Times New Roman" panose="02020603050405020304" pitchFamily="18" charset="0"/>
                <a:cs typeface="Times New Roman" panose="02020603050405020304" pitchFamily="18" charset="0"/>
              </a:rPr>
              <a:t>Biết quan sát tranh và nhận ra được các chi tiết trong tranh ở bài đọc.</a:t>
            </a:r>
            <a:endParaRPr lang="en-US" sz="2025"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672F33F-E3B0-40BB-9F6F-668C67C893F7}"/>
              </a:ext>
            </a:extLst>
          </p:cNvPr>
          <p:cNvGrpSpPr/>
          <p:nvPr/>
        </p:nvGrpSpPr>
        <p:grpSpPr>
          <a:xfrm>
            <a:off x="294805" y="627725"/>
            <a:ext cx="1966613" cy="596532"/>
            <a:chOff x="334135" y="617893"/>
            <a:chExt cx="1966613" cy="596532"/>
          </a:xfrm>
        </p:grpSpPr>
        <p:sp>
          <p:nvSpPr>
            <p:cNvPr id="33" name="TextBox 32">
              <a:extLst>
                <a:ext uri="{FF2B5EF4-FFF2-40B4-BE49-F238E27FC236}">
                  <a16:creationId xmlns:a16="http://schemas.microsoft.com/office/drawing/2014/main" id="{EC216393-8FED-4DD8-B93B-89ADCA46F8C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34" name="TextBox 33">
              <a:extLst>
                <a:ext uri="{FF2B5EF4-FFF2-40B4-BE49-F238E27FC236}">
                  <a16:creationId xmlns:a16="http://schemas.microsoft.com/office/drawing/2014/main" id="{58F5FFC7-5B1F-4A50-86DD-2C59C862A0B0}"/>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35" name="TextBox 34">
            <a:extLst>
              <a:ext uri="{FF2B5EF4-FFF2-40B4-BE49-F238E27FC236}">
                <a16:creationId xmlns:a16="http://schemas.microsoft.com/office/drawing/2014/main" id="{43B475AD-CAB2-44CE-92F5-AA1FBBE183A9}"/>
              </a:ext>
            </a:extLst>
          </p:cNvPr>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3131084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15159" y="1058564"/>
            <a:ext cx="6121465" cy="3522118"/>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bến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3305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2264081"/>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Giặc Nguyên cho sứ thần sang giả vờ mượn đường để xâm chiếm nước ta. Thấy sự giặc ngang ngược, Trần Quốc Toản vô cùng căm giận.</a:t>
            </a:r>
          </a:p>
          <a:p>
            <a:pPr algn="just">
              <a:lnSpc>
                <a:spcPct val="150000"/>
              </a:lnSpc>
            </a:pPr>
            <a:r>
              <a:rPr lang="en-US" sz="1600">
                <a:latin typeface="Times New Roman" panose="02020603050405020304" pitchFamily="18" charset="0"/>
                <a:cs typeface="Times New Roman" panose="02020603050405020304" pitchFamily="18" charset="0"/>
              </a:rPr>
              <a:t>     Biết vua họp bàn việc nước dưới thuyền rồng. Quốc Toản quyết đợi gặp nhà vua xin đánh giặc. Đợi mãi không gặp được vua, cậu liều chết xô mấy người lính gác, xăm xăm xuống bến.</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08A932F-97FF-4E5D-8471-D77B673ED348}"/>
              </a:ext>
            </a:extLst>
          </p:cNvPr>
          <p:cNvSpPr txBox="1"/>
          <p:nvPr/>
        </p:nvSpPr>
        <p:spPr>
          <a:xfrm>
            <a:off x="1111232" y="754748"/>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pic>
        <p:nvPicPr>
          <p:cNvPr id="16" name="Picture 15">
            <a:extLst>
              <a:ext uri="{FF2B5EF4-FFF2-40B4-BE49-F238E27FC236}">
                <a16:creationId xmlns:a16="http://schemas.microsoft.com/office/drawing/2014/main" id="{2C1AB44F-DC5B-432D-A935-2FF0D533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55" y="1592892"/>
            <a:ext cx="304770" cy="288000"/>
          </a:xfrm>
          <a:prstGeom prst="rect">
            <a:avLst/>
          </a:prstGeom>
        </p:spPr>
      </p:pic>
    </p:spTree>
    <p:custDataLst>
      <p:tags r:id="rId1"/>
    </p:custDataLst>
    <p:extLst>
      <p:ext uri="{BB962C8B-B14F-4D97-AF65-F5344CB8AC3E}">
        <p14:creationId xmlns:p14="http://schemas.microsoft.com/office/powerpoint/2010/main" val="1013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1823</Words>
  <Application>Microsoft Office PowerPoint</Application>
  <PresentationFormat>Custom</PresentationFormat>
  <Paragraphs>156</Paragraphs>
  <Slides>30</Slides>
  <Notes>3</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30</vt:i4>
      </vt:variant>
    </vt:vector>
  </HeadingPairs>
  <TitlesOfParts>
    <vt:vector size="53" baseType="lpstr">
      <vt:lpstr>Comfortaa</vt:lpstr>
      <vt:lpstr>Roboto Condensed Light</vt:lpstr>
      <vt:lpstr>iCiel Cadena</vt:lpstr>
      <vt:lpstr>Chewy</vt:lpstr>
      <vt:lpstr>Calibri</vt:lpstr>
      <vt:lpstr>Delius Unicase</vt:lpstr>
      <vt:lpstr>UTM Cookies</vt:lpstr>
      <vt:lpstr>Times New Roman</vt:lpstr>
      <vt:lpstr>UTM Charlotte</vt:lpstr>
      <vt:lpstr>等线 Light</vt:lpstr>
      <vt:lpstr>Livvic</vt:lpstr>
      <vt:lpstr>SVN-Gretoon</vt:lpstr>
      <vt:lpstr>UTM Avo</vt:lpstr>
      <vt:lpstr>Montserrat</vt:lpstr>
      <vt:lpstr>HP001 4 hàng</vt:lpstr>
      <vt:lpstr>Kalam</vt:lpstr>
      <vt:lpstr>Arial</vt:lpstr>
      <vt:lpstr>等线</vt:lpstr>
      <vt:lpstr>Arial-Rounded</vt:lpstr>
      <vt:lpstr>Doodle Sketchbook by Slidesgo</vt:lpstr>
      <vt:lpstr>Response to Intervention: The Alphabet by Slidesgo</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Dao Thuy</cp:lastModifiedBy>
  <cp:revision>135</cp:revision>
  <dcterms:modified xsi:type="dcterms:W3CDTF">2023-04-03T09:09:15Z</dcterms:modified>
</cp:coreProperties>
</file>