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</p:sldIdLst>
  <p:sldSz cx="12190413" cy="6859588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ECFF"/>
    <a:srgbClr val="FFFFCC"/>
    <a:srgbClr val="CCFFCC"/>
    <a:srgbClr val="FFCC99"/>
    <a:srgbClr val="FFD7AF"/>
    <a:srgbClr val="CCFF99"/>
    <a:srgbClr val="FFCCFF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4" autoAdjust="0"/>
    <p:restoredTop sz="94660"/>
  </p:normalViewPr>
  <p:slideViewPr>
    <p:cSldViewPr>
      <p:cViewPr>
        <p:scale>
          <a:sx n="60" d="100"/>
          <a:sy n="60" d="100"/>
        </p:scale>
        <p:origin x="-1116" y="-384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0842E-065B-4F45-BE8A-A9C463E8A85A}" type="datetimeFigureOut">
              <a:rPr lang="vi-VN" smtClean="0"/>
              <a:t>14/04/2021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CEE17-2950-4460-B8CF-8D1423A039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29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203175" y="1676472"/>
            <a:ext cx="11744742" cy="3124922"/>
            <a:chOff x="258097" y="2092495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2092495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2226102"/>
              <a:ext cx="8200103" cy="16060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640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64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34</a:t>
              </a:r>
              <a:endParaRPr lang="en-US" sz="6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n-US" sz="45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rPr>
                <a:t>XEM GIỜ ĐÚNG TRÊN ĐỒNG HỒ</a:t>
              </a:r>
              <a:endParaRPr lang="vi-VN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828562" y="4648588"/>
            <a:ext cx="8533289" cy="1753006"/>
          </a:xfrm>
        </p:spPr>
        <p:txBody>
          <a:bodyPr>
            <a:noAutofit/>
          </a:bodyPr>
          <a:lstStyle/>
          <a:p>
            <a:r>
              <a:rPr lang="en-US" sz="16000" dirty="0">
                <a:solidFill>
                  <a:srgbClr val="FF9933"/>
                </a:solidFill>
                <a:latin typeface="HP-087" pitchFamily="34" charset="0"/>
              </a:rPr>
              <a:t>TIẾT </a:t>
            </a:r>
            <a:r>
              <a:rPr lang="en-US" sz="16000" dirty="0" smtClean="0">
                <a:solidFill>
                  <a:srgbClr val="FF9933"/>
                </a:solidFill>
                <a:latin typeface="HP-087" pitchFamily="34" charset="0"/>
              </a:rPr>
              <a:t>1</a:t>
            </a:r>
            <a:endParaRPr lang="vi-VN" sz="16000" dirty="0">
              <a:solidFill>
                <a:srgbClr val="FF993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" y="0"/>
            <a:ext cx="12190413" cy="2127203"/>
            <a:chOff x="0" y="0"/>
            <a:chExt cx="9144000" cy="2127203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175339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Cloud 11"/>
            <p:cNvSpPr/>
            <p:nvPr/>
          </p:nvSpPr>
          <p:spPr>
            <a:xfrm rot="1034735">
              <a:off x="173570" y="188559"/>
              <a:ext cx="2697500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3" name="Rectangle 12"/>
            <p:cNvSpPr/>
            <p:nvPr/>
          </p:nvSpPr>
          <p:spPr>
            <a:xfrm rot="789568">
              <a:off x="335213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cap="none" spc="0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4000" b="1" cap="none" spc="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4000" b="1" cap="none" spc="0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4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29741" y="53340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/>
              <a:t>9</a:t>
            </a:r>
            <a:endParaRPr lang="vi-VN" sz="11500" b="1" dirty="0"/>
          </a:p>
        </p:txBody>
      </p:sp>
      <p:sp>
        <p:nvSpPr>
          <p:cNvPr id="15" name="Rectangle 14"/>
          <p:cNvSpPr/>
          <p:nvPr/>
        </p:nvSpPr>
        <p:spPr>
          <a:xfrm>
            <a:off x="3677775" y="585331"/>
            <a:ext cx="79038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THỜI GIAN. GIỜ VÀ LỊCH</a:t>
            </a:r>
            <a:endParaRPr lang="vi-VN" sz="6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584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98"/>
            <a:ext cx="2742406" cy="13712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75" y="1509538"/>
            <a:ext cx="3752850" cy="482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" name="Oval 31" descr="Weave"/>
          <p:cNvSpPr>
            <a:spLocks noChangeArrowheads="1"/>
          </p:cNvSpPr>
          <p:nvPr/>
        </p:nvSpPr>
        <p:spPr bwMode="auto">
          <a:xfrm>
            <a:off x="4501355" y="2368550"/>
            <a:ext cx="1619250" cy="161925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571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Text Box 32"/>
          <p:cNvSpPr txBox="1">
            <a:spLocks noChangeArrowheads="1"/>
          </p:cNvSpPr>
          <p:nvPr/>
        </p:nvSpPr>
        <p:spPr bwMode="auto">
          <a:xfrm>
            <a:off x="5077618" y="2362200"/>
            <a:ext cx="647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205" name="Text Box 33"/>
          <p:cNvSpPr txBox="1">
            <a:spLocks noChangeArrowheads="1"/>
          </p:cNvSpPr>
          <p:nvPr/>
        </p:nvSpPr>
        <p:spPr bwMode="auto">
          <a:xfrm>
            <a:off x="5582443" y="2513013"/>
            <a:ext cx="360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06" name="Text Box 34"/>
          <p:cNvSpPr txBox="1">
            <a:spLocks noChangeArrowheads="1"/>
          </p:cNvSpPr>
          <p:nvPr/>
        </p:nvSpPr>
        <p:spPr bwMode="auto">
          <a:xfrm>
            <a:off x="5725318" y="2728913"/>
            <a:ext cx="288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08" name="Text Box 35"/>
          <p:cNvSpPr txBox="1">
            <a:spLocks noChangeArrowheads="1"/>
          </p:cNvSpPr>
          <p:nvPr/>
        </p:nvSpPr>
        <p:spPr bwMode="auto">
          <a:xfrm>
            <a:off x="5798343" y="3016250"/>
            <a:ext cx="287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09" name="Text Box 36"/>
          <p:cNvSpPr txBox="1">
            <a:spLocks noChangeArrowheads="1"/>
          </p:cNvSpPr>
          <p:nvPr/>
        </p:nvSpPr>
        <p:spPr bwMode="auto">
          <a:xfrm>
            <a:off x="5725318" y="3305175"/>
            <a:ext cx="360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10" name="Text Box 37"/>
          <p:cNvSpPr txBox="1">
            <a:spLocks noChangeArrowheads="1"/>
          </p:cNvSpPr>
          <p:nvPr/>
        </p:nvSpPr>
        <p:spPr bwMode="auto">
          <a:xfrm>
            <a:off x="5509418" y="3521075"/>
            <a:ext cx="287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11" name="Text Box 38"/>
          <p:cNvSpPr txBox="1">
            <a:spLocks noChangeArrowheads="1"/>
          </p:cNvSpPr>
          <p:nvPr/>
        </p:nvSpPr>
        <p:spPr bwMode="auto">
          <a:xfrm>
            <a:off x="5150643" y="3657600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14" name="Text Box 39"/>
          <p:cNvSpPr txBox="1">
            <a:spLocks noChangeArrowheads="1"/>
          </p:cNvSpPr>
          <p:nvPr/>
        </p:nvSpPr>
        <p:spPr bwMode="auto">
          <a:xfrm>
            <a:off x="4790280" y="3521075"/>
            <a:ext cx="288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15" name="Text Box 40"/>
          <p:cNvSpPr txBox="1">
            <a:spLocks noChangeArrowheads="1"/>
          </p:cNvSpPr>
          <p:nvPr/>
        </p:nvSpPr>
        <p:spPr bwMode="auto">
          <a:xfrm>
            <a:off x="4574380" y="3305175"/>
            <a:ext cx="360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18" name="Text Box 41"/>
          <p:cNvSpPr txBox="1">
            <a:spLocks noChangeArrowheads="1"/>
          </p:cNvSpPr>
          <p:nvPr/>
        </p:nvSpPr>
        <p:spPr bwMode="auto">
          <a:xfrm>
            <a:off x="4502943" y="3016250"/>
            <a:ext cx="358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22" name="Text Box 42"/>
          <p:cNvSpPr txBox="1">
            <a:spLocks noChangeArrowheads="1"/>
          </p:cNvSpPr>
          <p:nvPr/>
        </p:nvSpPr>
        <p:spPr bwMode="auto">
          <a:xfrm>
            <a:off x="4501355" y="2728913"/>
            <a:ext cx="536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23" name="Text Box 43"/>
          <p:cNvSpPr txBox="1">
            <a:spLocks noChangeArrowheads="1"/>
          </p:cNvSpPr>
          <p:nvPr/>
        </p:nvSpPr>
        <p:spPr bwMode="auto">
          <a:xfrm>
            <a:off x="4717255" y="2513013"/>
            <a:ext cx="606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224" name="AutoShape 44"/>
          <p:cNvSpPr>
            <a:spLocks noChangeArrowheads="1"/>
          </p:cNvSpPr>
          <p:nvPr/>
        </p:nvSpPr>
        <p:spPr bwMode="auto">
          <a:xfrm>
            <a:off x="5271293" y="3124200"/>
            <a:ext cx="144462" cy="136525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200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" name="Line 97"/>
          <p:cNvSpPr>
            <a:spLocks noChangeShapeType="1"/>
          </p:cNvSpPr>
          <p:nvPr/>
        </p:nvSpPr>
        <p:spPr bwMode="auto">
          <a:xfrm flipH="1" flipV="1">
            <a:off x="5326855" y="2667000"/>
            <a:ext cx="12700" cy="5540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6" name="Line 98"/>
          <p:cNvSpPr>
            <a:spLocks noChangeShapeType="1"/>
          </p:cNvSpPr>
          <p:nvPr/>
        </p:nvSpPr>
        <p:spPr bwMode="auto">
          <a:xfrm flipH="1">
            <a:off x="5336380" y="3192463"/>
            <a:ext cx="3175" cy="4032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TextBox 226"/>
          <p:cNvSpPr txBox="1">
            <a:spLocks noChangeArrowheads="1"/>
          </p:cNvSpPr>
          <p:nvPr/>
        </p:nvSpPr>
        <p:spPr bwMode="auto">
          <a:xfrm>
            <a:off x="6257130" y="2540000"/>
            <a:ext cx="33281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Kim dài chỉ phút: </a:t>
            </a:r>
          </a:p>
        </p:txBody>
      </p:sp>
      <p:sp>
        <p:nvSpPr>
          <p:cNvPr id="228" name="TextBox 227"/>
          <p:cNvSpPr txBox="1">
            <a:spLocks noChangeArrowheads="1"/>
          </p:cNvSpPr>
          <p:nvPr/>
        </p:nvSpPr>
        <p:spPr bwMode="auto">
          <a:xfrm>
            <a:off x="6257130" y="3133725"/>
            <a:ext cx="34836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Kim ngắn chỉ giờ: </a:t>
            </a:r>
          </a:p>
        </p:txBody>
      </p:sp>
      <p:sp>
        <p:nvSpPr>
          <p:cNvPr id="229" name="TextBox 228"/>
          <p:cNvSpPr txBox="1">
            <a:spLocks noChangeArrowheads="1"/>
          </p:cNvSpPr>
          <p:nvPr/>
        </p:nvSpPr>
        <p:spPr bwMode="auto">
          <a:xfrm>
            <a:off x="4196554" y="4206875"/>
            <a:ext cx="57594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30" name="Line 98"/>
          <p:cNvSpPr>
            <a:spLocks noChangeShapeType="1"/>
          </p:cNvSpPr>
          <p:nvPr/>
        </p:nvSpPr>
        <p:spPr bwMode="auto">
          <a:xfrm rot="16200000" flipH="1">
            <a:off x="9752805" y="3289300"/>
            <a:ext cx="3175" cy="4032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latin typeface="Arial" pitchFamily="34" charset="0"/>
              <a:cs typeface="Arial" pitchFamily="34" charset="0"/>
            </a:endParaRPr>
          </a:p>
        </p:txBody>
      </p:sp>
      <p:sp>
        <p:nvSpPr>
          <p:cNvPr id="231" name="Line 97"/>
          <p:cNvSpPr>
            <a:spLocks noChangeShapeType="1"/>
          </p:cNvSpPr>
          <p:nvPr/>
        </p:nvSpPr>
        <p:spPr bwMode="auto">
          <a:xfrm rot="5400000" flipH="1" flipV="1">
            <a:off x="9698037" y="2548731"/>
            <a:ext cx="12700" cy="5540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51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9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9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4" grpId="0"/>
      <p:bldP spid="205" grpId="0"/>
      <p:bldP spid="206" grpId="0"/>
      <p:bldP spid="208" grpId="0"/>
      <p:bldP spid="209" grpId="0"/>
      <p:bldP spid="210" grpId="0"/>
      <p:bldP spid="211" grpId="0"/>
      <p:bldP spid="214" grpId="0"/>
      <p:bldP spid="215" grpId="0"/>
      <p:bldP spid="218" grpId="0"/>
      <p:bldP spid="222" grpId="0"/>
      <p:bldP spid="223" grpId="0"/>
      <p:bldP spid="224" grpId="0" animBg="1"/>
      <p:bldP spid="225" grpId="0" animBg="1"/>
      <p:bldP spid="226" grpId="0" animBg="1"/>
      <p:bldP spid="227" grpId="0"/>
      <p:bldP spid="228" grpId="0"/>
      <p:bldP spid="229" grpId="0"/>
      <p:bldP spid="230" grpId="0" animBg="1"/>
      <p:bldP spid="2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28" y="-14972"/>
            <a:ext cx="2771334" cy="1385669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66788" y="1219994"/>
            <a:ext cx="53992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Các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bạn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làm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gì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lúc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mấy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giờ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?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1000" y="1219994"/>
            <a:ext cx="609600" cy="554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06" y="1795027"/>
            <a:ext cx="3476910" cy="241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222" y="1774032"/>
            <a:ext cx="3899956" cy="243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06" y="4186212"/>
            <a:ext cx="3490130" cy="260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211" y="4208051"/>
            <a:ext cx="3794195" cy="247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1105" y="205819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sáng</a:t>
            </a:r>
            <a:endParaRPr lang="vi-VN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2857" y="2058194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trưa</a:t>
            </a:r>
            <a:endParaRPr lang="vi-VN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074" y="4706084"/>
            <a:ext cx="179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chiều</a:t>
            </a:r>
            <a:endParaRPr lang="vi-VN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2826" y="4706084"/>
            <a:ext cx="14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d)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tối</a:t>
            </a:r>
            <a:endParaRPr lang="vi-VN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66788" y="1219994"/>
            <a:ext cx="53992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Các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bạn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làm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gì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lúc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mấy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giờ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?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219994"/>
            <a:ext cx="609600" cy="554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5" y="2286794"/>
            <a:ext cx="5694599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1105" y="2058194"/>
            <a:ext cx="21868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sáng</a:t>
            </a:r>
            <a:endParaRPr lang="vi-VN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006" y="4018796"/>
            <a:ext cx="40751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9 </a:t>
            </a:r>
            <a:r>
              <a:rPr lang="en-US" sz="3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vi-VN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28" y="-14972"/>
            <a:ext cx="2771334" cy="1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8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5" y="2439194"/>
            <a:ext cx="6108424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66788" y="1219994"/>
            <a:ext cx="53992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Các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bạn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làm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gì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lúc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mấy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giờ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?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219994"/>
            <a:ext cx="609600" cy="554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105" y="2058194"/>
            <a:ext cx="20938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trưa</a:t>
            </a:r>
            <a:endParaRPr lang="vi-VN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006" y="4171196"/>
            <a:ext cx="50141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trưa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11 </a:t>
            </a:r>
            <a:r>
              <a:rPr lang="en-US" sz="3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vi-VN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28" y="-14972"/>
            <a:ext cx="2771334" cy="1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3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2292071"/>
            <a:ext cx="5790407" cy="432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66788" y="1219994"/>
            <a:ext cx="53992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Các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bạn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làm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gì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lúc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mấy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giờ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?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219994"/>
            <a:ext cx="609600" cy="554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105" y="2058194"/>
            <a:ext cx="22974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chiều</a:t>
            </a:r>
            <a:endParaRPr lang="vi-VN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9606" y="4395331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đá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3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vi-VN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28" y="-14972"/>
            <a:ext cx="2771334" cy="1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9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06" y="2210594"/>
            <a:ext cx="6197148" cy="403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66788" y="1219994"/>
            <a:ext cx="53992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Các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bạn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làm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gì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lúc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mấy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giờ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?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219994"/>
            <a:ext cx="609600" cy="554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105" y="2058194"/>
            <a:ext cx="18149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d)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tối</a:t>
            </a:r>
            <a:endParaRPr lang="vi-VN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9606" y="4247396"/>
            <a:ext cx="495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ngủ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en-US" sz="3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đêm</a:t>
            </a:r>
            <a:endParaRPr lang="vi-VN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28" y="-14972"/>
            <a:ext cx="2771334" cy="1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4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06" y="1506398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66788" y="1219994"/>
            <a:ext cx="42466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Đồng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hồ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chỉ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mấy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giờ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?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1219994"/>
            <a:ext cx="609600" cy="554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28" y="-14972"/>
            <a:ext cx="2771334" cy="1385669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92176" y="3705899"/>
            <a:ext cx="11224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smtClean="0">
                <a:solidFill>
                  <a:srgbClr val="C00000"/>
                </a:solidFill>
                <a:latin typeface="Arial" charset="0"/>
              </a:rPr>
              <a:t>1 </a:t>
            </a:r>
            <a:r>
              <a:rPr lang="en-US" sz="3000" b="1" dirty="0" err="1" smtClean="0">
                <a:solidFill>
                  <a:srgbClr val="C00000"/>
                </a:solidFill>
                <a:latin typeface="Arial" charset="0"/>
              </a:rPr>
              <a:t>giờ</a:t>
            </a:r>
            <a:endParaRPr lang="vi-VN" sz="30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82383" y="3700432"/>
            <a:ext cx="11224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smtClean="0">
                <a:solidFill>
                  <a:srgbClr val="C00000"/>
                </a:solidFill>
                <a:latin typeface="Arial" charset="0"/>
              </a:rPr>
              <a:t>3 </a:t>
            </a:r>
            <a:r>
              <a:rPr lang="en-US" sz="3000" b="1" dirty="0" err="1" smtClean="0">
                <a:solidFill>
                  <a:srgbClr val="C00000"/>
                </a:solidFill>
                <a:latin typeface="Arial" charset="0"/>
              </a:rPr>
              <a:t>giờ</a:t>
            </a:r>
            <a:endParaRPr lang="vi-VN" sz="30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186319" y="3700432"/>
            <a:ext cx="11224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smtClean="0">
                <a:solidFill>
                  <a:srgbClr val="C00000"/>
                </a:solidFill>
                <a:latin typeface="Arial" charset="0"/>
              </a:rPr>
              <a:t>5 </a:t>
            </a:r>
            <a:r>
              <a:rPr lang="en-US" sz="3000" b="1" dirty="0" err="1" smtClean="0">
                <a:solidFill>
                  <a:srgbClr val="C00000"/>
                </a:solidFill>
                <a:latin typeface="Arial" charset="0"/>
              </a:rPr>
              <a:t>giờ</a:t>
            </a:r>
            <a:endParaRPr lang="vi-VN" sz="30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94806" y="6165532"/>
            <a:ext cx="11224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smtClean="0">
                <a:solidFill>
                  <a:srgbClr val="C00000"/>
                </a:solidFill>
                <a:latin typeface="Arial" charset="0"/>
              </a:rPr>
              <a:t>2 </a:t>
            </a:r>
            <a:r>
              <a:rPr lang="en-US" sz="3000" b="1" dirty="0" err="1" smtClean="0">
                <a:solidFill>
                  <a:srgbClr val="C00000"/>
                </a:solidFill>
                <a:latin typeface="Arial" charset="0"/>
              </a:rPr>
              <a:t>giờ</a:t>
            </a:r>
            <a:endParaRPr lang="vi-VN" sz="30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85013" y="6160065"/>
            <a:ext cx="11224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smtClean="0">
                <a:solidFill>
                  <a:srgbClr val="C00000"/>
                </a:solidFill>
                <a:latin typeface="Arial" charset="0"/>
              </a:rPr>
              <a:t>4 </a:t>
            </a:r>
            <a:r>
              <a:rPr lang="en-US" sz="3000" b="1" dirty="0" err="1" smtClean="0">
                <a:solidFill>
                  <a:srgbClr val="C00000"/>
                </a:solidFill>
                <a:latin typeface="Arial" charset="0"/>
              </a:rPr>
              <a:t>giờ</a:t>
            </a:r>
            <a:endParaRPr lang="vi-VN" sz="30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188949" y="6160065"/>
            <a:ext cx="11224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smtClean="0">
                <a:solidFill>
                  <a:srgbClr val="C00000"/>
                </a:solidFill>
                <a:latin typeface="Arial" charset="0"/>
              </a:rPr>
              <a:t>8 </a:t>
            </a:r>
            <a:r>
              <a:rPr lang="en-US" sz="3000" b="1" dirty="0" err="1" smtClean="0">
                <a:solidFill>
                  <a:srgbClr val="C00000"/>
                </a:solidFill>
                <a:latin typeface="Arial" charset="0"/>
              </a:rPr>
              <a:t>giờ</a:t>
            </a:r>
            <a:endParaRPr lang="vi-VN" sz="3000" b="1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0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579" y="1941776"/>
            <a:ext cx="6653443" cy="430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66788" y="1219994"/>
            <a:ext cx="46939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Quan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sát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tranh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rồi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trả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lời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1219994"/>
            <a:ext cx="609600" cy="554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28" y="-14972"/>
            <a:ext cx="2771334" cy="138566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32606" y="2116995"/>
            <a:ext cx="3314700" cy="1084199"/>
          </a:xfrm>
          <a:prstGeom prst="wedgeRoundRectCallout">
            <a:avLst>
              <a:gd name="adj1" fmla="val -6306"/>
              <a:gd name="adj2" fmla="val 70123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kìa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vi-VN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147950" y="2116995"/>
            <a:ext cx="2452456" cy="1084199"/>
          </a:xfrm>
          <a:prstGeom prst="wedgeRoundRectCallout">
            <a:avLst>
              <a:gd name="adj1" fmla="val -8433"/>
              <a:gd name="adj2" fmla="val 68669"/>
              <a:gd name="adj3" fmla="val 16667"/>
            </a:avLst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À,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12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19204" y="6255226"/>
            <a:ext cx="517160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ea typeface="Arial-Rounded" charset="0"/>
                <a:cs typeface="Arial" pitchFamily="34" charset="0"/>
              </a:rPr>
              <a:t>Bạn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ea typeface="Arial-Rounded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ea typeface="Arial-Rounded" charset="0"/>
                <a:cs typeface="Arial" pitchFamily="34" charset="0"/>
              </a:rPr>
              <a:t>Rô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ea typeface="Arial-Rounded" charset="0"/>
                <a:cs typeface="Arial" pitchFamily="34" charset="0"/>
              </a:rPr>
              <a:t> –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ea typeface="Arial-Rounded" charset="0"/>
                <a:cs typeface="Arial" pitchFamily="34" charset="0"/>
              </a:rPr>
              <a:t>bốt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ea typeface="Arial-Rounded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ea typeface="Arial-Rounded" charset="0"/>
                <a:cs typeface="Arial" pitchFamily="34" charset="0"/>
              </a:rPr>
              <a:t>nói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ea typeface="Arial-Rounded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ea typeface="Arial-Rounded" charset="0"/>
                <a:cs typeface="Arial" pitchFamily="34" charset="0"/>
              </a:rPr>
              <a:t>đúng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ea typeface="Arial-Rounded" charset="0"/>
                <a:cs typeface="Arial" pitchFamily="34" charset="0"/>
              </a:rPr>
              <a:t> hay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ea typeface="Arial-Rounded" charset="0"/>
                <a:cs typeface="Arial" pitchFamily="34" charset="0"/>
              </a:rPr>
              <a:t>sai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ea typeface="Arial-Rounded" charset="0"/>
                <a:cs typeface="Arial" pitchFamily="34" charset="0"/>
              </a:rPr>
              <a:t>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68542" y="6249194"/>
            <a:ext cx="30187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600" b="1" dirty="0" err="1">
                <a:solidFill>
                  <a:srgbClr val="FF0000"/>
                </a:solidFill>
                <a:latin typeface="Arial" pitchFamily="34" charset="0"/>
                <a:ea typeface="Arial-Rounded" charset="0"/>
                <a:cs typeface="Arial" pitchFamily="34" charset="0"/>
              </a:rPr>
              <a:t>Rô</a:t>
            </a:r>
            <a:r>
              <a:rPr lang="en-US" altLang="en-US" sz="2600" b="1" dirty="0">
                <a:solidFill>
                  <a:srgbClr val="FF0000"/>
                </a:solidFill>
                <a:latin typeface="Arial" pitchFamily="34" charset="0"/>
                <a:ea typeface="Arial-Rounded" charset="0"/>
                <a:cs typeface="Arial" pitchFamily="34" charset="0"/>
              </a:rPr>
              <a:t> – </a:t>
            </a:r>
            <a:r>
              <a:rPr lang="en-US" altLang="en-US" sz="2600" b="1" dirty="0" err="1">
                <a:solidFill>
                  <a:srgbClr val="FF0000"/>
                </a:solidFill>
                <a:latin typeface="Arial" pitchFamily="34" charset="0"/>
                <a:ea typeface="Arial-Rounded" charset="0"/>
                <a:cs typeface="Arial" pitchFamily="34" charset="0"/>
              </a:rPr>
              <a:t>bốt</a:t>
            </a:r>
            <a:r>
              <a:rPr lang="en-US" altLang="en-US" sz="2600" b="1" dirty="0">
                <a:solidFill>
                  <a:srgbClr val="FF0000"/>
                </a:solidFill>
                <a:latin typeface="Arial" pitchFamily="34" charset="0"/>
                <a:ea typeface="Arial-Rounded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Arial" pitchFamily="34" charset="0"/>
                <a:ea typeface="Arial-Rounded" charset="0"/>
                <a:cs typeface="Arial" pitchFamily="34" charset="0"/>
              </a:rPr>
              <a:t>nói</a:t>
            </a:r>
            <a:r>
              <a:rPr lang="en-US" altLang="en-US" sz="2600" b="1" dirty="0">
                <a:solidFill>
                  <a:srgbClr val="FF0000"/>
                </a:solidFill>
                <a:latin typeface="Arial" pitchFamily="34" charset="0"/>
                <a:ea typeface="Arial-Rounded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Arial" pitchFamily="34" charset="0"/>
                <a:ea typeface="Arial-Rounded" charset="0"/>
                <a:cs typeface="Arial" pitchFamily="34" charset="0"/>
              </a:rPr>
              <a:t>đúng</a:t>
            </a:r>
            <a:endParaRPr lang="en-US" altLang="en-US" sz="2600" b="1" dirty="0">
              <a:solidFill>
                <a:srgbClr val="FF0000"/>
              </a:solidFill>
              <a:latin typeface="Arial" pitchFamily="34" charset="0"/>
              <a:ea typeface="Arial-Rounded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2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  <p:bldP spid="11" grpId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213</Words>
  <Application>Microsoft Office PowerPoint</Application>
  <PresentationFormat>Custom</PresentationFormat>
  <Paragraphs>57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155</cp:revision>
  <dcterms:created xsi:type="dcterms:W3CDTF">2006-08-16T00:00:00Z</dcterms:created>
  <dcterms:modified xsi:type="dcterms:W3CDTF">2021-04-14T03:39:09Z</dcterms:modified>
</cp:coreProperties>
</file>