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2"/>
  </p:notesMasterIdLst>
  <p:sldIdLst>
    <p:sldId id="380" r:id="rId2"/>
    <p:sldId id="358" r:id="rId3"/>
    <p:sldId id="350" r:id="rId4"/>
    <p:sldId id="352" r:id="rId5"/>
    <p:sldId id="353" r:id="rId6"/>
    <p:sldId id="354" r:id="rId7"/>
    <p:sldId id="355" r:id="rId8"/>
    <p:sldId id="356" r:id="rId9"/>
    <p:sldId id="351" r:id="rId10"/>
    <p:sldId id="290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HP001 4 hàng" panose="020B0603050302020204" pitchFamily="34" charset="0"/>
      <p:regular r:id="rId21"/>
      <p:bold r:id="rId22"/>
    </p:embeddedFont>
    <p:embeddedFont>
      <p:font typeface="Microsoft YaHei" panose="020B0503020204020204" pitchFamily="34" charset="-122"/>
      <p:regular r:id="rId23"/>
      <p:bold r:id="rId24"/>
    </p:embeddedFont>
    <p:embeddedFont>
      <p:font typeface="Patrick Hand" panose="00000500000000000000" pitchFamily="2" charset="0"/>
      <p:regular r:id="rId25"/>
    </p:embeddedFont>
    <p:embeddedFont>
      <p:font typeface="Patrick Hand SC" panose="00000500000000000000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90" d="100"/>
          <a:sy n="90" d="100"/>
        </p:scale>
        <p:origin x="100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ECD0-D379-44A2-9EDB-F6028B8A4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52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80" y="81178"/>
            <a:ext cx="3073209" cy="776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4876507"/>
            <a:ext cx="9144000" cy="26531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98454"/>
            <a:ext cx="7164408" cy="568348"/>
          </a:xfrm>
          <a:prstGeom prst="rect">
            <a:avLst/>
          </a:prstGeom>
        </p:spPr>
        <p:txBody>
          <a:bodyPr/>
          <a:lstStyle>
            <a:lvl1pPr>
              <a:defRPr sz="3199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70470137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8222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76" r:id="rId4"/>
    <p:sldLayoutId id="2147483680" r:id="rId5"/>
    <p:sldLayoutId id="214748368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63" y="3621835"/>
            <a:ext cx="9147563" cy="15216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58572F-605C-4BF7-8237-AF417250364C}"/>
              </a:ext>
            </a:extLst>
          </p:cNvPr>
          <p:cNvSpPr txBox="1"/>
          <p:nvPr/>
        </p:nvSpPr>
        <p:spPr>
          <a:xfrm>
            <a:off x="2756274" y="657781"/>
            <a:ext cx="374974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11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112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1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11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vi-VN" sz="112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04543D-D875-44B9-94CC-DD252AD7364C}"/>
              </a:ext>
            </a:extLst>
          </p:cNvPr>
          <p:cNvSpPr/>
          <p:nvPr/>
        </p:nvSpPr>
        <p:spPr>
          <a:xfrm>
            <a:off x="2475033" y="2109336"/>
            <a:ext cx="4193936" cy="1454244"/>
          </a:xfrm>
          <a:prstGeom prst="rect">
            <a:avLst/>
          </a:prstGeom>
          <a:noFill/>
        </p:spPr>
        <p:txBody>
          <a:bodyPr spcFirstLastPara="1" wrap="none" lIns="51435" tIns="25718" rIns="51435" bIns="25718" numCol="1">
            <a:prstTxWarp prst="textArchUp">
              <a:avLst>
                <a:gd name="adj" fmla="val 10865585"/>
              </a:avLst>
            </a:prstTxWarp>
            <a:spAutoFit/>
          </a:bodyPr>
          <a:lstStyle/>
          <a:p>
            <a:pPr algn="ctr" defTabSz="514350">
              <a:defRPr/>
            </a:pPr>
            <a:r>
              <a:rPr lang="en-US" sz="279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</a:p>
          <a:p>
            <a:pPr algn="ctr" defTabSz="514350">
              <a:defRPr/>
            </a:pPr>
            <a:r>
              <a:rPr lang="en-US" sz="279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 VỚI TIẾT TIẾNG VIỆT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8B297-71C8-4B1F-9660-8DD6A54F9C18}"/>
              </a:ext>
            </a:extLst>
          </p:cNvPr>
          <p:cNvSpPr txBox="1"/>
          <p:nvPr/>
        </p:nvSpPr>
        <p:spPr>
          <a:xfrm>
            <a:off x="2877212" y="3025981"/>
            <a:ext cx="3507867" cy="421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38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138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38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138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138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Lê Hà</a:t>
            </a:r>
            <a:endParaRPr lang="en-US" sz="2138" b="1" i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687246" y="1595132"/>
            <a:ext cx="176421" cy="124638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687246" y="2135933"/>
            <a:ext cx="176421" cy="124638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687246" y="2703774"/>
            <a:ext cx="176421" cy="124638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669135" y="3271616"/>
            <a:ext cx="176421" cy="124638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449145" y="290436"/>
            <a:ext cx="4230529" cy="545700"/>
          </a:xfrm>
          <a:prstGeom prst="rect">
            <a:avLst/>
          </a:prstGeom>
          <a:noFill/>
        </p:spPr>
        <p:txBody>
          <a:bodyPr wrap="square" lIns="52742" tIns="26371" rIns="52742" bIns="263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5589"/>
            <a:r>
              <a:rPr lang="vi-VN" sz="3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đạt:</a:t>
            </a:r>
            <a:endParaRPr lang="en-US" sz="3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39" y="216316"/>
            <a:ext cx="851787" cy="617291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71" y="1125117"/>
            <a:ext cx="511316" cy="371158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09" y="281357"/>
            <a:ext cx="548053" cy="420027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96" y="63667"/>
            <a:ext cx="339011" cy="550623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6831816" y="4136832"/>
            <a:ext cx="477120" cy="564826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757513" y="4664217"/>
            <a:ext cx="1102850" cy="4647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400267" y="4064930"/>
            <a:ext cx="616150" cy="83163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1357597" y="1090591"/>
            <a:ext cx="6502766" cy="1197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vệ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sẻ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</a:t>
            </a:r>
            <a:r>
              <a:rPr lang="vi-VN" sz="1800">
                <a:latin typeface="Times New Roman" panose="02020603050405020304" pitchFamily="18" charset="0"/>
                <a:ea typeface="SimSun" panose="02010600030101010101" pitchFamily="2" charset="-122"/>
              </a:rPr>
              <a:t>ữ</a:t>
            </a:r>
            <a:r>
              <a:rPr lang="en-US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sạch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đẹp</a:t>
            </a:r>
            <a:r>
              <a:rPr lang="vi-V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1357597" y="2757186"/>
            <a:ext cx="6502765" cy="51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0" indent="-203200" algn="l">
              <a:lnSpc>
                <a:spcPts val="1585"/>
              </a:lnSpc>
              <a:tabLst>
                <a:tab pos="178435" algn="l"/>
              </a:tabLst>
            </a:pP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bày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ý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tinh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endParaRPr lang="en-US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517" y="1262230"/>
            <a:ext cx="3309085" cy="1285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GB" sz="2400">
                <a:solidFill>
                  <a:schemeClr val="accent3"/>
                </a:solidFill>
                <a:latin typeface="Patrick Hand" panose="020B0604020202020204" charset="0"/>
              </a:rPr>
              <a:t>1.</a:t>
            </a:r>
            <a:r>
              <a:rPr lang="en-GB" sz="2400">
                <a:latin typeface="Patrick Hand" panose="020B0604020202020204" charset="0"/>
              </a:rPr>
              <a:t> Nói tên các việc làm trong tranh. Cho biết những việc làm đó ảnh hưởng đến môi trường như thế nào.</a:t>
            </a:r>
            <a:endParaRPr lang="en-US" sz="2400">
              <a:latin typeface="Patrick Hand" panose="020B0604020202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2548" y="197814"/>
            <a:ext cx="2353427" cy="2241360"/>
          </a:xfrm>
          <a:prstGeom prst="roundRect">
            <a:avLst>
              <a:gd name="adj" fmla="val 3908"/>
            </a:avLst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0"/>
          <a:stretch/>
        </p:blipFill>
        <p:spPr>
          <a:xfrm>
            <a:off x="6221866" y="197813"/>
            <a:ext cx="2341328" cy="2238741"/>
          </a:xfrm>
          <a:prstGeom prst="roundRect">
            <a:avLst>
              <a:gd name="adj" fmla="val 3007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2548" y="2517732"/>
            <a:ext cx="2353427" cy="2229754"/>
          </a:xfrm>
          <a:prstGeom prst="roundRect">
            <a:avLst>
              <a:gd name="adj" fmla="val 5915"/>
            </a:avLst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1866" y="2517731"/>
            <a:ext cx="2341328" cy="2229665"/>
          </a:xfrm>
          <a:prstGeom prst="roundRect">
            <a:avLst>
              <a:gd name="adj" fmla="val 7904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4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8071" y="365759"/>
            <a:ext cx="4989751" cy="4450080"/>
          </a:xfrm>
          <a:prstGeom prst="roundRect">
            <a:avLst>
              <a:gd name="adj" fmla="val 3908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463" y="1012386"/>
            <a:ext cx="3048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 </a:t>
            </a:r>
            <a:r>
              <a:rPr lang="vi-VN" sz="3200" b="1" dirty="0">
                <a:solidFill>
                  <a:srgbClr val="FF0000"/>
                </a:solidFill>
                <a:latin typeface="Patrick Hand" charset="0"/>
              </a:rPr>
              <a:t>Người đàn ông đang vớt rác trên mặt hồ.</a:t>
            </a:r>
            <a:endParaRPr lang="en-US" sz="3200" b="1" dirty="0">
              <a:solidFill>
                <a:srgbClr val="FF0000"/>
              </a:solidFill>
              <a:latin typeface="Patrick Hand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0"/>
          <a:stretch/>
        </p:blipFill>
        <p:spPr>
          <a:xfrm>
            <a:off x="3992471" y="354567"/>
            <a:ext cx="4672557" cy="4467826"/>
          </a:xfrm>
          <a:prstGeom prst="roundRect">
            <a:avLst>
              <a:gd name="adj" fmla="val 3007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303" y="988452"/>
            <a:ext cx="323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đang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phá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chim</a:t>
            </a:r>
            <a:r>
              <a:rPr lang="vi-VN" sz="3200" b="1" dirty="0">
                <a:solidFill>
                  <a:srgbClr val="FF0000"/>
                </a:solidFill>
                <a:latin typeface="Patrick Hand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Patrick Hand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8357" y="305748"/>
            <a:ext cx="4840877" cy="4586488"/>
          </a:xfrm>
          <a:prstGeom prst="roundRect">
            <a:avLst>
              <a:gd name="adj" fmla="val 5915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303" y="988452"/>
            <a:ext cx="323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Xe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đổ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xuống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ngòi</a:t>
            </a:r>
            <a:r>
              <a:rPr lang="vi-VN" sz="3200" b="1" dirty="0">
                <a:solidFill>
                  <a:srgbClr val="FF0000"/>
                </a:solidFill>
                <a:latin typeface="Patrick Hand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Patrick Hand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8631" y="358006"/>
            <a:ext cx="4646431" cy="4424833"/>
          </a:xfrm>
          <a:prstGeom prst="roundRect">
            <a:avLst>
              <a:gd name="adj" fmla="val 7904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303" y="988452"/>
            <a:ext cx="32308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đang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nhặt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bờ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biển</a:t>
            </a:r>
            <a:r>
              <a:rPr lang="vi-VN" sz="3200" b="1" dirty="0">
                <a:solidFill>
                  <a:srgbClr val="FF0000"/>
                </a:solidFill>
                <a:latin typeface="Patrick Hand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Patrick Hand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8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26" y="195194"/>
            <a:ext cx="2184778" cy="2080742"/>
          </a:xfrm>
          <a:prstGeom prst="roundRect">
            <a:avLst>
              <a:gd name="adj" fmla="val 3908"/>
            </a:avLst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0"/>
          <a:stretch/>
        </p:blipFill>
        <p:spPr>
          <a:xfrm>
            <a:off x="2351304" y="195194"/>
            <a:ext cx="2176089" cy="2080742"/>
          </a:xfrm>
          <a:prstGeom prst="roundRect">
            <a:avLst>
              <a:gd name="adj" fmla="val 3007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7393" y="195194"/>
            <a:ext cx="2196150" cy="2080742"/>
          </a:xfrm>
          <a:prstGeom prst="roundRect">
            <a:avLst>
              <a:gd name="adj" fmla="val 5915"/>
            </a:avLst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52" y="195194"/>
            <a:ext cx="2176617" cy="2072809"/>
          </a:xfrm>
          <a:prstGeom prst="roundRect">
            <a:avLst>
              <a:gd name="adj" fmla="val 7904"/>
            </a:avLst>
          </a:prstGeom>
        </p:spPr>
      </p:pic>
      <p:sp>
        <p:nvSpPr>
          <p:cNvPr id="8" name="TextBox 7"/>
          <p:cNvSpPr txBox="1"/>
          <p:nvPr/>
        </p:nvSpPr>
        <p:spPr>
          <a:xfrm>
            <a:off x="83258" y="2157659"/>
            <a:ext cx="217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Patrick Hand" charset="0"/>
              </a:rPr>
              <a:t>Người đàn ông đang vớt rác trên mặt hồ.</a:t>
            </a:r>
            <a:endParaRPr lang="en-US" sz="2000" b="1" dirty="0">
              <a:solidFill>
                <a:srgbClr val="FF0000"/>
              </a:solidFill>
              <a:latin typeface="Patrick Hand" charset="0"/>
            </a:endParaRPr>
          </a:p>
          <a:p>
            <a:pPr algn="just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9918" y="2167266"/>
            <a:ext cx="209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nhỏ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đang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phá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tổ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chim</a:t>
            </a:r>
            <a:r>
              <a:rPr lang="vi-VN" sz="2000" b="1" dirty="0">
                <a:solidFill>
                  <a:srgbClr val="FF0000"/>
                </a:solidFill>
                <a:latin typeface="Patrick Hand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Patrick Hand" charset="0"/>
            </a:endParaRPr>
          </a:p>
          <a:p>
            <a:pPr algn="just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32653" y="2038628"/>
            <a:ext cx="2168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Xe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rác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đổ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rác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xuống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sông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ngòi</a:t>
            </a:r>
            <a:r>
              <a:rPr lang="vi-VN" sz="2000" b="1" dirty="0">
                <a:solidFill>
                  <a:srgbClr val="FF0000"/>
                </a:solidFill>
                <a:latin typeface="Patrick Hand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Patrick Hand" charset="0"/>
            </a:endParaRP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36457" y="2013990"/>
            <a:ext cx="323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nhỏ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đang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</a:p>
          <a:p>
            <a:pPr algn="just"/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thu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nhặt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rác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bờ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biển</a:t>
            </a:r>
            <a:r>
              <a:rPr lang="vi-VN" sz="2000" b="1" dirty="0">
                <a:solidFill>
                  <a:srgbClr val="FF0000"/>
                </a:solidFill>
                <a:latin typeface="Patrick Hand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Patrick Hand" charset="0"/>
            </a:endParaRPr>
          </a:p>
          <a:p>
            <a:pPr algn="just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915" y="3029645"/>
            <a:ext cx="878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200" dirty="0">
                <a:solidFill>
                  <a:srgbClr val="002060"/>
                </a:solidFill>
                <a:latin typeface="+mj-lt"/>
              </a:rPr>
              <a:t>Trong những việc làm trên, việc làm nào ảnh hưởng tốt đến môi trường?</a:t>
            </a:r>
            <a:endParaRPr lang="en-US" sz="2200" dirty="0">
              <a:solidFill>
                <a:srgbClr val="002060"/>
              </a:solidFill>
              <a:latin typeface="+mj-lt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597595"/>
            <a:ext cx="9440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96" y="2153297"/>
            <a:ext cx="217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7030A0"/>
                </a:solidFill>
                <a:latin typeface="Patrick Hand" charset="0"/>
              </a:rPr>
              <a:t>Người đàn ông đang vớt rác trên mặt hồ.</a:t>
            </a:r>
            <a:endParaRPr lang="en-US" sz="2000" b="1" dirty="0">
              <a:solidFill>
                <a:srgbClr val="7030A0"/>
              </a:solidFill>
              <a:latin typeface="Patrick Hand" charset="0"/>
            </a:endParaRPr>
          </a:p>
          <a:p>
            <a:pPr algn="just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0804" y="2018337"/>
            <a:ext cx="323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Patrick Hand" charset="0"/>
              </a:rPr>
              <a:t> 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Các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bạn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nhỏ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đang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</a:p>
          <a:p>
            <a:pPr algn="just"/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thu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nhặt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rác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trên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bờ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biển</a:t>
            </a:r>
            <a:r>
              <a:rPr lang="vi-VN" sz="2000" b="1" dirty="0">
                <a:solidFill>
                  <a:srgbClr val="7030A0"/>
                </a:solidFill>
                <a:latin typeface="Patrick Hand" charset="0"/>
              </a:rPr>
              <a:t>.</a:t>
            </a:r>
            <a:endParaRPr lang="en-US" sz="2000" b="1" dirty="0">
              <a:solidFill>
                <a:srgbClr val="7030A0"/>
              </a:solidFill>
              <a:latin typeface="Patrick Hand" charset="0"/>
            </a:endParaRPr>
          </a:p>
          <a:p>
            <a:pPr algn="just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5556" y="2162904"/>
            <a:ext cx="209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Hai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bạn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nhỏ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đang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phá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tổ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chim</a:t>
            </a:r>
            <a:r>
              <a:rPr lang="vi-VN" sz="2000" b="1" dirty="0">
                <a:solidFill>
                  <a:srgbClr val="00B050"/>
                </a:solidFill>
                <a:latin typeface="Patrick Hand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Patrick Hand" charset="0"/>
            </a:endParaRPr>
          </a:p>
          <a:p>
            <a:pPr algn="just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7000" y="2034266"/>
            <a:ext cx="2168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Patrick Hand" charset="0"/>
              </a:rPr>
              <a:t> 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Xe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rác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đổ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rác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xuống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sông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ngòi</a:t>
            </a:r>
            <a:r>
              <a:rPr lang="vi-VN" sz="2000" b="1" dirty="0">
                <a:solidFill>
                  <a:srgbClr val="00B050"/>
                </a:solidFill>
                <a:latin typeface="Patrick Hand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Patrick Hand" charset="0"/>
            </a:endParaRPr>
          </a:p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24" y="4099625"/>
            <a:ext cx="89419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vi-VN" sz="2200" dirty="0">
                <a:solidFill>
                  <a:srgbClr val="C00000"/>
                </a:solidFill>
                <a:latin typeface="+mj-lt"/>
              </a:rPr>
              <a:t>Những việc làm đó ảnh hưởng tốt (không tốt) đến môi</a:t>
            </a:r>
            <a:r>
              <a:rPr lang="en-US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200" dirty="0">
                <a:solidFill>
                  <a:srgbClr val="C00000"/>
                </a:solidFill>
                <a:latin typeface="+mj-lt"/>
              </a:rPr>
              <a:t>trường như thế nào?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09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2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1091109"/>
            <a:ext cx="5079770" cy="10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sạch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4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311</Words>
  <Application>Microsoft Office PowerPoint</Application>
  <PresentationFormat>On-screen Show (16:9)</PresentationFormat>
  <Paragraphs>31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Wingdings</vt:lpstr>
      <vt:lpstr>Patrick Hand SC</vt:lpstr>
      <vt:lpstr>Cambria</vt:lpstr>
      <vt:lpstr>HP001 4 hàng</vt:lpstr>
      <vt:lpstr>Times New Roman</vt:lpstr>
      <vt:lpstr>Microsoft YaHei</vt:lpstr>
      <vt:lpstr>Calibri</vt:lpstr>
      <vt:lpstr>Patrick Hand</vt:lpstr>
      <vt:lpstr>English Language Grammar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Dao Thuy</cp:lastModifiedBy>
  <cp:revision>54</cp:revision>
  <dcterms:modified xsi:type="dcterms:W3CDTF">2023-02-28T01:42:23Z</dcterms:modified>
</cp:coreProperties>
</file>