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80" r:id="rId2"/>
    <p:sldId id="314" r:id="rId3"/>
    <p:sldId id="285" r:id="rId4"/>
    <p:sldId id="325" r:id="rId5"/>
    <p:sldId id="307" r:id="rId6"/>
    <p:sldId id="306" r:id="rId7"/>
    <p:sldId id="321" r:id="rId8"/>
    <p:sldId id="320" r:id="rId9"/>
    <p:sldId id="318" r:id="rId10"/>
    <p:sldId id="315" r:id="rId11"/>
    <p:sldId id="30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8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E5497-7E55-4E85-AF7D-D2E89F13D4E0}" type="datetimeFigureOut">
              <a:rPr lang="en-US" smtClean="0"/>
              <a:t>2/28/2023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7607B-BE77-4CD6-8317-628191F8B67B}" type="slidenum">
              <a:rPr lang="en-US" smtClean="0"/>
              <a:t>‹#›</a:t>
            </a:fld>
            <a:endParaRPr lang="en-US"/>
          </a:p>
        </p:txBody>
      </p:sp>
    </p:spTree>
    <p:extLst>
      <p:ext uri="{BB962C8B-B14F-4D97-AF65-F5344CB8AC3E}">
        <p14:creationId xmlns:p14="http://schemas.microsoft.com/office/powerpoint/2010/main" val="263381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B44ECD0-D379-44A2-9EDB-F6028B8A4804}" type="slidenum">
              <a:rPr lang="en-US" smtClean="0"/>
              <a:t>1</a:t>
            </a:fld>
            <a:endParaRPr lang="en-US"/>
          </a:p>
        </p:txBody>
      </p:sp>
    </p:spTree>
    <p:extLst>
      <p:ext uri="{BB962C8B-B14F-4D97-AF65-F5344CB8AC3E}">
        <p14:creationId xmlns:p14="http://schemas.microsoft.com/office/powerpoint/2010/main" val="416987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1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4</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16FB3-29AD-4AC0-9EB2-5C86A75010BC}"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47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3224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62131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3484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16FB3-29AD-4AC0-9EB2-5C86A75010BC}"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19295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16FB3-29AD-4AC0-9EB2-5C86A75010BC}"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4290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16FB3-29AD-4AC0-9EB2-5C86A75010BC}"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56177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16FB3-29AD-4AC0-9EB2-5C86A75010BC}"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6320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16FB3-29AD-4AC0-9EB2-5C86A75010BC}"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26743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02944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1115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6FB3-29AD-4AC0-9EB2-5C86A75010BC}" type="datetimeFigureOut">
              <a:rPr lang="en-US" smtClean="0"/>
              <a:t>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588C-AED2-4DCB-B3BE-0C53DEFF078F}" type="slidenum">
              <a:rPr lang="en-US" smtClean="0"/>
              <a:t>‹#›</a:t>
            </a:fld>
            <a:endParaRPr lang="en-US"/>
          </a:p>
        </p:txBody>
      </p:sp>
    </p:spTree>
    <p:extLst>
      <p:ext uri="{BB962C8B-B14F-4D97-AF65-F5344CB8AC3E}">
        <p14:creationId xmlns:p14="http://schemas.microsoft.com/office/powerpoint/2010/main" val="98713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7459" y="3209970"/>
            <a:ext cx="9157083" cy="2759515"/>
          </a:xfrm>
          <a:prstGeom prst="rect">
            <a:avLst/>
          </a:prstGeom>
        </p:spPr>
      </p:pic>
      <p:pic>
        <p:nvPicPr>
          <p:cNvPr id="3" name="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46164" y="3662737"/>
            <a:ext cx="3679782" cy="2028886"/>
          </a:xfrm>
          <a:prstGeom prst="rect">
            <a:avLst/>
          </a:prstGeom>
        </p:spPr>
      </p:pic>
      <p:pic>
        <p:nvPicPr>
          <p:cNvPr id="4" name="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931870" y="4030492"/>
            <a:ext cx="2830073" cy="2028885"/>
          </a:xfrm>
          <a:prstGeom prst="rect">
            <a:avLst/>
          </a:prstGeom>
        </p:spPr>
      </p:pic>
      <p:sp>
        <p:nvSpPr>
          <p:cNvPr id="20" name="TextBox 19">
            <a:extLst>
              <a:ext uri="{FF2B5EF4-FFF2-40B4-BE49-F238E27FC236}">
                <a16:creationId xmlns:a16="http://schemas.microsoft.com/office/drawing/2014/main" id="{8F58572F-605C-4BF7-8237-AF417250364C}"/>
              </a:ext>
            </a:extLst>
          </p:cNvPr>
          <p:cNvSpPr txBox="1"/>
          <p:nvPr/>
        </p:nvSpPr>
        <p:spPr>
          <a:xfrm>
            <a:off x="3711944" y="877042"/>
            <a:ext cx="4925837" cy="553998"/>
          </a:xfrm>
          <a:prstGeom prst="rect">
            <a:avLst/>
          </a:prstGeom>
          <a:noFill/>
        </p:spPr>
        <p:txBody>
          <a:bodyPr wrap="none" rtlCol="0">
            <a:spAutoFit/>
          </a:bodyPr>
          <a:lstStyle/>
          <a:p>
            <a:pPr algn="ctr"/>
            <a:r>
              <a:rPr lang="en-US" sz="1500" b="1" dirty="0">
                <a:solidFill>
                  <a:srgbClr val="002060"/>
                </a:solidFill>
                <a:latin typeface="Times New Roman" panose="02020603050405020304" pitchFamily="18" charset="0"/>
                <a:cs typeface="Times New Roman" panose="02020603050405020304" pitchFamily="18" charset="0"/>
              </a:rPr>
              <a:t>PHÒNG GIÁO DỤC VÀ ĐÀO TẠO QUẬN LONG BIÊN</a:t>
            </a:r>
          </a:p>
          <a:p>
            <a:pPr algn="ctr"/>
            <a:r>
              <a:rPr lang="en-US" sz="1500" b="1" dirty="0">
                <a:solidFill>
                  <a:srgbClr val="002060"/>
                </a:solidFill>
                <a:latin typeface="Times New Roman" panose="02020603050405020304" pitchFamily="18" charset="0"/>
                <a:cs typeface="Times New Roman" panose="02020603050405020304" pitchFamily="18" charset="0"/>
              </a:rPr>
              <a:t>TRƯỜNG TIỂU </a:t>
            </a:r>
            <a:r>
              <a:rPr lang="en-US" sz="1500" b="1" dirty="0" err="1">
                <a:solidFill>
                  <a:srgbClr val="002060"/>
                </a:solidFill>
                <a:latin typeface="Times New Roman" panose="02020603050405020304" pitchFamily="18" charset="0"/>
                <a:cs typeface="Times New Roman" panose="02020603050405020304" pitchFamily="18" charset="0"/>
              </a:rPr>
              <a:t>HỌC</a:t>
            </a:r>
            <a:r>
              <a:rPr lang="en-US" sz="1500" b="1" dirty="0">
                <a:solidFill>
                  <a:srgbClr val="002060"/>
                </a:solidFill>
                <a:latin typeface="Times New Roman" panose="02020603050405020304" pitchFamily="18" charset="0"/>
                <a:cs typeface="Times New Roman" panose="02020603050405020304" pitchFamily="18" charset="0"/>
              </a:rPr>
              <a:t> </a:t>
            </a:r>
            <a:r>
              <a:rPr lang="en-US" sz="1500" b="1" dirty="0" err="1">
                <a:solidFill>
                  <a:srgbClr val="002060"/>
                </a:solidFill>
                <a:latin typeface="Times New Roman" panose="02020603050405020304" pitchFamily="18" charset="0"/>
                <a:cs typeface="Times New Roman" panose="02020603050405020304" pitchFamily="18" charset="0"/>
              </a:rPr>
              <a:t>SÀI</a:t>
            </a:r>
            <a:r>
              <a:rPr lang="en-US" sz="1500" b="1" dirty="0">
                <a:solidFill>
                  <a:srgbClr val="002060"/>
                </a:solidFill>
                <a:latin typeface="Times New Roman" panose="02020603050405020304" pitchFamily="18" charset="0"/>
                <a:cs typeface="Times New Roman" panose="02020603050405020304" pitchFamily="18" charset="0"/>
              </a:rPr>
              <a:t> </a:t>
            </a:r>
            <a:r>
              <a:rPr lang="en-US" sz="1500" b="1" dirty="0" err="1">
                <a:solidFill>
                  <a:srgbClr val="002060"/>
                </a:solidFill>
                <a:latin typeface="Times New Roman" panose="02020603050405020304" pitchFamily="18" charset="0"/>
                <a:cs typeface="Times New Roman" panose="02020603050405020304" pitchFamily="18" charset="0"/>
              </a:rPr>
              <a:t>ĐÔNG</a:t>
            </a:r>
            <a:endParaRPr lang="vi-VN" sz="1500" b="1" dirty="0">
              <a:solidFill>
                <a:srgbClr val="002060"/>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104543D-D875-44B9-94CC-DD252AD7364C}"/>
              </a:ext>
            </a:extLst>
          </p:cNvPr>
          <p:cNvSpPr/>
          <p:nvPr/>
        </p:nvSpPr>
        <p:spPr>
          <a:xfrm>
            <a:off x="3300044" y="2812448"/>
            <a:ext cx="5591915" cy="1938992"/>
          </a:xfrm>
          <a:prstGeom prst="rect">
            <a:avLst/>
          </a:prstGeom>
          <a:noFill/>
        </p:spPr>
        <p:txBody>
          <a:bodyPr spcFirstLastPara="1" wrap="none" lIns="68580" tIns="34290" rIns="68580" bIns="34290" numCol="1">
            <a:prstTxWarp prst="textArchUp">
              <a:avLst>
                <a:gd name="adj" fmla="val 10865585"/>
              </a:avLst>
            </a:prstTxWarp>
            <a:spAutoFit/>
          </a:bodyPr>
          <a:lstStyle/>
          <a:p>
            <a:pPr algn="ctr" defTabSz="685800">
              <a:defRPr/>
            </a:pPr>
            <a:r>
              <a:rPr lang="en-US" sz="37200" b="1" dirty="0">
                <a:ln w="13462">
                  <a:solidFill>
                    <a:srgbClr val="FFFFFF"/>
                  </a:solidFill>
                  <a:prstDash val="solid"/>
                </a:ln>
                <a:solidFill>
                  <a:srgbClr val="C00000"/>
                </a:solidFill>
                <a:effectLst>
                  <a:outerShdw dist="38100" dir="2700000" algn="bl" rotWithShape="0">
                    <a:srgbClr val="D17D92"/>
                  </a:outerShdw>
                </a:effectLst>
                <a:latin typeface="Arial" panose="020B0604020202020204" pitchFamily="34" charset="0"/>
                <a:ea typeface="微软雅黑"/>
                <a:cs typeface="Arial" panose="020B0604020202020204" pitchFamily="34" charset="0"/>
              </a:rPr>
              <a:t>CHÀO MỪNG CÁC EM </a:t>
            </a:r>
          </a:p>
          <a:p>
            <a:pPr algn="ctr" defTabSz="685800">
              <a:defRPr/>
            </a:pPr>
            <a:r>
              <a:rPr lang="en-US" sz="37200" b="1" dirty="0">
                <a:ln w="13462">
                  <a:solidFill>
                    <a:srgbClr val="FFFFFF"/>
                  </a:solidFill>
                  <a:prstDash val="solid"/>
                </a:ln>
                <a:solidFill>
                  <a:srgbClr val="C00000"/>
                </a:solidFill>
                <a:effectLst>
                  <a:outerShdw dist="38100" dir="2700000" algn="bl" rotWithShape="0">
                    <a:srgbClr val="D17D92"/>
                  </a:outerShdw>
                </a:effectLst>
                <a:latin typeface="Arial" panose="020B0604020202020204" pitchFamily="34" charset="0"/>
                <a:ea typeface="微软雅黑"/>
                <a:cs typeface="Arial" panose="020B0604020202020204" pitchFamily="34" charset="0"/>
              </a:rPr>
              <a:t>ĐẾN VỚI TIẾT TIẾNG VIỆT</a:t>
            </a:r>
          </a:p>
        </p:txBody>
      </p:sp>
      <p:sp>
        <p:nvSpPr>
          <p:cNvPr id="23" name="TextBox 22">
            <a:extLst>
              <a:ext uri="{FF2B5EF4-FFF2-40B4-BE49-F238E27FC236}">
                <a16:creationId xmlns:a16="http://schemas.microsoft.com/office/drawing/2014/main" id="{F598B297-71C8-4B1F-9660-8DD6A54F9C18}"/>
              </a:ext>
            </a:extLst>
          </p:cNvPr>
          <p:cNvSpPr txBox="1"/>
          <p:nvPr/>
        </p:nvSpPr>
        <p:spPr>
          <a:xfrm>
            <a:off x="3734626" y="3662738"/>
            <a:ext cx="4677156" cy="530915"/>
          </a:xfrm>
          <a:prstGeom prst="rect">
            <a:avLst/>
          </a:prstGeom>
          <a:noFill/>
        </p:spPr>
        <p:txBody>
          <a:bodyPr wrap="square">
            <a:spAutoFit/>
          </a:bodyPr>
          <a:lstStyle/>
          <a:p>
            <a:pPr algn="ctr"/>
            <a:r>
              <a:rPr lang="en-US" sz="2850" b="1" i="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Giáo</a:t>
            </a:r>
            <a:r>
              <a:rPr lang="en-US" sz="2850" b="1" i="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850" b="1" i="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viên</a:t>
            </a:r>
            <a:r>
              <a:rPr lang="en-US" sz="2850" b="1" i="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vi-VN" sz="2850" b="1" i="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Đào Thị Thúy</a:t>
            </a:r>
            <a:endParaRPr lang="en-US" sz="2850" b="1" i="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76539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TextBox 2"/>
          <p:cNvSpPr txBox="1"/>
          <p:nvPr/>
        </p:nvSpPr>
        <p:spPr>
          <a:xfrm>
            <a:off x="996490" y="638460"/>
            <a:ext cx="10747835" cy="1077218"/>
          </a:xfrm>
          <a:prstGeom prst="rect">
            <a:avLst/>
          </a:prstGeom>
          <a:noFill/>
        </p:spPr>
        <p:txBody>
          <a:bodyPr wrap="square" rtlCol="0">
            <a:spAutoFit/>
          </a:bodyPr>
          <a:lstStyle/>
          <a:p>
            <a:pPr marL="0" lvl="1"/>
            <a:r>
              <a:rPr lang="en-US" sz="3200" b="1" dirty="0">
                <a:solidFill>
                  <a:srgbClr val="002060"/>
                </a:solidFill>
                <a:latin typeface="Times New Roman" panose="02020603050405020304" pitchFamily="18" charset="0"/>
                <a:cs typeface="Times New Roman" panose="02020603050405020304" pitchFamily="18" charset="0"/>
              </a:rPr>
              <a:t>2. </a:t>
            </a:r>
            <a:r>
              <a:rPr lang="en-US" sz="3200" b="1" dirty="0">
                <a:solidFill>
                  <a:srgbClr val="002060"/>
                </a:solidFill>
                <a:latin typeface="UTM Avo" panose="02040603050506020204" pitchFamily="18" charset="0"/>
              </a:rPr>
              <a:t>Chia </a:t>
            </a:r>
            <a:r>
              <a:rPr lang="en-US" sz="3200" b="1" dirty="0" err="1">
                <a:solidFill>
                  <a:srgbClr val="002060"/>
                </a:solidFill>
                <a:latin typeface="UTM Avo" panose="02040603050506020204" pitchFamily="18" charset="0"/>
              </a:rPr>
              <a:t>sẻ</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với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bạn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điều</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mà</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em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đã</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đọc</a:t>
            </a:r>
            <a:r>
              <a:rPr lang="en-US" sz="3200" b="1" dirty="0">
                <a:solidFill>
                  <a:srgbClr val="002060"/>
                </a:solidFill>
                <a:latin typeface="UTM Avo" panose="02040603050506020204" pitchFamily="18" charset="0"/>
              </a:rPr>
              <a:t>.</a:t>
            </a:r>
          </a:p>
          <a:p>
            <a:endParaRPr lang="en-US" sz="3200" b="1" dirty="0">
              <a:solidFill>
                <a:srgbClr val="00206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587211" y="1488831"/>
            <a:ext cx="11440666" cy="4890317"/>
            <a:chOff x="1678146" y="1794125"/>
            <a:chExt cx="9446071" cy="4607432"/>
          </a:xfrm>
        </p:grpSpPr>
        <p:grpSp>
          <p:nvGrpSpPr>
            <p:cNvPr id="5" name="Group 4">
              <a:extLst>
                <a:ext uri="{FF2B5EF4-FFF2-40B4-BE49-F238E27FC236}">
                  <a16:creationId xmlns:a16="http://schemas.microsoft.com/office/drawing/2014/main" id="{31ED0437-E5C8-4E02-BFC5-45631CAF7A0E}"/>
                </a:ext>
              </a:extLst>
            </p:cNvPr>
            <p:cNvGrpSpPr/>
            <p:nvPr/>
          </p:nvGrpSpPr>
          <p:grpSpPr>
            <a:xfrm>
              <a:off x="1678146" y="1794125"/>
              <a:ext cx="9333580" cy="3896527"/>
              <a:chOff x="768927" y="1641595"/>
              <a:chExt cx="5340928" cy="2511698"/>
            </a:xfrm>
          </p:grpSpPr>
          <p:grpSp>
            <p:nvGrpSpPr>
              <p:cNvPr id="30" name="Group 29">
                <a:extLst>
                  <a:ext uri="{FF2B5EF4-FFF2-40B4-BE49-F238E27FC236}">
                    <a16:creationId xmlns:a16="http://schemas.microsoft.com/office/drawing/2014/main" id="{D2278A9C-6606-4404-B8D1-DFA84F62BAAE}"/>
                  </a:ext>
                </a:extLst>
              </p:cNvPr>
              <p:cNvGrpSpPr/>
              <p:nvPr/>
            </p:nvGrpSpPr>
            <p:grpSpPr>
              <a:xfrm>
                <a:off x="768927" y="1641595"/>
                <a:ext cx="5340928" cy="2511698"/>
                <a:chOff x="768927" y="1641595"/>
                <a:chExt cx="5340928" cy="2511698"/>
              </a:xfrm>
            </p:grpSpPr>
            <p:sp>
              <p:nvSpPr>
                <p:cNvPr id="32" name="Rectangle 14">
                  <a:extLst>
                    <a:ext uri="{FF2B5EF4-FFF2-40B4-BE49-F238E27FC236}">
                      <a16:creationId xmlns:a16="http://schemas.microsoft.com/office/drawing/2014/main" id="{7CB7D01E-BEB6-461C-8432-22BFA28DC2C5}"/>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33" name="Google Shape;1251;p47">
                  <a:extLst>
                    <a:ext uri="{FF2B5EF4-FFF2-40B4-BE49-F238E27FC236}">
                      <a16:creationId xmlns:a16="http://schemas.microsoft.com/office/drawing/2014/main" id="{B049267A-077C-43FC-B9F6-88FBB8BFCC44}"/>
                    </a:ext>
                  </a:extLst>
                </p:cNvPr>
                <p:cNvGrpSpPr/>
                <p:nvPr/>
              </p:nvGrpSpPr>
              <p:grpSpPr>
                <a:xfrm>
                  <a:off x="768927" y="1641595"/>
                  <a:ext cx="5340928" cy="2511698"/>
                  <a:chOff x="4875791" y="946666"/>
                  <a:chExt cx="1252993" cy="1443671"/>
                </a:xfrm>
              </p:grpSpPr>
              <p:sp>
                <p:nvSpPr>
                  <p:cNvPr id="35" name="Google Shape;1252;p47">
                    <a:extLst>
                      <a:ext uri="{FF2B5EF4-FFF2-40B4-BE49-F238E27FC236}">
                        <a16:creationId xmlns:a16="http://schemas.microsoft.com/office/drawing/2014/main"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6" name="Google Shape;1253;p47">
                    <a:extLst>
                      <a:ext uri="{FF2B5EF4-FFF2-40B4-BE49-F238E27FC236}">
                        <a16:creationId xmlns:a16="http://schemas.microsoft.com/office/drawing/2014/main"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Google Shape;1254;p47">
                    <a:extLst>
                      <a:ext uri="{FF2B5EF4-FFF2-40B4-BE49-F238E27FC236}">
                        <a16:creationId xmlns:a16="http://schemas.microsoft.com/office/drawing/2014/main"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Google Shape;1255;p47">
                    <a:extLst>
                      <a:ext uri="{FF2B5EF4-FFF2-40B4-BE49-F238E27FC236}">
                        <a16:creationId xmlns:a16="http://schemas.microsoft.com/office/drawing/2014/main"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 name="Google Shape;1256;p47">
                    <a:extLst>
                      <a:ext uri="{FF2B5EF4-FFF2-40B4-BE49-F238E27FC236}">
                        <a16:creationId xmlns:a16="http://schemas.microsoft.com/office/drawing/2014/main"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0" name="Google Shape;1257;p47">
                    <a:extLst>
                      <a:ext uri="{FF2B5EF4-FFF2-40B4-BE49-F238E27FC236}">
                        <a16:creationId xmlns:a16="http://schemas.microsoft.com/office/drawing/2014/main"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Google Shape;1258;p47">
                    <a:extLst>
                      <a:ext uri="{FF2B5EF4-FFF2-40B4-BE49-F238E27FC236}">
                        <a16:creationId xmlns:a16="http://schemas.microsoft.com/office/drawing/2014/main"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2" name="Google Shape;1259;p47">
                    <a:extLst>
                      <a:ext uri="{FF2B5EF4-FFF2-40B4-BE49-F238E27FC236}">
                        <a16:creationId xmlns:a16="http://schemas.microsoft.com/office/drawing/2014/main"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3" name="Google Shape;1260;p47">
                    <a:extLst>
                      <a:ext uri="{FF2B5EF4-FFF2-40B4-BE49-F238E27FC236}">
                        <a16:creationId xmlns:a16="http://schemas.microsoft.com/office/drawing/2014/main"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4" name="Google Shape;1261;p47">
                    <a:extLst>
                      <a:ext uri="{FF2B5EF4-FFF2-40B4-BE49-F238E27FC236}">
                        <a16:creationId xmlns:a16="http://schemas.microsoft.com/office/drawing/2014/main"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34" name="Rectangle 14">
                  <a:extLst>
                    <a:ext uri="{FF2B5EF4-FFF2-40B4-BE49-F238E27FC236}">
                      <a16:creationId xmlns:a16="http://schemas.microsoft.com/office/drawing/2014/main"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31" name="TextBox 30">
                <a:extLst>
                  <a:ext uri="{FF2B5EF4-FFF2-40B4-BE49-F238E27FC236}">
                    <a16:creationId xmlns:a16="http://schemas.microsoft.com/office/drawing/2014/main" id="{3905E4E2-5934-4996-969A-3A40AF93D95F}"/>
                  </a:ext>
                </a:extLst>
              </p:cNvPr>
              <p:cNvSpPr txBox="1"/>
              <p:nvPr/>
            </p:nvSpPr>
            <p:spPr>
              <a:xfrm>
                <a:off x="2927578" y="1747333"/>
                <a:ext cx="1129909" cy="3551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err="1">
                    <a:solidFill>
                      <a:srgbClr val="FF0000"/>
                    </a:solidFill>
                    <a:latin typeface="Times New Roman" pitchFamily="18" charset="0"/>
                    <a:ea typeface="Arial-Rounded" panose="020B0500000000000000" pitchFamily="34" charset="0"/>
                    <a:cs typeface="Times New Roman" pitchFamily="18" charset="0"/>
                    <a:sym typeface="Arial"/>
                  </a:rPr>
                  <a:t>Ví</a:t>
                </a:r>
                <a:r>
                  <a:rPr lang="en-US" sz="3200" b="1" kern="0" noProof="0" dirty="0">
                    <a:solidFill>
                      <a:srgbClr val="FF0000"/>
                    </a:solidFill>
                    <a:latin typeface="Times New Roman" pitchFamily="18" charset="0"/>
                    <a:ea typeface="Arial-Rounded" panose="020B0500000000000000" pitchFamily="34" charset="0"/>
                    <a:cs typeface="Times New Roman" pitchFamily="18" charset="0"/>
                    <a:sym typeface="Arial"/>
                  </a:rPr>
                  <a:t> </a:t>
                </a:r>
                <a:r>
                  <a:rPr lang="en-US" sz="3200" b="1" kern="0" noProof="0" dirty="0" err="1">
                    <a:solidFill>
                      <a:srgbClr val="FF0000"/>
                    </a:solidFill>
                    <a:latin typeface="Times New Roman" pitchFamily="18" charset="0"/>
                    <a:ea typeface="Arial-Rounded" panose="020B0500000000000000" pitchFamily="34" charset="0"/>
                    <a:cs typeface="Times New Roman" pitchFamily="18" charset="0"/>
                    <a:sym typeface="Arial"/>
                  </a:rPr>
                  <a:t>dụ</a:t>
                </a:r>
                <a:r>
                  <a:rPr lang="en-US" sz="3200" b="1" kern="0" noProof="0" dirty="0">
                    <a:solidFill>
                      <a:srgbClr val="FF0000"/>
                    </a:solidFill>
                    <a:latin typeface="Times New Roman" pitchFamily="18" charset="0"/>
                    <a:ea typeface="Arial-Rounded" panose="020B0500000000000000" pitchFamily="34" charset="0"/>
                    <a:cs typeface="Times New Roman" pitchFamily="18" charset="0"/>
                    <a:sym typeface="Arial"/>
                  </a:rPr>
                  <a:t>:</a:t>
                </a:r>
                <a:endParaRPr kumimoji="0" lang="en-US" sz="3200" b="1" i="0" u="none" strike="noStrike" kern="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Arial"/>
                </a:endParaRPr>
              </a:p>
            </p:txBody>
          </p:sp>
        </p:grpSp>
        <p:grpSp>
          <p:nvGrpSpPr>
            <p:cNvPr id="6" name="Google Shape;1029;p42">
              <a:extLst>
                <a:ext uri="{FF2B5EF4-FFF2-40B4-BE49-F238E27FC236}">
                  <a16:creationId xmlns:a16="http://schemas.microsoft.com/office/drawing/2014/main" id="{51CA20DD-C4F6-452C-941A-C30EDD282F23}"/>
                </a:ext>
              </a:extLst>
            </p:cNvPr>
            <p:cNvGrpSpPr/>
            <p:nvPr/>
          </p:nvGrpSpPr>
          <p:grpSpPr>
            <a:xfrm rot="20594821">
              <a:off x="9557530" y="5203744"/>
              <a:ext cx="1566687" cy="1197813"/>
              <a:chOff x="7570574" y="3912596"/>
              <a:chExt cx="1175015" cy="898360"/>
            </a:xfrm>
          </p:grpSpPr>
          <p:grpSp>
            <p:nvGrpSpPr>
              <p:cNvPr id="7" name="Google Shape;1030;p42">
                <a:extLst>
                  <a:ext uri="{FF2B5EF4-FFF2-40B4-BE49-F238E27FC236}">
                    <a16:creationId xmlns:a16="http://schemas.microsoft.com/office/drawing/2014/main" id="{813068FE-422E-4410-BDB3-AAF488745F17}"/>
                  </a:ext>
                </a:extLst>
              </p:cNvPr>
              <p:cNvGrpSpPr/>
              <p:nvPr/>
            </p:nvGrpSpPr>
            <p:grpSpPr>
              <a:xfrm>
                <a:off x="8115957" y="3912596"/>
                <a:ext cx="629632" cy="591794"/>
                <a:chOff x="6528424" y="1260656"/>
                <a:chExt cx="1975626" cy="1856900"/>
              </a:xfrm>
            </p:grpSpPr>
            <p:sp>
              <p:nvSpPr>
                <p:cNvPr id="9" name="Google Shape;1031;p42">
                  <a:extLst>
                    <a:ext uri="{FF2B5EF4-FFF2-40B4-BE49-F238E27FC236}">
                      <a16:creationId xmlns:a16="http://schemas.microsoft.com/office/drawing/2014/main" id="{02EE0E79-D253-4AD7-B423-CD57FC5B316E}"/>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Google Shape;1032;p42">
                  <a:extLst>
                    <a:ext uri="{FF2B5EF4-FFF2-40B4-BE49-F238E27FC236}">
                      <a16:creationId xmlns:a16="http://schemas.microsoft.com/office/drawing/2014/main" id="{68980127-650B-4B2C-B5F6-14D4F30F5249}"/>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Google Shape;1033;p42">
                  <a:extLst>
                    <a:ext uri="{FF2B5EF4-FFF2-40B4-BE49-F238E27FC236}">
                      <a16:creationId xmlns:a16="http://schemas.microsoft.com/office/drawing/2014/main" id="{945B6485-EDCB-421A-BDF2-0E5E07E3E721}"/>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Google Shape;1034;p42">
                  <a:extLst>
                    <a:ext uri="{FF2B5EF4-FFF2-40B4-BE49-F238E27FC236}">
                      <a16:creationId xmlns:a16="http://schemas.microsoft.com/office/drawing/2014/main" id="{4ED8CE6B-7C61-4F4D-8FED-219DA85C5D76}"/>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Google Shape;1035;p42">
                  <a:extLst>
                    <a:ext uri="{FF2B5EF4-FFF2-40B4-BE49-F238E27FC236}">
                      <a16:creationId xmlns:a16="http://schemas.microsoft.com/office/drawing/2014/main" id="{CCCDDC36-864F-4E0A-8B0D-EB8DE19BD5CB}"/>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Google Shape;1036;p42">
                  <a:extLst>
                    <a:ext uri="{FF2B5EF4-FFF2-40B4-BE49-F238E27FC236}">
                      <a16:creationId xmlns:a16="http://schemas.microsoft.com/office/drawing/2014/main" id="{4D4BE9BD-A147-4F2B-84DF-EFEF9BC6C7CD}"/>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Google Shape;1037;p42">
                  <a:extLst>
                    <a:ext uri="{FF2B5EF4-FFF2-40B4-BE49-F238E27FC236}">
                      <a16:creationId xmlns:a16="http://schemas.microsoft.com/office/drawing/2014/main" id="{32305980-6426-4EC2-A2CC-161CEF71FB78}"/>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038;p42">
                  <a:extLst>
                    <a:ext uri="{FF2B5EF4-FFF2-40B4-BE49-F238E27FC236}">
                      <a16:creationId xmlns:a16="http://schemas.microsoft.com/office/drawing/2014/main" id="{5714E5FA-A5E5-42D7-978A-923C9CAA3512}"/>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039;p42">
                  <a:extLst>
                    <a:ext uri="{FF2B5EF4-FFF2-40B4-BE49-F238E27FC236}">
                      <a16:creationId xmlns:a16="http://schemas.microsoft.com/office/drawing/2014/main" id="{8CCC42D4-A95D-4A01-A7CB-6723385548C1}"/>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Google Shape;1040;p42">
                  <a:extLst>
                    <a:ext uri="{FF2B5EF4-FFF2-40B4-BE49-F238E27FC236}">
                      <a16:creationId xmlns:a16="http://schemas.microsoft.com/office/drawing/2014/main" id="{04366C08-0DB6-4886-BA87-7A1393689738}"/>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Google Shape;1041;p42">
                  <a:extLst>
                    <a:ext uri="{FF2B5EF4-FFF2-40B4-BE49-F238E27FC236}">
                      <a16:creationId xmlns:a16="http://schemas.microsoft.com/office/drawing/2014/main" id="{F9B6D770-5CD3-4E18-AA46-0FFA7BCBE4A4}"/>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Google Shape;1042;p42">
                  <a:extLst>
                    <a:ext uri="{FF2B5EF4-FFF2-40B4-BE49-F238E27FC236}">
                      <a16:creationId xmlns:a16="http://schemas.microsoft.com/office/drawing/2014/main" id="{1A306956-A5B9-4AC4-A965-43EC793A453B}"/>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Google Shape;1043;p42">
                  <a:extLst>
                    <a:ext uri="{FF2B5EF4-FFF2-40B4-BE49-F238E27FC236}">
                      <a16:creationId xmlns:a16="http://schemas.microsoft.com/office/drawing/2014/main" id="{09FEBDAC-413A-4A8A-87A1-DBDACFD31973}"/>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Google Shape;1044;p42">
                  <a:extLst>
                    <a:ext uri="{FF2B5EF4-FFF2-40B4-BE49-F238E27FC236}">
                      <a16:creationId xmlns:a16="http://schemas.microsoft.com/office/drawing/2014/main" id="{60FDA571-5DDA-4F99-84C4-05589B0043B0}"/>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Google Shape;1045;p42">
                  <a:extLst>
                    <a:ext uri="{FF2B5EF4-FFF2-40B4-BE49-F238E27FC236}">
                      <a16:creationId xmlns:a16="http://schemas.microsoft.com/office/drawing/2014/main" id="{852A400F-4A7F-4141-863E-6F1893F49ACA}"/>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4" name="Google Shape;1046;p42">
                  <a:extLst>
                    <a:ext uri="{FF2B5EF4-FFF2-40B4-BE49-F238E27FC236}">
                      <a16:creationId xmlns:a16="http://schemas.microsoft.com/office/drawing/2014/main" id="{E2364011-D9CB-4604-AFDC-493D1F42AE38}"/>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5" name="Google Shape;1047;p42">
                  <a:extLst>
                    <a:ext uri="{FF2B5EF4-FFF2-40B4-BE49-F238E27FC236}">
                      <a16:creationId xmlns:a16="http://schemas.microsoft.com/office/drawing/2014/main" id="{10877BFA-78ED-4698-A828-9330EC519281}"/>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6" name="Google Shape;1048;p42">
                  <a:extLst>
                    <a:ext uri="{FF2B5EF4-FFF2-40B4-BE49-F238E27FC236}">
                      <a16:creationId xmlns:a16="http://schemas.microsoft.com/office/drawing/2014/main" id="{1B69F052-3D99-41C8-B50B-067AACED1685}"/>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7" name="Google Shape;1049;p42">
                  <a:extLst>
                    <a:ext uri="{FF2B5EF4-FFF2-40B4-BE49-F238E27FC236}">
                      <a16:creationId xmlns:a16="http://schemas.microsoft.com/office/drawing/2014/main" id="{08DEB285-DE48-40F2-9817-5001D23981ED}"/>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8" name="Google Shape;1050;p42">
                  <a:extLst>
                    <a:ext uri="{FF2B5EF4-FFF2-40B4-BE49-F238E27FC236}">
                      <a16:creationId xmlns:a16="http://schemas.microsoft.com/office/drawing/2014/main" id="{DAE38684-3710-4C08-A2C7-8A4BA6822E80}"/>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9" name="Google Shape;1051;p42">
                  <a:extLst>
                    <a:ext uri="{FF2B5EF4-FFF2-40B4-BE49-F238E27FC236}">
                      <a16:creationId xmlns:a16="http://schemas.microsoft.com/office/drawing/2014/main" id="{AEDF9D78-2B0D-485C-84F0-56700B6738E1}"/>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8" name="Google Shape;1052;p42">
                <a:extLst>
                  <a:ext uri="{FF2B5EF4-FFF2-40B4-BE49-F238E27FC236}">
                    <a16:creationId xmlns:a16="http://schemas.microsoft.com/office/drawing/2014/main" id="{E32EB7E9-8BE3-4B0C-8551-674061F1B69B}"/>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sp>
        <p:nvSpPr>
          <p:cNvPr id="45" name="Rectangle 44"/>
          <p:cNvSpPr/>
          <p:nvPr/>
        </p:nvSpPr>
        <p:spPr>
          <a:xfrm>
            <a:off x="996489" y="2656510"/>
            <a:ext cx="10463933" cy="2462213"/>
          </a:xfrm>
          <a:prstGeom prst="rect">
            <a:avLst/>
          </a:prstGeom>
        </p:spPr>
        <p:txBody>
          <a:bodyPr wrap="square">
            <a:spAutoFit/>
          </a:bodyPr>
          <a:lstStyle/>
          <a:p>
            <a:pPr algn="just"/>
            <a:r>
              <a:rPr lang="en-US" sz="2200" b="1" dirty="0">
                <a:solidFill>
                  <a:srgbClr val="0070C0"/>
                </a:solidFill>
                <a:latin typeface="Times New Roman" pitchFamily="18" charset="0"/>
                <a:cs typeface="Times New Roman" pitchFamily="18" charset="0"/>
              </a:rPr>
              <a:t>      </a:t>
            </a:r>
            <a:r>
              <a:rPr lang="vi-VN" sz="2200" b="1" dirty="0">
                <a:solidFill>
                  <a:srgbClr val="0070C0"/>
                </a:solidFill>
                <a:latin typeface="Times New Roman" pitchFamily="18" charset="0"/>
                <a:cs typeface="Times New Roman" pitchFamily="18" charset="0"/>
              </a:rPr>
              <a:t>Trường học tổ chức phong trào “Ngày Chủ nhật xanh – sạch – đẹp”, tổ chức thực hiện tổng dọn vệ sinh, chăm sóc cây xanh cảnh quan trong trường học cũng như thành phố, chăm sóc cây xanh, thu gom rác giấy bẩn, ni lông tại cổng trường học. Các hoạt động ngoại khóa như ngày hội “Nước sạch và vệ sinh môi trường”; thi “Rung chuông vàng”, thi vẽ tranh về bảo vệ môi trường; hội trại xanh; ngày hội “Học sinh chung tay bảo vệ môi trường”; giúp nâng cao ý thức bảo vệ môi trường của em học sinh trong trường học và thành phố. </a:t>
            </a:r>
            <a:endParaRPr lang="en-US" sz="22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066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6434" y="2321618"/>
            <a:ext cx="5131533" cy="2554545"/>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TIẾT HỌC</a:t>
            </a:r>
          </a:p>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 KẾT THÚC</a:t>
            </a:r>
          </a:p>
        </p:txBody>
      </p:sp>
    </p:spTree>
    <p:extLst>
      <p:ext uri="{BB962C8B-B14F-4D97-AF65-F5344CB8AC3E}">
        <p14:creationId xmlns:p14="http://schemas.microsoft.com/office/powerpoint/2010/main" val="308292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10225300" y="1420767"/>
            <a:ext cx="1374677" cy="109728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897" tIns="121897" rIns="121897" bIns="121897" anchor="ctr" anchorCtr="0">
            <a:noAutofit/>
          </a:bodyPr>
          <a:lstStyle/>
          <a:p>
            <a:endParaRPr/>
          </a:p>
        </p:txBody>
      </p:sp>
      <p:grpSp>
        <p:nvGrpSpPr>
          <p:cNvPr id="227" name="Google Shape;227;p40"/>
          <p:cNvGrpSpPr/>
          <p:nvPr/>
        </p:nvGrpSpPr>
        <p:grpSpPr>
          <a:xfrm>
            <a:off x="430461" y="1866282"/>
            <a:ext cx="2589180" cy="2998348"/>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endParaRPr/>
            </a:p>
          </p:txBody>
        </p:sp>
      </p:grpSp>
      <p:grpSp>
        <p:nvGrpSpPr>
          <p:cNvPr id="336" name="Google Shape;336;p40"/>
          <p:cNvGrpSpPr/>
          <p:nvPr/>
        </p:nvGrpSpPr>
        <p:grpSpPr>
          <a:xfrm>
            <a:off x="9052285" y="1628182"/>
            <a:ext cx="2683295" cy="3188617"/>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endParaRPr/>
            </a:p>
          </p:txBody>
        </p:sp>
      </p:grpSp>
      <p:sp>
        <p:nvSpPr>
          <p:cNvPr id="445" name="Google Shape;445;p40"/>
          <p:cNvSpPr/>
          <p:nvPr/>
        </p:nvSpPr>
        <p:spPr>
          <a:xfrm>
            <a:off x="653633" y="59973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897" tIns="121897" rIns="121897" bIns="121897" anchor="ctr" anchorCtr="0">
            <a:noAutofit/>
          </a:bodyPr>
          <a:lstStyle/>
          <a:p>
            <a:endParaRPr/>
          </a:p>
        </p:txBody>
      </p:sp>
      <p:grpSp>
        <p:nvGrpSpPr>
          <p:cNvPr id="446" name="Google Shape;446;p40"/>
          <p:cNvGrpSpPr/>
          <p:nvPr/>
        </p:nvGrpSpPr>
        <p:grpSpPr>
          <a:xfrm>
            <a:off x="-1611" y="4675051"/>
            <a:ext cx="12192392" cy="2182963"/>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endParaRPr/>
            </a:p>
          </p:txBody>
        </p:sp>
      </p:grpSp>
      <p:grpSp>
        <p:nvGrpSpPr>
          <p:cNvPr id="452" name="Google Shape;452;p40"/>
          <p:cNvGrpSpPr/>
          <p:nvPr/>
        </p:nvGrpSpPr>
        <p:grpSpPr>
          <a:xfrm>
            <a:off x="4762777" y="4030744"/>
            <a:ext cx="2666388" cy="1274893"/>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endParaRPr/>
            </a:p>
          </p:txBody>
        </p:sp>
      </p:grpSp>
      <p:sp>
        <p:nvSpPr>
          <p:cNvPr id="490" name="Google Shape;490;p40"/>
          <p:cNvSpPr/>
          <p:nvPr/>
        </p:nvSpPr>
        <p:spPr>
          <a:xfrm>
            <a:off x="8722949" y="5016467"/>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p>
        </p:txBody>
      </p:sp>
      <p:sp>
        <p:nvSpPr>
          <p:cNvPr id="491" name="Google Shape;491;p40"/>
          <p:cNvSpPr/>
          <p:nvPr/>
        </p:nvSpPr>
        <p:spPr>
          <a:xfrm>
            <a:off x="-18967" y="5016481"/>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p>
        </p:txBody>
      </p:sp>
      <p:grpSp>
        <p:nvGrpSpPr>
          <p:cNvPr id="492" name="Google Shape;492;p40"/>
          <p:cNvGrpSpPr/>
          <p:nvPr/>
        </p:nvGrpSpPr>
        <p:grpSpPr>
          <a:xfrm>
            <a:off x="9028151" y="3770000"/>
            <a:ext cx="1472200" cy="275380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endParaRPr/>
            </a:p>
          </p:txBody>
        </p:sp>
      </p:grpSp>
      <p:grpSp>
        <p:nvGrpSpPr>
          <p:cNvPr id="556" name="Google Shape;556;p40"/>
          <p:cNvGrpSpPr/>
          <p:nvPr/>
        </p:nvGrpSpPr>
        <p:grpSpPr>
          <a:xfrm>
            <a:off x="1798718" y="3555885"/>
            <a:ext cx="1485367" cy="296790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endParaRPr/>
            </a:p>
          </p:txBody>
        </p:sp>
      </p:grpSp>
      <p:sp>
        <p:nvSpPr>
          <p:cNvPr id="613" name="Google Shape;613;p40"/>
          <p:cNvSpPr txBox="1">
            <a:spLocks noGrp="1"/>
          </p:cNvSpPr>
          <p:nvPr>
            <p:ph type="title"/>
          </p:nvPr>
        </p:nvSpPr>
        <p:spPr>
          <a:xfrm>
            <a:off x="2749644" y="1377277"/>
            <a:ext cx="6370051" cy="2454000"/>
          </a:xfrm>
          <a:prstGeom prst="rect">
            <a:avLst/>
          </a:prstGeom>
        </p:spPr>
        <p:txBody>
          <a:bodyPr spcFirstLastPara="1" wrap="square" lIns="121897" tIns="121897" rIns="121897" bIns="121897" anchor="ctr" anchorCtr="0">
            <a:noAutofit/>
          </a:bodyPr>
          <a:lstStyle/>
          <a:p>
            <a:pPr>
              <a:spcBef>
                <a:spcPts val="0"/>
              </a:spcBef>
            </a:pPr>
            <a:r>
              <a:rPr lang="en-US" sz="8000" dirty="0" err="1">
                <a:solidFill>
                  <a:srgbClr val="FF0000"/>
                </a:solidFill>
              </a:rPr>
              <a:t>Bài</a:t>
            </a:r>
            <a:r>
              <a:rPr lang="en-US" sz="8000" dirty="0">
                <a:solidFill>
                  <a:srgbClr val="FF0000"/>
                </a:solidFill>
              </a:rPr>
              <a:t> 14: </a:t>
            </a:r>
            <a:br>
              <a:rPr lang="en-US" sz="8000"/>
            </a:br>
            <a:r>
              <a:rPr lang="en-US" sz="8000" b="1"/>
              <a:t>CỎ NON </a:t>
            </a:r>
            <a:br>
              <a:rPr lang="en-US" sz="8000" b="1"/>
            </a:br>
            <a:r>
              <a:rPr lang="en-US" sz="8000" b="1"/>
              <a:t>CƯỜI RỒI</a:t>
            </a:r>
            <a:endParaRPr sz="8000" b="1" dirty="0"/>
          </a:p>
        </p:txBody>
      </p:sp>
    </p:spTree>
    <p:extLst>
      <p:ext uri="{BB962C8B-B14F-4D97-AF65-F5344CB8AC3E}">
        <p14:creationId xmlns:p14="http://schemas.microsoft.com/office/powerpoint/2010/main" val="88493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09058" y="1461115"/>
            <a:ext cx="7524817" cy="1862048"/>
          </a:xfrm>
          <a:prstGeom prst="rect">
            <a:avLst/>
          </a:prstGeom>
          <a:noFill/>
        </p:spPr>
        <p:txBody>
          <a:bodyPr wrap="non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rPr>
              <a:t>KHỞI ĐỘNG</a:t>
            </a:r>
          </a:p>
        </p:txBody>
      </p:sp>
    </p:spTree>
    <p:extLst>
      <p:ext uri="{BB962C8B-B14F-4D97-AF65-F5344CB8AC3E}">
        <p14:creationId xmlns:p14="http://schemas.microsoft.com/office/powerpoint/2010/main" val="188606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0"/>
            <a:ext cx="4847000"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1995066"/>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629482" y="4047715"/>
            <a:ext cx="1056732" cy="1007960"/>
          </a:xfrm>
          <a:prstGeom prst="rect">
            <a:avLst/>
          </a:prstGeom>
        </p:spPr>
      </p:pic>
      <p:sp>
        <p:nvSpPr>
          <p:cNvPr id="8" name="TextBox 7"/>
          <p:cNvSpPr txBox="1"/>
          <p:nvPr/>
        </p:nvSpPr>
        <p:spPr>
          <a:xfrm>
            <a:off x="4443621" y="1452638"/>
            <a:ext cx="6965848" cy="2092816"/>
          </a:xfrm>
          <a:prstGeom prst="rect">
            <a:avLst/>
          </a:prstGeom>
          <a:noFill/>
        </p:spPr>
        <p:txBody>
          <a:bodyPr wrap="square" lIns="121855" tIns="60928" rIns="121855" bIns="60928" rtlCol="0">
            <a:spAutoFit/>
          </a:bodyPr>
          <a:lstStyle/>
          <a:p>
            <a:pPr algn="just"/>
            <a:r>
              <a:rPr lang="vi-VN" sz="3200" b="1" dirty="0">
                <a:solidFill>
                  <a:srgbClr val="00B050"/>
                </a:solidFill>
                <a:latin typeface="Times New Roman" panose="02020603050405020304" pitchFamily="18" charset="0"/>
                <a:cs typeface="Times New Roman" panose="02020603050405020304" pitchFamily="18" charset="0"/>
              </a:rPr>
              <a:t>  Đ</a:t>
            </a:r>
            <a:r>
              <a:rPr lang="en-US" sz="3200" b="1" dirty="0" err="1">
                <a:solidFill>
                  <a:srgbClr val="00B050"/>
                </a:solidFill>
                <a:latin typeface="Times New Roman" panose="02020603050405020304" pitchFamily="18" charset="0"/>
                <a:cs typeface="Times New Roman" panose="02020603050405020304" pitchFamily="18" charset="0"/>
              </a:rPr>
              <a:t>ọc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được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một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bài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thơ</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câu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chuyện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hoặc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văn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bản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thông</a:t>
            </a:r>
            <a:r>
              <a:rPr lang="en-US" sz="3200" b="1" dirty="0">
                <a:solidFill>
                  <a:srgbClr val="00B050"/>
                </a:solidFill>
                <a:latin typeface="Times New Roman" panose="02020603050405020304" pitchFamily="18" charset="0"/>
                <a:cs typeface="Times New Roman" panose="02020603050405020304" pitchFamily="18" charset="0"/>
              </a:rPr>
              <a:t> tin </a:t>
            </a:r>
            <a:r>
              <a:rPr lang="en-US" sz="3200" b="1" dirty="0" err="1">
                <a:solidFill>
                  <a:srgbClr val="00B050"/>
                </a:solidFill>
                <a:latin typeface="Times New Roman" panose="02020603050405020304" pitchFamily="18" charset="0"/>
                <a:cs typeface="Times New Roman" panose="02020603050405020304" pitchFamily="18" charset="0"/>
              </a:rPr>
              <a:t>về</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chủ</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đề</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các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hoạt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động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giữ</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gìn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môi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trường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xanh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sạch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đẹp</a:t>
            </a:r>
            <a:r>
              <a:rPr lang="en-US" sz="3200" b="1" dirty="0">
                <a:solidFill>
                  <a:srgbClr val="00B050"/>
                </a:solidFill>
                <a:latin typeface="Times New Roman" panose="02020603050405020304" pitchFamily="18" charset="0"/>
                <a:cs typeface="Times New Roman" panose="02020603050405020304" pitchFamily="18" charset="0"/>
              </a:rPr>
              <a:t> ở </a:t>
            </a:r>
            <a:r>
              <a:rPr lang="en-US" sz="3200" b="1" dirty="0" err="1">
                <a:solidFill>
                  <a:srgbClr val="00B050"/>
                </a:solidFill>
                <a:latin typeface="Times New Roman" panose="02020603050405020304" pitchFamily="18" charset="0"/>
                <a:cs typeface="Times New Roman" panose="02020603050405020304" pitchFamily="18" charset="0"/>
              </a:rPr>
              <a:t>nhà</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trường</a:t>
            </a:r>
            <a:r>
              <a:rPr lang="en-US" sz="3200" b="1" dirty="0">
                <a:solidFill>
                  <a:srgbClr val="00B050"/>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4847000" y="3970714"/>
            <a:ext cx="6562469" cy="2092816"/>
          </a:xfrm>
          <a:prstGeom prst="rect">
            <a:avLst/>
          </a:prstGeom>
          <a:noFill/>
        </p:spPr>
        <p:txBody>
          <a:bodyPr wrap="square" lIns="121855" tIns="60928" rIns="121855" bIns="60928" rtlCol="0">
            <a:spAutoFit/>
          </a:bodyPr>
          <a:lstStyle/>
          <a:p>
            <a:pPr algn="just"/>
            <a:r>
              <a:rPr lang="vi-VN" sz="3200" b="1" dirty="0">
                <a:solidFill>
                  <a:srgbClr val="00B050"/>
                </a:solidFill>
                <a:latin typeface="+mj-lt"/>
              </a:rPr>
              <a:t>  Chia sẻ với cô giáo, các bạn, người thân về  một bài thơ câu chuyện em thích một cách rõ ràng, mạch lạc, tự tin</a:t>
            </a:r>
            <a:r>
              <a:rPr lang="en-US" sz="3200" b="1" dirty="0">
                <a:solidFill>
                  <a:srgbClr val="00B050"/>
                </a:solidFill>
                <a:latin typeface="+mj-lt"/>
              </a:rPr>
              <a:t>.</a:t>
            </a:r>
          </a:p>
        </p:txBody>
      </p:sp>
      <p:sp>
        <p:nvSpPr>
          <p:cNvPr id="10" name="文本框 22">
            <a:extLst>
              <a:ext uri="{FF2B5EF4-FFF2-40B4-BE49-F238E27FC236}">
                <a16:creationId xmlns:a16="http://schemas.microsoft.com/office/drawing/2014/main" id="{0C9928D3-15CE-463A-8DD4-D2BDB8DB2C15}"/>
              </a:ext>
            </a:extLst>
          </p:cNvPr>
          <p:cNvSpPr txBox="1"/>
          <p:nvPr/>
        </p:nvSpPr>
        <p:spPr>
          <a:xfrm>
            <a:off x="1166878" y="412020"/>
            <a:ext cx="6178124" cy="923330"/>
          </a:xfrm>
          <a:prstGeom prst="rect">
            <a:avLst/>
          </a:prstGeom>
          <a:noFill/>
        </p:spPr>
        <p:txBody>
          <a:bodyPr wrap="square" rtlCol="0">
            <a:spAutoFit/>
          </a:bodyPr>
          <a:lstStyle/>
          <a:p>
            <a:r>
              <a:rPr lang="vi-VN" altLang="zh-CN" sz="5400"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4065964354"/>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10">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10">
                                            <p:txEl>
                                              <p:pRg st="0" end="0"/>
                                            </p:txEl>
                                          </p:spTgt>
                                        </p:tgtEl>
                                        <p:attrNameLst>
                                          <p:attrName>ppt_w</p:attrName>
                                        </p:attrNameLst>
                                      </p:cBhvr>
                                    </p:anim>
                                    <p:anim by="(#ppt_w*0.50)" calcmode="lin" valueType="num">
                                      <p:cBhvr>
                                        <p:cTn id="44" dur="500" decel="50000" autoRev="1" fill="hold">
                                          <p:stCondLst>
                                            <p:cond delay="0"/>
                                          </p:stCondLst>
                                        </p:cTn>
                                        <p:tgtEl>
                                          <p:spTgt spid="10">
                                            <p:txEl>
                                              <p:pRg st="0" end="0"/>
                                            </p:txEl>
                                          </p:spTgt>
                                        </p:tgtEl>
                                        <p:attrNameLst>
                                          <p:attrName>ppt_x</p:attrName>
                                        </p:attrNameLst>
                                      </p:cBhvr>
                                    </p:anim>
                                    <p:anim from="(-#ppt_h/2)" to="(#ppt_y)" calcmode="lin" valueType="num">
                                      <p:cBhvr>
                                        <p:cTn id="45" dur="1000" fill="hold">
                                          <p:stCondLst>
                                            <p:cond delay="0"/>
                                          </p:stCondLst>
                                        </p:cTn>
                                        <p:tgtEl>
                                          <p:spTgt spid="10">
                                            <p:txEl>
                                              <p:pRg st="0" end="0"/>
                                            </p:txEl>
                                          </p:spTgt>
                                        </p:tgtEl>
                                        <p:attrNameLst>
                                          <p:attrName>ppt_y</p:attrName>
                                        </p:attrNameLst>
                                      </p:cBhvr>
                                    </p:anim>
                                    <p:animRot by="21600000">
                                      <p:cBhvr>
                                        <p:cTn id="46"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orizontal Scroll 1"/>
          <p:cNvSpPr/>
          <p:nvPr/>
        </p:nvSpPr>
        <p:spPr>
          <a:xfrm>
            <a:off x="2113738" y="266349"/>
            <a:ext cx="7651586" cy="3742943"/>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ĐỌC MỞ RỘNG</a:t>
            </a:r>
          </a:p>
        </p:txBody>
      </p:sp>
    </p:spTree>
    <p:extLst>
      <p:ext uri="{BB962C8B-B14F-4D97-AF65-F5344CB8AC3E}">
        <p14:creationId xmlns:p14="http://schemas.microsoft.com/office/powerpoint/2010/main" val="51958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 name="TextBox 4"/>
          <p:cNvSpPr txBox="1"/>
          <p:nvPr/>
        </p:nvSpPr>
        <p:spPr>
          <a:xfrm>
            <a:off x="616786" y="360914"/>
            <a:ext cx="11200076" cy="1569660"/>
          </a:xfrm>
          <a:prstGeom prst="rect">
            <a:avLst/>
          </a:prstGeom>
          <a:noFill/>
        </p:spPr>
        <p:txBody>
          <a:bodyPr wrap="square" rtlCol="0">
            <a:spAutoFit/>
          </a:bodyPr>
          <a:lstStyle/>
          <a:p>
            <a:pPr marL="342900" lvl="1" indent="-342900">
              <a:lnSpc>
                <a:spcPct val="150000"/>
              </a:lnSpc>
              <a:buAutoNum type="arabicPeriod"/>
            </a:pPr>
            <a:r>
              <a:rPr lang="en-US" sz="3200" b="1" dirty="0" err="1">
                <a:solidFill>
                  <a:srgbClr val="002060"/>
                </a:solidFill>
                <a:latin typeface="UTM Avo" panose="02040603050506020204" pitchFamily="18" charset="0"/>
              </a:rPr>
              <a:t>Tìm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đọc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sách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báo</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viết</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về</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hoạt</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động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giữ</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gìn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môi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trường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xanh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sạch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đẹp</a:t>
            </a:r>
            <a:r>
              <a:rPr lang="en-US" sz="3200" b="1" dirty="0">
                <a:solidFill>
                  <a:srgbClr val="002060"/>
                </a:solidFill>
                <a:latin typeface="UTM Avo" panose="02040603050506020204" pitchFamily="18" charset="0"/>
              </a:rPr>
              <a:t> ở </a:t>
            </a:r>
            <a:r>
              <a:rPr lang="en-US" sz="3200" b="1" dirty="0" err="1">
                <a:solidFill>
                  <a:srgbClr val="002060"/>
                </a:solidFill>
                <a:latin typeface="UTM Avo" panose="02040603050506020204" pitchFamily="18" charset="0"/>
              </a:rPr>
              <a:t>nhà</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trường</a:t>
            </a:r>
            <a:r>
              <a:rPr lang="en-US" sz="3200" b="1" dirty="0">
                <a:solidFill>
                  <a:srgbClr val="002060"/>
                </a:solidFill>
                <a:latin typeface="UTM Avo" panose="02040603050506020204" pitchFamily="18" charset="0"/>
              </a:rPr>
              <a:t>.</a:t>
            </a:r>
          </a:p>
        </p:txBody>
      </p:sp>
      <p:pic>
        <p:nvPicPr>
          <p:cNvPr id="8" name="Picture 7"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950074" y="1948003"/>
            <a:ext cx="10327526" cy="4595017"/>
          </a:xfrm>
          <a:prstGeom prst="rect">
            <a:avLst/>
          </a:prstGeom>
        </p:spPr>
      </p:pic>
    </p:spTree>
    <p:extLst>
      <p:ext uri="{BB962C8B-B14F-4D97-AF65-F5344CB8AC3E}">
        <p14:creationId xmlns:p14="http://schemas.microsoft.com/office/powerpoint/2010/main" val="34776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6786" y="360914"/>
            <a:ext cx="11200076" cy="1569660"/>
          </a:xfrm>
          <a:prstGeom prst="rect">
            <a:avLst/>
          </a:prstGeom>
          <a:noFill/>
        </p:spPr>
        <p:txBody>
          <a:bodyPr wrap="square" rtlCol="0">
            <a:spAutoFit/>
          </a:bodyPr>
          <a:lstStyle/>
          <a:p>
            <a:pPr marL="342900" lvl="1" indent="-342900">
              <a:lnSpc>
                <a:spcPct val="150000"/>
              </a:lnSpc>
              <a:buAutoNum type="arabicPeriod"/>
            </a:pPr>
            <a:r>
              <a:rPr lang="en-US" sz="3200" b="1" dirty="0" err="1">
                <a:solidFill>
                  <a:srgbClr val="002060"/>
                </a:solidFill>
                <a:latin typeface="UTM Avo" panose="02040603050506020204" pitchFamily="18" charset="0"/>
              </a:rPr>
              <a:t>Tìm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đọc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sách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báo</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viết</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về</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hoạt</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động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giữ</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gìn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môi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trường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xanh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sạch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đẹp</a:t>
            </a:r>
            <a:r>
              <a:rPr lang="en-US" sz="3200" b="1" dirty="0">
                <a:solidFill>
                  <a:srgbClr val="002060"/>
                </a:solidFill>
                <a:latin typeface="UTM Avo" panose="02040603050506020204" pitchFamily="18" charset="0"/>
              </a:rPr>
              <a:t> ở </a:t>
            </a:r>
            <a:r>
              <a:rPr lang="en-US" sz="3200" b="1" dirty="0" err="1">
                <a:solidFill>
                  <a:srgbClr val="002060"/>
                </a:solidFill>
                <a:latin typeface="UTM Avo" panose="02040603050506020204" pitchFamily="18" charset="0"/>
              </a:rPr>
              <a:t>nhà</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trường</a:t>
            </a:r>
            <a:r>
              <a:rPr lang="en-US" sz="3200" b="1" dirty="0">
                <a:solidFill>
                  <a:srgbClr val="002060"/>
                </a:solidFill>
                <a:latin typeface="UTM Avo" panose="02040603050506020204" pitchFamily="18" charset="0"/>
              </a:rPr>
              <a:t>.</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2523" y="2059487"/>
            <a:ext cx="6506308" cy="449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91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68214" y="184789"/>
            <a:ext cx="10984524" cy="7309693"/>
          </a:xfrm>
          <a:prstGeom prst="rect">
            <a:avLst/>
          </a:prstGeom>
        </p:spPr>
        <p:txBody>
          <a:bodyPr wrap="square">
            <a:spAutoFit/>
          </a:bodyPr>
          <a:lstStyle/>
          <a:p>
            <a:pPr algn="ctr"/>
            <a:r>
              <a:rPr lang="vi-VN" sz="3200" b="1" dirty="0">
                <a:solidFill>
                  <a:srgbClr val="FF0000"/>
                </a:solidFill>
                <a:latin typeface="+mj-lt"/>
              </a:rPr>
              <a:t>Mẩu giấy vụn</a:t>
            </a:r>
            <a:endParaRPr lang="vi-VN" sz="3200" dirty="0">
              <a:solidFill>
                <a:srgbClr val="FF0000"/>
              </a:solidFill>
              <a:latin typeface="+mj-lt"/>
            </a:endParaRPr>
          </a:p>
          <a:p>
            <a:r>
              <a:rPr lang="vi-VN" sz="2300" b="1" dirty="0">
                <a:latin typeface="+mj-lt"/>
              </a:rPr>
              <a:t>1.</a:t>
            </a:r>
            <a:r>
              <a:rPr lang="vi-VN" sz="2300" dirty="0">
                <a:latin typeface="+mj-lt"/>
              </a:rPr>
              <a:t> Lớp học rộng rãi, sáng sủa và sạch sẽ nhưng không biết ai vứt một mẩu giấy ngay giữa lối ra vào.</a:t>
            </a:r>
          </a:p>
          <a:p>
            <a:r>
              <a:rPr lang="vi-VN" sz="2300" b="1" dirty="0">
                <a:latin typeface="+mj-lt"/>
              </a:rPr>
              <a:t>2.</a:t>
            </a:r>
            <a:r>
              <a:rPr lang="vi-VN" sz="2300" dirty="0">
                <a:latin typeface="+mj-lt"/>
              </a:rPr>
              <a:t> Cô giáo bước vào lớp, mỉm cười :</a:t>
            </a:r>
          </a:p>
          <a:p>
            <a:r>
              <a:rPr lang="vi-VN" sz="2300" dirty="0">
                <a:latin typeface="+mj-lt"/>
              </a:rPr>
              <a:t>- Lớp ta hôm  nay sạch sẽ quá ! Thật đáng khen ! Nhưng các em có nhìn thấy mẩu giấy đang nằm ngay giữa cửa kia không ?</a:t>
            </a:r>
          </a:p>
          <a:p>
            <a:r>
              <a:rPr lang="vi-VN" sz="2300" dirty="0">
                <a:latin typeface="+mj-lt"/>
              </a:rPr>
              <a:t>- Có ạ ! - Cả lớp đồng thanh đáp.</a:t>
            </a:r>
          </a:p>
          <a:p>
            <a:r>
              <a:rPr lang="vi-VN" sz="2300" dirty="0">
                <a:latin typeface="+mj-lt"/>
              </a:rPr>
              <a:t>- Nào ! Các em hãy lắng nghe và cho cô biết mẩu giấy đang nói gì nhé! - Cô giáo nói tiếp.</a:t>
            </a:r>
          </a:p>
          <a:p>
            <a:r>
              <a:rPr lang="vi-VN" sz="2300" b="1" dirty="0">
                <a:latin typeface="+mj-lt"/>
              </a:rPr>
              <a:t>3.</a:t>
            </a:r>
            <a:r>
              <a:rPr lang="vi-VN" sz="2300" dirty="0">
                <a:latin typeface="+mj-lt"/>
              </a:rPr>
              <a:t> Cả lớp im lặng lắng nghe. Được một lúc, tiếng xì xào nổi lên vì các em không nghe thấy mẩu giấy nói gì cả. Một em trai đánh bạo giơ tay xin nói. Cô giáo cười:</a:t>
            </a:r>
          </a:p>
          <a:p>
            <a:r>
              <a:rPr lang="vi-VN" sz="2300" dirty="0">
                <a:latin typeface="+mj-lt"/>
              </a:rPr>
              <a:t>- Tốt lắm ! Em nghe thấy mẩu giấy nói gì nào ?</a:t>
            </a:r>
          </a:p>
          <a:p>
            <a:r>
              <a:rPr lang="vi-VN" sz="2300" dirty="0">
                <a:latin typeface="+mj-lt"/>
              </a:rPr>
              <a:t>- Thưa cô, giấy không nói được đâu ạ !</a:t>
            </a:r>
          </a:p>
          <a:p>
            <a:r>
              <a:rPr lang="vi-VN" sz="2300" dirty="0">
                <a:latin typeface="+mj-lt"/>
              </a:rPr>
              <a:t>Nhiều tiếng xì xào hưởng ứng : "Thưa cô, đúng đấy ạ ! Đúng đấy ạ !"</a:t>
            </a:r>
          </a:p>
          <a:p>
            <a:r>
              <a:rPr lang="vi-VN" sz="2300" b="1" dirty="0">
                <a:latin typeface="+mj-lt"/>
              </a:rPr>
              <a:t>4.</a:t>
            </a:r>
            <a:r>
              <a:rPr lang="vi-VN" sz="2300" dirty="0">
                <a:latin typeface="+mj-lt"/>
              </a:rPr>
              <a:t> Bỗng một em gái đứng dậy, tiến tới chỗ mẩu giấy, nhặt lên rồi mang bỏ vào sọt rác. Xong xuôi, em mới nói :</a:t>
            </a:r>
          </a:p>
          <a:p>
            <a:r>
              <a:rPr lang="vi-VN" sz="2300" dirty="0">
                <a:latin typeface="+mj-lt"/>
              </a:rPr>
              <a:t>- Em có nghe thấy ạ. Mẩu giấy bảo : "Các bạn ơi ! Hãy bỏ tôi vào sọt rác !"</a:t>
            </a:r>
          </a:p>
          <a:p>
            <a:r>
              <a:rPr lang="vi-VN" sz="2300" dirty="0">
                <a:latin typeface="+mj-lt"/>
              </a:rPr>
              <a:t>  Cả lớp cười rộ lên thích thú. Buổi học hôm ấy vui quá.</a:t>
            </a:r>
          </a:p>
          <a:p>
            <a:pPr algn="r"/>
            <a:r>
              <a:rPr lang="vi-VN" sz="2300" i="1" dirty="0">
                <a:latin typeface="+mj-lt"/>
              </a:rPr>
              <a:t>Theo</a:t>
            </a:r>
            <a:r>
              <a:rPr lang="vi-VN" sz="2300" dirty="0">
                <a:latin typeface="+mj-lt"/>
              </a:rPr>
              <a:t> </a:t>
            </a:r>
            <a:r>
              <a:rPr lang="vi-VN" sz="2300" b="1" dirty="0">
                <a:latin typeface="+mj-lt"/>
              </a:rPr>
              <a:t>QUẾ SƠN</a:t>
            </a:r>
            <a:endParaRPr lang="vi-VN" sz="2300" dirty="0">
              <a:latin typeface="+mj-lt"/>
            </a:endParaRPr>
          </a:p>
          <a:p>
            <a:br>
              <a:rPr lang="vi-VN" sz="2300" dirty="0">
                <a:latin typeface="+mj-lt"/>
              </a:rPr>
            </a:br>
            <a:endParaRPr lang="en-US" sz="2300" dirty="0">
              <a:latin typeface="+mj-lt"/>
            </a:endParaRPr>
          </a:p>
        </p:txBody>
      </p:sp>
    </p:spTree>
    <p:extLst>
      <p:ext uri="{BB962C8B-B14F-4D97-AF65-F5344CB8AC3E}">
        <p14:creationId xmlns:p14="http://schemas.microsoft.com/office/powerpoint/2010/main" val="173554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1172308" y="2028094"/>
            <a:ext cx="8217877" cy="369332"/>
          </a:xfrm>
          <a:prstGeom prst="rect">
            <a:avLst/>
          </a:prstGeom>
          <a:noFill/>
        </p:spPr>
        <p:txBody>
          <a:bodyPr wrap="square" rtlCol="0">
            <a:spAutoFit/>
          </a:bodyPr>
          <a:lstStyle/>
          <a:p>
            <a:endParaRPr lang="en-US" dirty="0">
              <a:solidFill>
                <a:srgbClr val="002060"/>
              </a:solidFill>
              <a:latin typeface="Times New Roman" pitchFamily="18" charset="0"/>
              <a:cs typeface="Times New Roman" pitchFamily="18" charset="0"/>
            </a:endParaRPr>
          </a:p>
        </p:txBody>
      </p:sp>
      <p:sp>
        <p:nvSpPr>
          <p:cNvPr id="5" name="TextBox 4"/>
          <p:cNvSpPr txBox="1"/>
          <p:nvPr/>
        </p:nvSpPr>
        <p:spPr>
          <a:xfrm>
            <a:off x="996490" y="380554"/>
            <a:ext cx="10747835" cy="584775"/>
          </a:xfrm>
          <a:prstGeom prst="rect">
            <a:avLst/>
          </a:prstGeom>
          <a:noFill/>
        </p:spPr>
        <p:txBody>
          <a:bodyPr wrap="square" rtlCol="0">
            <a:spAutoFit/>
          </a:bodyPr>
          <a:lstStyle/>
          <a:p>
            <a:pPr lvl="1" indent="-457200">
              <a:buFont typeface="Wingdings" pitchFamily="2" charset="2"/>
              <a:buChar char="v"/>
            </a:pPr>
            <a:r>
              <a:rPr lang="vi-VN" sz="3200" dirty="0">
                <a:solidFill>
                  <a:srgbClr val="002060"/>
                </a:solidFill>
                <a:latin typeface="Times New Roman" pitchFamily="18" charset="0"/>
                <a:cs typeface="Times New Roman" pitchFamily="18" charset="0"/>
              </a:rPr>
              <a:t>Mẩu giấy vụn nằm ở đâu? Có dễ thấy không?</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96486" y="912804"/>
            <a:ext cx="10747835" cy="584775"/>
          </a:xfrm>
          <a:prstGeom prst="rect">
            <a:avLst/>
          </a:prstGeom>
          <a:noFill/>
        </p:spPr>
        <p:txBody>
          <a:bodyPr wrap="square" rtlCol="0">
            <a:spAutoFit/>
          </a:bodyPr>
          <a:lstStyle/>
          <a:p>
            <a:pPr lvl="1" indent="-457200">
              <a:buFont typeface="Wingdings" pitchFamily="2" charset="2"/>
              <a:buChar char="Ø"/>
            </a:pPr>
            <a:r>
              <a:rPr lang="en-US" sz="3200" dirty="0" err="1">
                <a:solidFill>
                  <a:srgbClr val="FF0000"/>
                </a:solidFill>
                <a:latin typeface="Times New Roman" pitchFamily="18" charset="0"/>
                <a:cs typeface="Times New Roman" pitchFamily="18" charset="0"/>
              </a:rPr>
              <a:t>Mẩu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giấy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vụn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nằm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ngay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giữa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dễ</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thấy</a:t>
            </a:r>
            <a:r>
              <a:rPr lang="en-US" sz="3200" dirty="0">
                <a:solidFill>
                  <a:srgbClr val="FF0000"/>
                </a:solidFill>
                <a:latin typeface="Times New Roman" pitchFamily="18" charset="0"/>
                <a:cs typeface="Times New Roman"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19934" y="1615574"/>
            <a:ext cx="10747835" cy="584775"/>
          </a:xfrm>
          <a:prstGeom prst="rect">
            <a:avLst/>
          </a:prstGeom>
          <a:noFill/>
        </p:spPr>
        <p:txBody>
          <a:bodyPr wrap="square" rtlCol="0">
            <a:spAutoFit/>
          </a:bodyPr>
          <a:lstStyle/>
          <a:p>
            <a:pPr lvl="1" indent="-457200">
              <a:buFont typeface="Wingdings" pitchFamily="2" charset="2"/>
              <a:buChar char="v"/>
            </a:pPr>
            <a:r>
              <a:rPr lang="en-US" sz="3200" dirty="0" err="1">
                <a:solidFill>
                  <a:srgbClr val="002060"/>
                </a:solidFill>
                <a:latin typeface="Times New Roman" pitchFamily="18" charset="0"/>
                <a:cs typeface="Times New Roman" pitchFamily="18" charset="0"/>
              </a:rPr>
              <a:t>Cô</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giáo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yêu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cầu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lớp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31657" y="2163582"/>
            <a:ext cx="10747835" cy="1077218"/>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Cô giáo yêu cầu cả lớp hãy lắng nghe và cho biết mẩu giấy đang nói gì.</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96488" y="3285478"/>
            <a:ext cx="10747835" cy="584775"/>
          </a:xfrm>
          <a:prstGeom prst="rect">
            <a:avLst/>
          </a:prstGeom>
          <a:noFill/>
        </p:spPr>
        <p:txBody>
          <a:bodyPr wrap="square" rtlCol="0">
            <a:spAutoFit/>
          </a:bodyPr>
          <a:lstStyle/>
          <a:p>
            <a:pPr lvl="1" indent="-457200">
              <a:buFont typeface="Wingdings" pitchFamily="2" charset="2"/>
              <a:buChar char="v"/>
            </a:pPr>
            <a:r>
              <a:rPr lang="en-US" sz="3200" dirty="0" err="1">
                <a:solidFill>
                  <a:srgbClr val="002060"/>
                </a:solidFill>
                <a:latin typeface="Times New Roman" pitchFamily="18" charset="0"/>
                <a:cs typeface="Times New Roman" pitchFamily="18" charset="0"/>
              </a:rPr>
              <a:t>Bạn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nghe</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thấy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mẩu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giấy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nói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96487" y="3796686"/>
            <a:ext cx="10747835" cy="1077218"/>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Bạn gái nghe thấy mẩu giấy bảo: “Các bạn ơi ! hãy bỏ tôi vào sọt rác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61320" y="4868084"/>
            <a:ext cx="10747835" cy="584775"/>
          </a:xfrm>
          <a:prstGeom prst="rect">
            <a:avLst/>
          </a:prstGeom>
          <a:noFill/>
        </p:spPr>
        <p:txBody>
          <a:bodyPr wrap="square" rtlCol="0">
            <a:spAutoFit/>
          </a:bodyPr>
          <a:lstStyle/>
          <a:p>
            <a:pPr lvl="1" indent="-457200">
              <a:buFont typeface="Wingdings" pitchFamily="2" charset="2"/>
              <a:buChar char="v"/>
            </a:pPr>
            <a:r>
              <a:rPr lang="vi-VN" sz="3200" dirty="0">
                <a:solidFill>
                  <a:srgbClr val="002060"/>
                </a:solidFill>
                <a:latin typeface="Times New Roman" pitchFamily="18" charset="0"/>
                <a:cs typeface="Times New Roman" pitchFamily="18" charset="0"/>
              </a:rPr>
              <a:t>Em hiểu ý cô giáo nhắc nhở học sinh điều gì?</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61319" y="5379292"/>
            <a:ext cx="10747835" cy="1569660"/>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Cô giáo muốn nhắc nhở các bạn học sinh phải biết giữ gìn vệ sinh trường lớp sạch đẹp.</a:t>
            </a:r>
            <a:br>
              <a:rPr lang="vi-VN" sz="3200" dirty="0">
                <a:solidFill>
                  <a:srgbClr val="FF0000"/>
                </a:solidFill>
                <a:latin typeface="Times New Roman" pitchFamily="18" charset="0"/>
                <a:cs typeface="Times New Roman"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87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randombar(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ircle(in)">
                                      <p:cBhvr>
                                        <p:cTn id="6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688</Words>
  <Application>Microsoft Office PowerPoint</Application>
  <PresentationFormat>Widescreen</PresentationFormat>
  <Paragraphs>44</Paragraphs>
  <Slides>11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Algerian</vt:lpstr>
      <vt:lpstr>Arial</vt:lpstr>
      <vt:lpstr>Arial-Rounded</vt:lpstr>
      <vt:lpstr>Calibri</vt:lpstr>
      <vt:lpstr>Calibri Light</vt:lpstr>
      <vt:lpstr>HP001 4 hàng</vt:lpstr>
      <vt:lpstr>iCiel Cadena</vt:lpstr>
      <vt:lpstr>Times New Roman</vt:lpstr>
      <vt:lpstr>UTM Avo</vt:lpstr>
      <vt:lpstr>Wingdings</vt:lpstr>
      <vt:lpstr>Office Theme</vt:lpstr>
      <vt:lpstr>PowerPoint Presentation</vt:lpstr>
      <vt:lpstr>Bài 14:  CỎ NON  CƯỜI RỒI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TechCare</dc:creator>
  <cp:lastModifiedBy>Dao Thuy</cp:lastModifiedBy>
  <cp:revision>65</cp:revision>
  <dcterms:created xsi:type="dcterms:W3CDTF">2021-07-13T00:48:11Z</dcterms:created>
  <dcterms:modified xsi:type="dcterms:W3CDTF">2023-02-28T01:39:19Z</dcterms:modified>
</cp:coreProperties>
</file>