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sldIdLst>
    <p:sldId id="320" r:id="rId2"/>
    <p:sldId id="257" r:id="rId3"/>
    <p:sldId id="312" r:id="rId4"/>
    <p:sldId id="317" r:id="rId5"/>
    <p:sldId id="258" r:id="rId6"/>
    <p:sldId id="309" r:id="rId7"/>
    <p:sldId id="298" r:id="rId8"/>
    <p:sldId id="259" r:id="rId9"/>
    <p:sldId id="301" r:id="rId10"/>
    <p:sldId id="269" r:id="rId11"/>
    <p:sldId id="299" r:id="rId12"/>
    <p:sldId id="261" r:id="rId13"/>
    <p:sldId id="311" r:id="rId14"/>
    <p:sldId id="305" r:id="rId15"/>
    <p:sldId id="292" r:id="rId16"/>
    <p:sldId id="316" r:id="rId17"/>
    <p:sldId id="296" r:id="rId18"/>
    <p:sldId id="31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96600"/>
    <a:srgbClr val="CC6600"/>
    <a:srgbClr val="CC0000"/>
    <a:srgbClr val="FF0066"/>
    <a:srgbClr val="0000FF"/>
    <a:srgbClr val="66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3AAEE-6C09-45E0-A1BD-E1FE801C156D}" type="slidenum">
              <a:rPr lang="en-US"/>
              <a:pPr>
                <a:defRPr/>
              </a:pPr>
              <a:t>‹#›</a:t>
            </a:fld>
            <a:endParaRPr lang="en-US"/>
          </a:p>
        </p:txBody>
      </p:sp>
    </p:spTree>
  </p:cSld>
  <p:clrMapOvr>
    <a:masterClrMapping/>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D46F23-F765-46BB-BED3-7AFD2B958720}" type="slidenum">
              <a:rPr lang="en-US"/>
              <a:pPr>
                <a:defRPr/>
              </a:pPr>
              <a:t>‹#›</a:t>
            </a:fld>
            <a:endParaRPr lang="en-US"/>
          </a:p>
        </p:txBody>
      </p:sp>
    </p:spTree>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A553B3-1AB8-4E63-B946-25056FEA5461}" type="slidenum">
              <a:rPr lang="en-US"/>
              <a:pPr>
                <a:defRPr/>
              </a:pPr>
              <a:t>‹#›</a:t>
            </a:fld>
            <a:endParaRPr lang="en-US"/>
          </a:p>
        </p:txBody>
      </p:sp>
    </p:spTree>
  </p:cSld>
  <p:clrMapOvr>
    <a:masterClrMapping/>
  </p:clrMapOvr>
  <p:transition>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7CE7E4-48A8-488B-AAB0-25D5ED533235}" type="slidenum">
              <a:rPr lang="en-US"/>
              <a:pPr>
                <a:defRPr/>
              </a:pPr>
              <a:t>‹#›</a:t>
            </a:fld>
            <a:endParaRPr lang="en-US"/>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26E692-5ED6-403D-AF90-2AF4F1396CD2}" type="slidenum">
              <a:rPr lang="en-US"/>
              <a:pPr>
                <a:defRPr/>
              </a:pPr>
              <a:t>‹#›</a:t>
            </a:fld>
            <a:endParaRPr lang="en-US"/>
          </a:p>
        </p:txBody>
      </p:sp>
    </p:spTree>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BD2269-60A9-4CC2-871E-97D8D22C16A1}" type="slidenum">
              <a:rPr lang="en-US"/>
              <a:pPr>
                <a:defRPr/>
              </a:pPr>
              <a:t>‹#›</a:t>
            </a:fld>
            <a:endParaRPr lang="en-US"/>
          </a:p>
        </p:txBody>
      </p:sp>
    </p:spTree>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970210-4566-405B-8EBB-52AF62650D63}" type="slidenum">
              <a:rPr lang="en-US"/>
              <a:pPr>
                <a:defRPr/>
              </a:pPr>
              <a:t>‹#›</a:t>
            </a:fld>
            <a:endParaRPr lang="en-US"/>
          </a:p>
        </p:txBody>
      </p:sp>
    </p:spTree>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6F22CC-4F87-4781-88BC-778DF188057B}" type="slidenum">
              <a:rPr lang="en-US"/>
              <a:pPr>
                <a:defRPr/>
              </a:pPr>
              <a:t>‹#›</a:t>
            </a:fld>
            <a:endParaRPr lang="en-US"/>
          </a:p>
        </p:txBody>
      </p:sp>
    </p:spTree>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DCCFD2-B3A2-4764-8E46-618A932C249B}" type="slidenum">
              <a:rPr lang="en-US"/>
              <a:pPr>
                <a:defRPr/>
              </a:pPr>
              <a:t>‹#›</a:t>
            </a:fld>
            <a:endParaRPr lang="en-US"/>
          </a:p>
        </p:txBody>
      </p:sp>
    </p:spTree>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2EF02D-BEFC-4B35-99E4-631854DA2965}" type="slidenum">
              <a:rPr lang="en-US"/>
              <a:pPr>
                <a:defRPr/>
              </a:pPr>
              <a:t>‹#›</a:t>
            </a:fld>
            <a:endParaRPr lang="en-US"/>
          </a:p>
        </p:txBody>
      </p:sp>
    </p:spTree>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CD3B4C-F201-45CA-86FC-3109DF3C7B5B}" type="slidenum">
              <a:rPr lang="en-US"/>
              <a:pPr>
                <a:defRPr/>
              </a:pPr>
              <a:t>‹#›</a:t>
            </a:fld>
            <a:endParaRPr lang="en-US"/>
          </a:p>
        </p:txBody>
      </p:sp>
    </p:spTree>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A7953A-5AF9-43D7-9D3D-1006D6612B21}" type="slidenum">
              <a:rPr lang="en-US"/>
              <a:pPr>
                <a:defRPr/>
              </a:pPr>
              <a:t>‹#›</a:t>
            </a:fld>
            <a:endParaRPr lang="en-US"/>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C851EAC-928E-4620-B154-6C1622AB36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ransition>
    <p:check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6843-EFA6-4047-A468-886D0EED8D0E}"/>
              </a:ext>
            </a:extLst>
          </p:cNvPr>
          <p:cNvSpPr>
            <a:spLocks noGrp="1"/>
          </p:cNvSpPr>
          <p:nvPr>
            <p:ph type="ctrTitle"/>
          </p:nvPr>
        </p:nvSpPr>
        <p:spPr/>
        <p:txBody>
          <a:bodyPr/>
          <a:lstStyle/>
          <a:p>
            <a:r>
              <a:rPr lang="en-US" dirty="0" err="1"/>
              <a:t>Trường</a:t>
            </a:r>
            <a:r>
              <a:rPr lang="en-US" dirty="0"/>
              <a:t> </a:t>
            </a:r>
            <a:r>
              <a:rPr lang="en-US" dirty="0" err="1"/>
              <a:t>Tiểu</a:t>
            </a:r>
            <a:r>
              <a:rPr lang="en-US" dirty="0"/>
              <a:t> </a:t>
            </a:r>
            <a:r>
              <a:rPr lang="en-US" dirty="0" err="1"/>
              <a:t>học</a:t>
            </a:r>
            <a:r>
              <a:rPr lang="en-US" dirty="0"/>
              <a:t> </a:t>
            </a:r>
            <a:r>
              <a:rPr lang="en-US" dirty="0" err="1"/>
              <a:t>Sài</a:t>
            </a:r>
            <a:r>
              <a:rPr lang="en-US" dirty="0"/>
              <a:t> </a:t>
            </a:r>
            <a:r>
              <a:rPr lang="en-US" dirty="0" err="1"/>
              <a:t>Đồng</a:t>
            </a:r>
            <a:br>
              <a:rPr lang="en-US" dirty="0"/>
            </a:br>
            <a:r>
              <a:rPr lang="en-US" dirty="0" err="1"/>
              <a:t>Môn</a:t>
            </a:r>
            <a:r>
              <a:rPr lang="en-US" dirty="0"/>
              <a:t> </a:t>
            </a:r>
            <a:r>
              <a:rPr lang="en-US" dirty="0" err="1"/>
              <a:t>Đạo</a:t>
            </a:r>
            <a:r>
              <a:rPr lang="en-US" dirty="0"/>
              <a:t> </a:t>
            </a:r>
            <a:r>
              <a:rPr lang="en-US" dirty="0" err="1"/>
              <a:t>đức</a:t>
            </a:r>
            <a:br>
              <a:rPr lang="en-US" dirty="0"/>
            </a:br>
            <a:r>
              <a:rPr lang="en-US" dirty="0" err="1"/>
              <a:t>Giáo</a:t>
            </a:r>
            <a:r>
              <a:rPr lang="en-US" dirty="0"/>
              <a:t> </a:t>
            </a:r>
            <a:r>
              <a:rPr lang="en-US" dirty="0" err="1"/>
              <a:t>viên</a:t>
            </a:r>
            <a:r>
              <a:rPr lang="en-US" dirty="0"/>
              <a:t> </a:t>
            </a:r>
            <a:r>
              <a:rPr lang="en-US" dirty="0" err="1"/>
              <a:t>Nguyễn</a:t>
            </a:r>
            <a:r>
              <a:rPr lang="en-US" dirty="0"/>
              <a:t> </a:t>
            </a:r>
            <a:r>
              <a:rPr lang="en-US" dirty="0" err="1"/>
              <a:t>Thị</a:t>
            </a:r>
            <a:r>
              <a:rPr lang="en-US" dirty="0"/>
              <a:t> Vân</a:t>
            </a:r>
            <a:br>
              <a:rPr lang="en-US" dirty="0"/>
            </a:br>
            <a:r>
              <a:rPr lang="en-US" dirty="0" err="1"/>
              <a:t>Lớp</a:t>
            </a:r>
            <a:r>
              <a:rPr lang="en-US" dirty="0"/>
              <a:t> 5A5</a:t>
            </a:r>
            <a:endParaRPr lang="vi-VN" dirty="0"/>
          </a:p>
        </p:txBody>
      </p:sp>
    </p:spTree>
    <p:extLst>
      <p:ext uri="{BB962C8B-B14F-4D97-AF65-F5344CB8AC3E}">
        <p14:creationId xmlns:p14="http://schemas.microsoft.com/office/powerpoint/2010/main" val="615501011"/>
      </p:ext>
    </p:extLst>
  </p:cSld>
  <p:clrMapOvr>
    <a:masterClrMapping/>
  </p:clrMapOvr>
  <p:transition>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609600" y="1828800"/>
            <a:ext cx="1981200" cy="228600"/>
          </a:xfrm>
          <a:prstGeom prst="rect">
            <a:avLst/>
          </a:prstGeom>
        </p:spPr>
        <p:txBody>
          <a:bodyPr wrap="none" fromWordArt="1">
            <a:prstTxWarp prst="textPlain">
              <a:avLst>
                <a:gd name="adj" fmla="val 50000"/>
              </a:avLst>
            </a:prstTxWarp>
          </a:bodyPr>
          <a:lstStyle/>
          <a:p>
            <a:pPr algn="ctr"/>
            <a:r>
              <a:rPr lang="en-US" sz="3600" b="1" kern="10">
                <a:ln w="12700">
                  <a:solidFill>
                    <a:schemeClr val="accent2"/>
                  </a:solidFill>
                  <a:round/>
                  <a:headEnd/>
                  <a:tailEnd/>
                </a:ln>
                <a:solidFill>
                  <a:schemeClr val="accent2"/>
                </a:solidFill>
                <a:effectLst>
                  <a:outerShdw dist="45791" dir="2021404" algn="ctr" rotWithShape="0">
                    <a:srgbClr val="9999FF"/>
                  </a:outerShdw>
                </a:effectLst>
                <a:latin typeface="Arial"/>
                <a:cs typeface="Arial"/>
              </a:rPr>
              <a:t>BÀI TẬP 2:</a:t>
            </a:r>
          </a:p>
        </p:txBody>
      </p:sp>
      <p:sp>
        <p:nvSpPr>
          <p:cNvPr id="11267" name="Line 12"/>
          <p:cNvSpPr>
            <a:spLocks noChangeShapeType="1"/>
          </p:cNvSpPr>
          <p:nvPr/>
        </p:nvSpPr>
        <p:spPr bwMode="auto">
          <a:xfrm>
            <a:off x="0" y="1524000"/>
            <a:ext cx="9144000" cy="0"/>
          </a:xfrm>
          <a:prstGeom prst="line">
            <a:avLst/>
          </a:prstGeom>
          <a:noFill/>
          <a:ln w="57150">
            <a:solidFill>
              <a:srgbClr val="0033CC"/>
            </a:solidFill>
            <a:round/>
            <a:headEnd/>
            <a:tailEnd/>
          </a:ln>
        </p:spPr>
        <p:txBody>
          <a:bodyPr/>
          <a:lstStyle/>
          <a:p>
            <a:endParaRPr lang="en-US"/>
          </a:p>
        </p:txBody>
      </p:sp>
      <p:grpSp>
        <p:nvGrpSpPr>
          <p:cNvPr id="11268" name="Group 23"/>
          <p:cNvGrpSpPr>
            <a:grpSpLocks/>
          </p:cNvGrpSpPr>
          <p:nvPr/>
        </p:nvGrpSpPr>
        <p:grpSpPr bwMode="auto">
          <a:xfrm>
            <a:off x="0" y="574675"/>
            <a:ext cx="9144000" cy="457200"/>
            <a:chOff x="0" y="362"/>
            <a:chExt cx="5760" cy="288"/>
          </a:xfrm>
        </p:grpSpPr>
        <p:sp>
          <p:nvSpPr>
            <p:cNvPr id="24590" name="Rectangle 14"/>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1275" name="WordArt 15"/>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1276" name="WordArt 16"/>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
        <p:nvSpPr>
          <p:cNvPr id="24594" name="Text Box 18"/>
          <p:cNvSpPr txBox="1">
            <a:spLocks noChangeArrowheads="1"/>
          </p:cNvSpPr>
          <p:nvPr/>
        </p:nvSpPr>
        <p:spPr bwMode="auto">
          <a:xfrm>
            <a:off x="2803525" y="1717675"/>
            <a:ext cx="6364288" cy="830263"/>
          </a:xfrm>
          <a:prstGeom prst="rect">
            <a:avLst/>
          </a:prstGeom>
          <a:noFill/>
          <a:ln w="9525">
            <a:noFill/>
            <a:miter lim="800000"/>
            <a:headEnd/>
            <a:tailEnd/>
          </a:ln>
        </p:spPr>
        <p:txBody>
          <a:bodyPr wrap="none">
            <a:spAutoFit/>
          </a:bodyPr>
          <a:lstStyle/>
          <a:p>
            <a:r>
              <a:rPr lang="en-US" sz="2400" b="1">
                <a:solidFill>
                  <a:srgbClr val="0000FF"/>
                </a:solidFill>
              </a:rPr>
              <a:t>Những hành động, việc làm nào dưới đây </a:t>
            </a:r>
          </a:p>
          <a:p>
            <a:r>
              <a:rPr lang="en-US" sz="2400" b="1">
                <a:solidFill>
                  <a:srgbClr val="0000FF"/>
                </a:solidFill>
              </a:rPr>
              <a:t>thể hiện lòng yêu hòa bình? </a:t>
            </a:r>
          </a:p>
        </p:txBody>
      </p:sp>
      <p:sp>
        <p:nvSpPr>
          <p:cNvPr id="24595" name="Text Box 19"/>
          <p:cNvSpPr txBox="1">
            <a:spLocks noChangeArrowheads="1"/>
          </p:cNvSpPr>
          <p:nvPr/>
        </p:nvSpPr>
        <p:spPr bwMode="auto">
          <a:xfrm>
            <a:off x="746125" y="2590800"/>
            <a:ext cx="7183438" cy="461963"/>
          </a:xfrm>
          <a:prstGeom prst="rect">
            <a:avLst/>
          </a:prstGeom>
          <a:noFill/>
          <a:ln w="9525">
            <a:noFill/>
            <a:miter lim="800000"/>
            <a:headEnd/>
            <a:tailEnd/>
          </a:ln>
        </p:spPr>
        <p:txBody>
          <a:bodyPr wrap="none">
            <a:spAutoFit/>
          </a:bodyPr>
          <a:lstStyle/>
          <a:p>
            <a:r>
              <a:rPr lang="en-US" sz="2400" b="1">
                <a:solidFill>
                  <a:srgbClr val="0000FF"/>
                </a:solidFill>
              </a:rPr>
              <a:t>a) Thích chơi và cổ vũ cho các trò chơi bạo lực.</a:t>
            </a:r>
          </a:p>
        </p:txBody>
      </p:sp>
      <p:sp>
        <p:nvSpPr>
          <p:cNvPr id="24596" name="Text Box 20"/>
          <p:cNvSpPr txBox="1">
            <a:spLocks noChangeArrowheads="1"/>
          </p:cNvSpPr>
          <p:nvPr/>
        </p:nvSpPr>
        <p:spPr bwMode="auto">
          <a:xfrm>
            <a:off x="762000" y="3124200"/>
            <a:ext cx="8459788" cy="461963"/>
          </a:xfrm>
          <a:prstGeom prst="rect">
            <a:avLst/>
          </a:prstGeom>
          <a:noFill/>
          <a:ln w="9525">
            <a:noFill/>
            <a:miter lim="800000"/>
            <a:headEnd/>
            <a:tailEnd/>
          </a:ln>
        </p:spPr>
        <p:txBody>
          <a:bodyPr wrap="none">
            <a:spAutoFit/>
          </a:bodyPr>
          <a:lstStyle/>
          <a:p>
            <a:r>
              <a:rPr lang="en-US" sz="2400" b="1">
                <a:solidFill>
                  <a:srgbClr val="0000FF"/>
                </a:solidFill>
              </a:rPr>
              <a:t>b) Biết thương lượng, đối thoại để giải quyết mâu thuẫn.</a:t>
            </a:r>
          </a:p>
        </p:txBody>
      </p:sp>
      <p:sp>
        <p:nvSpPr>
          <p:cNvPr id="24597" name="Text Box 21"/>
          <p:cNvSpPr txBox="1">
            <a:spLocks noChangeArrowheads="1"/>
          </p:cNvSpPr>
          <p:nvPr/>
        </p:nvSpPr>
        <p:spPr bwMode="auto">
          <a:xfrm>
            <a:off x="762000" y="3581400"/>
            <a:ext cx="6554788" cy="461963"/>
          </a:xfrm>
          <a:prstGeom prst="rect">
            <a:avLst/>
          </a:prstGeom>
          <a:noFill/>
          <a:ln w="9525">
            <a:noFill/>
            <a:miter lim="800000"/>
            <a:headEnd/>
            <a:tailEnd/>
          </a:ln>
        </p:spPr>
        <p:txBody>
          <a:bodyPr wrap="none">
            <a:spAutoFit/>
          </a:bodyPr>
          <a:lstStyle/>
          <a:p>
            <a:r>
              <a:rPr lang="en-US" sz="2400" b="1">
                <a:solidFill>
                  <a:srgbClr val="0000FF"/>
                </a:solidFill>
              </a:rPr>
              <a:t>c) Đoàn kết, hữu nghị với các dân tộc khác.</a:t>
            </a:r>
          </a:p>
        </p:txBody>
      </p:sp>
      <p:sp>
        <p:nvSpPr>
          <p:cNvPr id="24598" name="Text Box 22"/>
          <p:cNvSpPr txBox="1">
            <a:spLocks noChangeArrowheads="1"/>
          </p:cNvSpPr>
          <p:nvPr/>
        </p:nvSpPr>
        <p:spPr bwMode="auto">
          <a:xfrm>
            <a:off x="762000" y="4114800"/>
            <a:ext cx="5830888" cy="461963"/>
          </a:xfrm>
          <a:prstGeom prst="rect">
            <a:avLst/>
          </a:prstGeom>
          <a:noFill/>
          <a:ln w="9525">
            <a:noFill/>
            <a:miter lim="800000"/>
            <a:headEnd/>
            <a:tailEnd/>
          </a:ln>
        </p:spPr>
        <p:txBody>
          <a:bodyPr wrap="none">
            <a:spAutoFit/>
          </a:bodyPr>
          <a:lstStyle/>
          <a:p>
            <a:r>
              <a:rPr lang="en-US" sz="2400" b="1">
                <a:solidFill>
                  <a:srgbClr val="0000FF"/>
                </a:solidFill>
              </a:rPr>
              <a:t>d) Thích dùng bạo lực với người khác.</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94"/>
                                        </p:tgtEl>
                                        <p:attrNameLst>
                                          <p:attrName>style.visibility</p:attrName>
                                        </p:attrNameLst>
                                      </p:cBhvr>
                                      <p:to>
                                        <p:strVal val="visible"/>
                                      </p:to>
                                    </p:set>
                                    <p:animEffect transition="in" filter="box(in)">
                                      <p:cBhvr>
                                        <p:cTn id="7" dur="500"/>
                                        <p:tgtEl>
                                          <p:spTgt spid="2459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95"/>
                                        </p:tgtEl>
                                        <p:attrNameLst>
                                          <p:attrName>style.visibility</p:attrName>
                                        </p:attrNameLst>
                                      </p:cBhvr>
                                      <p:to>
                                        <p:strVal val="visible"/>
                                      </p:to>
                                    </p:set>
                                    <p:animEffect transition="in" filter="checkerboard(across)">
                                      <p:cBhvr>
                                        <p:cTn id="10" dur="500"/>
                                        <p:tgtEl>
                                          <p:spTgt spid="2459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4596"/>
                                        </p:tgtEl>
                                        <p:attrNameLst>
                                          <p:attrName>style.visibility</p:attrName>
                                        </p:attrNameLst>
                                      </p:cBhvr>
                                      <p:to>
                                        <p:strVal val="visible"/>
                                      </p:to>
                                    </p:set>
                                    <p:anim calcmode="lin" valueType="num">
                                      <p:cBhvr additive="base">
                                        <p:cTn id="13" dur="500" fill="hold"/>
                                        <p:tgtEl>
                                          <p:spTgt spid="24596"/>
                                        </p:tgtEl>
                                        <p:attrNameLst>
                                          <p:attrName>ppt_x</p:attrName>
                                        </p:attrNameLst>
                                      </p:cBhvr>
                                      <p:tavLst>
                                        <p:tav tm="0">
                                          <p:val>
                                            <p:strVal val="#ppt_x"/>
                                          </p:val>
                                        </p:tav>
                                        <p:tav tm="100000">
                                          <p:val>
                                            <p:strVal val="#ppt_x"/>
                                          </p:val>
                                        </p:tav>
                                      </p:tavLst>
                                    </p:anim>
                                    <p:anim calcmode="lin" valueType="num">
                                      <p:cBhvr additive="base">
                                        <p:cTn id="14" dur="500" fill="hold"/>
                                        <p:tgtEl>
                                          <p:spTgt spid="2459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597"/>
                                        </p:tgtEl>
                                        <p:attrNameLst>
                                          <p:attrName>style.visibility</p:attrName>
                                        </p:attrNameLst>
                                      </p:cBhvr>
                                      <p:to>
                                        <p:strVal val="visible"/>
                                      </p:to>
                                    </p:set>
                                    <p:anim calcmode="lin" valueType="num">
                                      <p:cBhvr additive="base">
                                        <p:cTn id="17" dur="500" fill="hold"/>
                                        <p:tgtEl>
                                          <p:spTgt spid="24597"/>
                                        </p:tgtEl>
                                        <p:attrNameLst>
                                          <p:attrName>ppt_x</p:attrName>
                                        </p:attrNameLst>
                                      </p:cBhvr>
                                      <p:tavLst>
                                        <p:tav tm="0">
                                          <p:val>
                                            <p:strVal val="#ppt_x"/>
                                          </p:val>
                                        </p:tav>
                                        <p:tav tm="100000">
                                          <p:val>
                                            <p:strVal val="#ppt_x"/>
                                          </p:val>
                                        </p:tav>
                                      </p:tavLst>
                                    </p:anim>
                                    <p:anim calcmode="lin" valueType="num">
                                      <p:cBhvr additive="base">
                                        <p:cTn id="18" dur="500" fill="hold"/>
                                        <p:tgtEl>
                                          <p:spTgt spid="2459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598"/>
                                        </p:tgtEl>
                                        <p:attrNameLst>
                                          <p:attrName>style.visibility</p:attrName>
                                        </p:attrNameLst>
                                      </p:cBhvr>
                                      <p:to>
                                        <p:strVal val="visible"/>
                                      </p:to>
                                    </p:set>
                                    <p:anim calcmode="lin" valueType="num">
                                      <p:cBhvr additive="base">
                                        <p:cTn id="21" dur="500" fill="hold"/>
                                        <p:tgtEl>
                                          <p:spTgt spid="24598"/>
                                        </p:tgtEl>
                                        <p:attrNameLst>
                                          <p:attrName>ppt_x</p:attrName>
                                        </p:attrNameLst>
                                      </p:cBhvr>
                                      <p:tavLst>
                                        <p:tav tm="0">
                                          <p:val>
                                            <p:strVal val="#ppt_x"/>
                                          </p:val>
                                        </p:tav>
                                        <p:tav tm="100000">
                                          <p:val>
                                            <p:strVal val="#ppt_x"/>
                                          </p:val>
                                        </p:tav>
                                      </p:tavLst>
                                    </p:anim>
                                    <p:anim calcmode="lin" valueType="num">
                                      <p:cBhvr additive="base">
                                        <p:cTn id="22" dur="500" fill="hold"/>
                                        <p:tgtEl>
                                          <p:spTgt spid="245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4" grpId="0"/>
      <p:bldP spid="24595" grpId="0"/>
      <p:bldP spid="24596" grpId="0"/>
      <p:bldP spid="24597" grpId="0"/>
      <p:bldP spid="245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3"/>
          <p:cNvSpPr>
            <a:spLocks noChangeArrowheads="1" noChangeShapeType="1" noTextEdit="1"/>
          </p:cNvSpPr>
          <p:nvPr/>
        </p:nvSpPr>
        <p:spPr bwMode="auto">
          <a:xfrm>
            <a:off x="609600" y="1905000"/>
            <a:ext cx="1981200" cy="228600"/>
          </a:xfrm>
          <a:prstGeom prst="rect">
            <a:avLst/>
          </a:prstGeom>
        </p:spPr>
        <p:txBody>
          <a:bodyPr wrap="none" fromWordArt="1">
            <a:prstTxWarp prst="textPlain">
              <a:avLst>
                <a:gd name="adj" fmla="val 50000"/>
              </a:avLst>
            </a:prstTxWarp>
          </a:bodyPr>
          <a:lstStyle/>
          <a:p>
            <a:pPr algn="ctr"/>
            <a:r>
              <a:rPr lang="en-US" sz="3600" b="1" kern="10">
                <a:ln w="12700">
                  <a:solidFill>
                    <a:schemeClr val="accent2"/>
                  </a:solidFill>
                  <a:round/>
                  <a:headEnd/>
                  <a:tailEnd/>
                </a:ln>
                <a:solidFill>
                  <a:schemeClr val="accent2"/>
                </a:solidFill>
                <a:effectLst>
                  <a:outerShdw dist="45791" dir="2021404" algn="ctr" rotWithShape="0">
                    <a:srgbClr val="9999FF"/>
                  </a:outerShdw>
                </a:effectLst>
                <a:latin typeface="Arial"/>
                <a:cs typeface="Arial"/>
              </a:rPr>
              <a:t>BÀI TẬP 2:</a:t>
            </a:r>
          </a:p>
        </p:txBody>
      </p:sp>
      <p:grpSp>
        <p:nvGrpSpPr>
          <p:cNvPr id="12291" name="Group 5"/>
          <p:cNvGrpSpPr>
            <a:grpSpLocks/>
          </p:cNvGrpSpPr>
          <p:nvPr/>
        </p:nvGrpSpPr>
        <p:grpSpPr bwMode="auto">
          <a:xfrm>
            <a:off x="0" y="658813"/>
            <a:ext cx="9144000" cy="407987"/>
            <a:chOff x="0" y="624"/>
            <a:chExt cx="5760" cy="257"/>
          </a:xfrm>
        </p:grpSpPr>
        <p:sp>
          <p:nvSpPr>
            <p:cNvPr id="65542" name="Rectangle 6"/>
            <p:cNvSpPr>
              <a:spLocks noChangeArrowheads="1"/>
            </p:cNvSpPr>
            <p:nvPr/>
          </p:nvSpPr>
          <p:spPr bwMode="auto">
            <a:xfrm>
              <a:off x="0" y="62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2302" name="WordArt 7"/>
            <p:cNvSpPr>
              <a:spLocks noChangeArrowheads="1" noChangeShapeType="1" noTextEdit="1"/>
            </p:cNvSpPr>
            <p:nvPr/>
          </p:nvSpPr>
          <p:spPr bwMode="auto">
            <a:xfrm>
              <a:off x="382" y="683"/>
              <a:ext cx="1378" cy="133"/>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2303" name="WordArt 8"/>
            <p:cNvSpPr>
              <a:spLocks noChangeArrowheads="1" noChangeShapeType="1" noTextEdit="1"/>
            </p:cNvSpPr>
            <p:nvPr/>
          </p:nvSpPr>
          <p:spPr bwMode="auto">
            <a:xfrm>
              <a:off x="2030" y="672"/>
              <a:ext cx="1570" cy="192"/>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Em yêu hòa bình </a:t>
              </a:r>
            </a:p>
          </p:txBody>
        </p:sp>
      </p:grpSp>
      <p:sp>
        <p:nvSpPr>
          <p:cNvPr id="12292" name="Text Box 10"/>
          <p:cNvSpPr txBox="1">
            <a:spLocks noChangeArrowheads="1"/>
          </p:cNvSpPr>
          <p:nvPr/>
        </p:nvSpPr>
        <p:spPr bwMode="auto">
          <a:xfrm>
            <a:off x="2803525" y="1717675"/>
            <a:ext cx="6364288" cy="830263"/>
          </a:xfrm>
          <a:prstGeom prst="rect">
            <a:avLst/>
          </a:prstGeom>
          <a:noFill/>
          <a:ln w="9525">
            <a:noFill/>
            <a:miter lim="800000"/>
            <a:headEnd/>
            <a:tailEnd/>
          </a:ln>
        </p:spPr>
        <p:txBody>
          <a:bodyPr wrap="none">
            <a:spAutoFit/>
          </a:bodyPr>
          <a:lstStyle/>
          <a:p>
            <a:r>
              <a:rPr lang="en-US" sz="2400" b="1">
                <a:solidFill>
                  <a:srgbClr val="0000FF"/>
                </a:solidFill>
              </a:rPr>
              <a:t>Những hành động, việc làm nào dưới đây </a:t>
            </a:r>
          </a:p>
          <a:p>
            <a:r>
              <a:rPr lang="en-US" sz="2400" b="1">
                <a:solidFill>
                  <a:srgbClr val="0000FF"/>
                </a:solidFill>
              </a:rPr>
              <a:t>thể hiện lòng yêu hòa bình? </a:t>
            </a:r>
          </a:p>
        </p:txBody>
      </p:sp>
      <p:sp>
        <p:nvSpPr>
          <p:cNvPr id="12293" name="Text Box 11"/>
          <p:cNvSpPr txBox="1">
            <a:spLocks noChangeArrowheads="1"/>
          </p:cNvSpPr>
          <p:nvPr/>
        </p:nvSpPr>
        <p:spPr bwMode="auto">
          <a:xfrm>
            <a:off x="746125" y="2590800"/>
            <a:ext cx="7183438" cy="461963"/>
          </a:xfrm>
          <a:prstGeom prst="rect">
            <a:avLst/>
          </a:prstGeom>
          <a:noFill/>
          <a:ln w="9525">
            <a:noFill/>
            <a:miter lim="800000"/>
            <a:headEnd/>
            <a:tailEnd/>
          </a:ln>
        </p:spPr>
        <p:txBody>
          <a:bodyPr wrap="none">
            <a:spAutoFit/>
          </a:bodyPr>
          <a:lstStyle/>
          <a:p>
            <a:r>
              <a:rPr lang="en-US" sz="2400" b="1">
                <a:solidFill>
                  <a:srgbClr val="0000FF"/>
                </a:solidFill>
              </a:rPr>
              <a:t>a) Thích chơi và cổ vũ cho các trò chơi bạo lực.</a:t>
            </a:r>
          </a:p>
        </p:txBody>
      </p:sp>
      <p:sp>
        <p:nvSpPr>
          <p:cNvPr id="12294" name="Text Box 12"/>
          <p:cNvSpPr txBox="1">
            <a:spLocks noChangeArrowheads="1"/>
          </p:cNvSpPr>
          <p:nvPr/>
        </p:nvSpPr>
        <p:spPr bwMode="auto">
          <a:xfrm>
            <a:off x="762000" y="3124200"/>
            <a:ext cx="8459788" cy="461963"/>
          </a:xfrm>
          <a:prstGeom prst="rect">
            <a:avLst/>
          </a:prstGeom>
          <a:noFill/>
          <a:ln w="9525">
            <a:noFill/>
            <a:miter lim="800000"/>
            <a:headEnd/>
            <a:tailEnd/>
          </a:ln>
        </p:spPr>
        <p:txBody>
          <a:bodyPr wrap="none">
            <a:spAutoFit/>
          </a:bodyPr>
          <a:lstStyle/>
          <a:p>
            <a:r>
              <a:rPr lang="en-US" sz="2400" b="1">
                <a:solidFill>
                  <a:srgbClr val="FF0066"/>
                </a:solidFill>
              </a:rPr>
              <a:t>b) Biết thương lượng, đối thoại để giải quyết mâu thuẫn.</a:t>
            </a:r>
          </a:p>
        </p:txBody>
      </p:sp>
      <p:sp>
        <p:nvSpPr>
          <p:cNvPr id="12295" name="Text Box 13"/>
          <p:cNvSpPr txBox="1">
            <a:spLocks noChangeArrowheads="1"/>
          </p:cNvSpPr>
          <p:nvPr/>
        </p:nvSpPr>
        <p:spPr bwMode="auto">
          <a:xfrm>
            <a:off x="762000" y="3581400"/>
            <a:ext cx="6554788" cy="461963"/>
          </a:xfrm>
          <a:prstGeom prst="rect">
            <a:avLst/>
          </a:prstGeom>
          <a:noFill/>
          <a:ln w="9525">
            <a:noFill/>
            <a:miter lim="800000"/>
            <a:headEnd/>
            <a:tailEnd/>
          </a:ln>
        </p:spPr>
        <p:txBody>
          <a:bodyPr wrap="none">
            <a:spAutoFit/>
          </a:bodyPr>
          <a:lstStyle/>
          <a:p>
            <a:r>
              <a:rPr lang="en-US" sz="2400" b="1">
                <a:solidFill>
                  <a:srgbClr val="FF0066"/>
                </a:solidFill>
              </a:rPr>
              <a:t>c) Đoàn kết, hữu nghị với các dân tộc khác.</a:t>
            </a:r>
          </a:p>
        </p:txBody>
      </p:sp>
      <p:sp>
        <p:nvSpPr>
          <p:cNvPr id="12296" name="Text Box 14"/>
          <p:cNvSpPr txBox="1">
            <a:spLocks noChangeArrowheads="1"/>
          </p:cNvSpPr>
          <p:nvPr/>
        </p:nvSpPr>
        <p:spPr bwMode="auto">
          <a:xfrm>
            <a:off x="762000" y="4114800"/>
            <a:ext cx="5830888" cy="461963"/>
          </a:xfrm>
          <a:prstGeom prst="rect">
            <a:avLst/>
          </a:prstGeom>
          <a:noFill/>
          <a:ln w="9525">
            <a:noFill/>
            <a:miter lim="800000"/>
            <a:headEnd/>
            <a:tailEnd/>
          </a:ln>
        </p:spPr>
        <p:txBody>
          <a:bodyPr wrap="none">
            <a:spAutoFit/>
          </a:bodyPr>
          <a:lstStyle/>
          <a:p>
            <a:r>
              <a:rPr lang="en-US" sz="2400" b="1">
                <a:solidFill>
                  <a:srgbClr val="0000FF"/>
                </a:solidFill>
              </a:rPr>
              <a:t>d) Thích dùng bạo lực với người khác.</a:t>
            </a:r>
          </a:p>
        </p:txBody>
      </p:sp>
      <p:grpSp>
        <p:nvGrpSpPr>
          <p:cNvPr id="12297" name="Group 15"/>
          <p:cNvGrpSpPr>
            <a:grpSpLocks/>
          </p:cNvGrpSpPr>
          <p:nvPr/>
        </p:nvGrpSpPr>
        <p:grpSpPr bwMode="auto">
          <a:xfrm>
            <a:off x="0" y="574675"/>
            <a:ext cx="9144000" cy="457200"/>
            <a:chOff x="0" y="362"/>
            <a:chExt cx="5760" cy="288"/>
          </a:xfrm>
        </p:grpSpPr>
        <p:sp>
          <p:nvSpPr>
            <p:cNvPr id="65552" name="Rectangle 16"/>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2299" name="WordArt 17"/>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2300" name="WordArt 18"/>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9"/>
          <p:cNvSpPr>
            <a:spLocks noChangeArrowheads="1" noChangeShapeType="1" noTextEdit="1"/>
          </p:cNvSpPr>
          <p:nvPr/>
        </p:nvSpPr>
        <p:spPr bwMode="auto">
          <a:xfrm>
            <a:off x="2362200" y="2209800"/>
            <a:ext cx="3886200" cy="304800"/>
          </a:xfrm>
          <a:prstGeom prst="rect">
            <a:avLst/>
          </a:prstGeom>
        </p:spPr>
        <p:txBody>
          <a:bodyPr wrap="none" fromWordArt="1">
            <a:prstTxWarp prst="textPlain">
              <a:avLst>
                <a:gd name="adj" fmla="val 50000"/>
              </a:avLst>
            </a:prstTxWarp>
          </a:bodyPr>
          <a:lstStyle/>
          <a:p>
            <a:pPr algn="ctr"/>
            <a:r>
              <a:rPr lang="en-US" sz="3600" b="1" kern="10">
                <a:ln w="12700">
                  <a:solidFill>
                    <a:schemeClr val="folHlink"/>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a:cs typeface="Arial"/>
              </a:rPr>
              <a:t>GHI NHỚ</a:t>
            </a:r>
          </a:p>
        </p:txBody>
      </p:sp>
      <p:sp>
        <p:nvSpPr>
          <p:cNvPr id="13322" name="Text Box 10"/>
          <p:cNvSpPr txBox="1">
            <a:spLocks noChangeArrowheads="1"/>
          </p:cNvSpPr>
          <p:nvPr/>
        </p:nvSpPr>
        <p:spPr bwMode="auto">
          <a:xfrm>
            <a:off x="1219200" y="2873375"/>
            <a:ext cx="6400800" cy="2554288"/>
          </a:xfrm>
          <a:prstGeom prst="rect">
            <a:avLst/>
          </a:prstGeom>
          <a:noFill/>
          <a:ln w="9525">
            <a:solidFill>
              <a:srgbClr val="FF0066"/>
            </a:solidFill>
            <a:miter lim="800000"/>
            <a:headEnd/>
            <a:tailEnd/>
          </a:ln>
        </p:spPr>
        <p:txBody>
          <a:bodyPr>
            <a:spAutoFit/>
          </a:bodyPr>
          <a:lstStyle/>
          <a:p>
            <a:pPr algn="just"/>
            <a:r>
              <a:rPr lang="en-US" sz="3200" b="1">
                <a:solidFill>
                  <a:srgbClr val="000099"/>
                </a:solidFill>
              </a:rPr>
              <a:t>     Trẻ em có quyền được sống trong hòa bình và có trách nhiệm tham gia các hoạt động bảo vệ </a:t>
            </a:r>
          </a:p>
          <a:p>
            <a:pPr algn="just"/>
            <a:r>
              <a:rPr lang="en-US" sz="3200" b="1">
                <a:solidFill>
                  <a:srgbClr val="000099"/>
                </a:solidFill>
              </a:rPr>
              <a:t>hòa bình phù hợp với khả năng.</a:t>
            </a:r>
          </a:p>
        </p:txBody>
      </p:sp>
      <p:grpSp>
        <p:nvGrpSpPr>
          <p:cNvPr id="13316" name="Group 15"/>
          <p:cNvGrpSpPr>
            <a:grpSpLocks/>
          </p:cNvGrpSpPr>
          <p:nvPr/>
        </p:nvGrpSpPr>
        <p:grpSpPr bwMode="auto">
          <a:xfrm>
            <a:off x="0" y="914400"/>
            <a:ext cx="9144000" cy="457200"/>
            <a:chOff x="0" y="362"/>
            <a:chExt cx="5760" cy="288"/>
          </a:xfrm>
        </p:grpSpPr>
        <p:sp>
          <p:nvSpPr>
            <p:cNvPr id="13328" name="Rectangle 16"/>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3318" name="WordArt 17"/>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3319" name="WordArt 18"/>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(tiết1)</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diamond(in)">
                                      <p:cBhvr>
                                        <p:cTn id="7"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533400" y="1447800"/>
            <a:ext cx="2133600" cy="3048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HOẠT ĐỘNG 3:</a:t>
            </a:r>
          </a:p>
        </p:txBody>
      </p:sp>
      <p:sp>
        <p:nvSpPr>
          <p:cNvPr id="14339" name="WordArt 4"/>
          <p:cNvSpPr>
            <a:spLocks noChangeArrowheads="1" noChangeShapeType="1" noTextEdit="1"/>
          </p:cNvSpPr>
          <p:nvPr/>
        </p:nvSpPr>
        <p:spPr bwMode="auto">
          <a:xfrm>
            <a:off x="762000" y="1981200"/>
            <a:ext cx="1981200" cy="228600"/>
          </a:xfrm>
          <a:prstGeom prst="rect">
            <a:avLst/>
          </a:prstGeom>
        </p:spPr>
        <p:txBody>
          <a:bodyPr wrap="none" fromWordArt="1">
            <a:prstTxWarp prst="textPlain">
              <a:avLst>
                <a:gd name="adj" fmla="val 50000"/>
              </a:avLst>
            </a:prstTxWarp>
          </a:bodyPr>
          <a:lstStyle/>
          <a:p>
            <a:pPr algn="ctr"/>
            <a:r>
              <a:rPr lang="en-US" sz="3600" b="1" kern="10">
                <a:ln w="12700">
                  <a:solidFill>
                    <a:schemeClr val="accent2"/>
                  </a:solidFill>
                  <a:round/>
                  <a:headEnd/>
                  <a:tailEnd/>
                </a:ln>
                <a:solidFill>
                  <a:schemeClr val="accent2"/>
                </a:solidFill>
                <a:effectLst>
                  <a:outerShdw dist="45791" dir="2021404" algn="ctr" rotWithShape="0">
                    <a:srgbClr val="9999FF"/>
                  </a:outerShdw>
                </a:effectLst>
                <a:latin typeface="Arial"/>
                <a:cs typeface="Arial"/>
              </a:rPr>
              <a:t>BÀI TẬP 3:</a:t>
            </a:r>
          </a:p>
        </p:txBody>
      </p:sp>
      <p:sp>
        <p:nvSpPr>
          <p:cNvPr id="14340" name="Text Box 5"/>
          <p:cNvSpPr txBox="1">
            <a:spLocks noChangeArrowheads="1"/>
          </p:cNvSpPr>
          <p:nvPr/>
        </p:nvSpPr>
        <p:spPr bwMode="auto">
          <a:xfrm>
            <a:off x="304800" y="2667000"/>
            <a:ext cx="8610600" cy="3786188"/>
          </a:xfrm>
          <a:prstGeom prst="rect">
            <a:avLst/>
          </a:prstGeom>
          <a:noFill/>
          <a:ln w="9525">
            <a:noFill/>
            <a:miter lim="800000"/>
            <a:headEnd/>
            <a:tailEnd/>
          </a:ln>
        </p:spPr>
        <p:txBody>
          <a:bodyPr>
            <a:spAutoFit/>
          </a:bodyPr>
          <a:lstStyle/>
          <a:p>
            <a:pPr marL="342900" indent="-342900" algn="just">
              <a:buFontTx/>
              <a:buAutoNum type="alphaLcParenR"/>
            </a:pPr>
            <a:r>
              <a:rPr lang="en-US" sz="2400" b="1">
                <a:solidFill>
                  <a:srgbClr val="0000FF"/>
                </a:solidFill>
              </a:rPr>
              <a:t>Đi bộ vì hòa bình.</a:t>
            </a:r>
          </a:p>
          <a:p>
            <a:pPr marL="342900" indent="-342900" algn="just">
              <a:buFontTx/>
              <a:buAutoNum type="alphaLcParenR"/>
            </a:pPr>
            <a:r>
              <a:rPr lang="en-US" sz="2400" b="1">
                <a:solidFill>
                  <a:srgbClr val="0000FF"/>
                </a:solidFill>
              </a:rPr>
              <a:t>Vẽ tranh về chủ đề “Em yêu hòa bình”.</a:t>
            </a:r>
          </a:p>
          <a:p>
            <a:pPr marL="342900" indent="-342900" algn="just"/>
            <a:r>
              <a:rPr lang="en-US" sz="2400" b="1">
                <a:solidFill>
                  <a:srgbClr val="0000FF"/>
                </a:solidFill>
              </a:rPr>
              <a:t>c) Diễn đàn “Trẻ em vì một thế giới không có chiến tranh.”</a:t>
            </a:r>
          </a:p>
          <a:p>
            <a:pPr marL="342900" indent="-342900" algn="just"/>
            <a:r>
              <a:rPr lang="en-US" sz="2400" b="1">
                <a:solidFill>
                  <a:srgbClr val="0000FF"/>
                </a:solidFill>
              </a:rPr>
              <a:t>d) Mít tinh, lấy chữ kí phản đối chiến tranh xâm lược.</a:t>
            </a:r>
          </a:p>
          <a:p>
            <a:pPr marL="342900" indent="-342900" algn="just"/>
            <a:r>
              <a:rPr lang="en-US" sz="2400" b="1">
                <a:solidFill>
                  <a:srgbClr val="0000FF"/>
                </a:solidFill>
              </a:rPr>
              <a:t>đ) Viết thư, gửi quà ủng hộ trẻ em và nhân dân các vùng </a:t>
            </a:r>
          </a:p>
          <a:p>
            <a:pPr marL="342900" indent="-342900" algn="just"/>
            <a:r>
              <a:rPr lang="en-US" sz="2400" b="1">
                <a:solidFill>
                  <a:srgbClr val="0000FF"/>
                </a:solidFill>
              </a:rPr>
              <a:t>có chiến tranh.</a:t>
            </a:r>
          </a:p>
          <a:p>
            <a:pPr marL="342900" indent="-342900" algn="just"/>
            <a:r>
              <a:rPr lang="en-US" sz="2400" b="1">
                <a:solidFill>
                  <a:srgbClr val="0000FF"/>
                </a:solidFill>
              </a:rPr>
              <a:t>e) Giao lưu với thiếu nhi quốc tế.</a:t>
            </a:r>
          </a:p>
          <a:p>
            <a:pPr marL="342900" indent="-342900" algn="just"/>
            <a:r>
              <a:rPr lang="en-US" sz="2400" b="1">
                <a:solidFill>
                  <a:srgbClr val="0000FF"/>
                </a:solidFill>
              </a:rPr>
              <a:t>g) Viết thư kết bạn với thiếu nhi các địa phương khác, các </a:t>
            </a:r>
          </a:p>
          <a:p>
            <a:pPr marL="342900" indent="-342900" algn="just"/>
            <a:r>
              <a:rPr lang="en-US" sz="2400" b="1">
                <a:solidFill>
                  <a:srgbClr val="0000FF"/>
                </a:solidFill>
              </a:rPr>
              <a:t>nước khác.</a:t>
            </a:r>
          </a:p>
        </p:txBody>
      </p:sp>
      <p:sp>
        <p:nvSpPr>
          <p:cNvPr id="14341" name="Text Box 11"/>
          <p:cNvSpPr txBox="1">
            <a:spLocks noChangeArrowheads="1"/>
          </p:cNvSpPr>
          <p:nvPr/>
        </p:nvSpPr>
        <p:spPr bwMode="auto">
          <a:xfrm>
            <a:off x="2798763" y="1905000"/>
            <a:ext cx="6345237" cy="830263"/>
          </a:xfrm>
          <a:prstGeom prst="rect">
            <a:avLst/>
          </a:prstGeom>
          <a:noFill/>
          <a:ln w="9525">
            <a:noFill/>
            <a:miter lim="800000"/>
            <a:headEnd/>
            <a:tailEnd/>
          </a:ln>
        </p:spPr>
        <p:txBody>
          <a:bodyPr wrap="none">
            <a:spAutoFit/>
          </a:bodyPr>
          <a:lstStyle/>
          <a:p>
            <a:pPr algn="just"/>
            <a:r>
              <a:rPr lang="en-US" sz="2400" b="1">
                <a:solidFill>
                  <a:srgbClr val="000099"/>
                </a:solidFill>
              </a:rPr>
              <a:t>Em biết những hoạt động vì hòa bình nào </a:t>
            </a:r>
          </a:p>
          <a:p>
            <a:pPr algn="just"/>
            <a:r>
              <a:rPr lang="en-US" sz="2400" b="1">
                <a:solidFill>
                  <a:srgbClr val="000099"/>
                </a:solidFill>
              </a:rPr>
              <a:t>trong các hoạt động dưới đây?</a:t>
            </a:r>
          </a:p>
        </p:txBody>
      </p:sp>
      <p:sp>
        <p:nvSpPr>
          <p:cNvPr id="14342" name="Text Box 15"/>
          <p:cNvSpPr txBox="1">
            <a:spLocks noChangeArrowheads="1"/>
          </p:cNvSpPr>
          <p:nvPr/>
        </p:nvSpPr>
        <p:spPr bwMode="auto">
          <a:xfrm>
            <a:off x="3048000" y="1431925"/>
            <a:ext cx="2878138" cy="400050"/>
          </a:xfrm>
          <a:prstGeom prst="rect">
            <a:avLst/>
          </a:prstGeom>
          <a:noFill/>
          <a:ln w="9525">
            <a:noFill/>
            <a:miter lim="800000"/>
            <a:headEnd/>
            <a:tailEnd/>
          </a:ln>
        </p:spPr>
        <p:txBody>
          <a:bodyPr wrap="none">
            <a:spAutoFit/>
          </a:bodyPr>
          <a:lstStyle/>
          <a:p>
            <a:r>
              <a:rPr lang="en-US" sz="2000" b="1">
                <a:solidFill>
                  <a:srgbClr val="000099"/>
                </a:solidFill>
              </a:rPr>
              <a:t>HOẠT ĐỘNG CẢ LỚP </a:t>
            </a:r>
          </a:p>
        </p:txBody>
      </p:sp>
      <p:grpSp>
        <p:nvGrpSpPr>
          <p:cNvPr id="14343" name="Group 16"/>
          <p:cNvGrpSpPr>
            <a:grpSpLocks/>
          </p:cNvGrpSpPr>
          <p:nvPr/>
        </p:nvGrpSpPr>
        <p:grpSpPr bwMode="auto">
          <a:xfrm>
            <a:off x="0" y="762000"/>
            <a:ext cx="9144000" cy="457200"/>
            <a:chOff x="0" y="362"/>
            <a:chExt cx="5760" cy="288"/>
          </a:xfrm>
        </p:grpSpPr>
        <p:sp>
          <p:nvSpPr>
            <p:cNvPr id="79889" name="Rectangle 17"/>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4350" name="WordArt 18"/>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4351" name="WordArt 19"/>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
        <p:nvSpPr>
          <p:cNvPr id="14344" name="Line 20"/>
          <p:cNvSpPr>
            <a:spLocks noChangeShapeType="1"/>
          </p:cNvSpPr>
          <p:nvPr/>
        </p:nvSpPr>
        <p:spPr bwMode="auto">
          <a:xfrm>
            <a:off x="0" y="1828800"/>
            <a:ext cx="9144000" cy="0"/>
          </a:xfrm>
          <a:prstGeom prst="line">
            <a:avLst/>
          </a:prstGeom>
          <a:noFill/>
          <a:ln w="57150">
            <a:solidFill>
              <a:srgbClr val="0033CC"/>
            </a:solidFill>
            <a:round/>
            <a:headEnd/>
            <a:tailEnd/>
          </a:ln>
        </p:spPr>
        <p:txBody>
          <a:bodyPr/>
          <a:lstStyle/>
          <a:p>
            <a:endParaRPr lang="en-US"/>
          </a:p>
        </p:txBody>
      </p:sp>
      <p:grpSp>
        <p:nvGrpSpPr>
          <p:cNvPr id="14345" name="Group 21"/>
          <p:cNvGrpSpPr>
            <a:grpSpLocks/>
          </p:cNvGrpSpPr>
          <p:nvPr/>
        </p:nvGrpSpPr>
        <p:grpSpPr bwMode="auto">
          <a:xfrm>
            <a:off x="0" y="762000"/>
            <a:ext cx="9144000" cy="457200"/>
            <a:chOff x="0" y="362"/>
            <a:chExt cx="5760" cy="288"/>
          </a:xfrm>
        </p:grpSpPr>
        <p:sp>
          <p:nvSpPr>
            <p:cNvPr id="79894" name="Rectangle 22"/>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4347" name="WordArt 23"/>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4348" name="WordArt 24"/>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p>
        </p:txBody>
      </p:sp>
      <p:sp>
        <p:nvSpPr>
          <p:cNvPr id="15363" name="Rectangle 3"/>
          <p:cNvSpPr>
            <a:spLocks noGrp="1" noChangeArrowheads="1"/>
          </p:cNvSpPr>
          <p:nvPr>
            <p:ph type="body" idx="1"/>
          </p:nvPr>
        </p:nvSpPr>
        <p:spPr>
          <a:xfrm>
            <a:off x="0" y="6248400"/>
            <a:ext cx="9144000" cy="609600"/>
          </a:xfrm>
        </p:spPr>
        <p:txBody>
          <a:bodyPr/>
          <a:lstStyle/>
          <a:p>
            <a:pPr eaLnBrk="1" hangingPunct="1">
              <a:lnSpc>
                <a:spcPct val="90000"/>
              </a:lnSpc>
            </a:pPr>
            <a:r>
              <a:rPr lang="en-US" sz="2800"/>
              <a:t>NHÂN DÂN THỦ ĐÔ HÀ NỘI ĐI BỘ VÌ HOÀ BÌNH</a:t>
            </a:r>
            <a:r>
              <a:rPr lang="en-US" sz="2400"/>
              <a:t> </a:t>
            </a:r>
          </a:p>
        </p:txBody>
      </p:sp>
      <p:pic>
        <p:nvPicPr>
          <p:cNvPr id="15364" name="Picture 4" descr="anhdibo3"/>
          <p:cNvPicPr>
            <a:picLocks noChangeAspect="1" noChangeArrowheads="1"/>
          </p:cNvPicPr>
          <p:nvPr/>
        </p:nvPicPr>
        <p:blipFill>
          <a:blip r:embed="rId2"/>
          <a:srcRect/>
          <a:stretch>
            <a:fillRect/>
          </a:stretch>
        </p:blipFill>
        <p:spPr bwMode="auto">
          <a:xfrm>
            <a:off x="152400" y="0"/>
            <a:ext cx="8991600" cy="5791200"/>
          </a:xfrm>
          <a:prstGeom prst="rect">
            <a:avLst/>
          </a:prstGeom>
          <a:noFill/>
          <a:ln w="9525">
            <a:noFill/>
            <a:miter lim="800000"/>
            <a:headEnd/>
            <a:tailEnd/>
          </a:ln>
        </p:spPr>
      </p:pic>
    </p:spTree>
  </p:cSld>
  <p:clrMapOvr>
    <a:masterClrMapping/>
  </p:clrMapOvr>
  <p:transition>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tải xuống"/>
          <p:cNvPicPr>
            <a:picLocks noChangeAspect="1" noChangeArrowheads="1"/>
          </p:cNvPicPr>
          <p:nvPr/>
        </p:nvPicPr>
        <p:blipFill>
          <a:blip r:embed="rId2"/>
          <a:srcRect/>
          <a:stretch>
            <a:fillRect/>
          </a:stretch>
        </p:blipFill>
        <p:spPr bwMode="auto">
          <a:xfrm>
            <a:off x="0" y="1752600"/>
            <a:ext cx="9144000" cy="4267200"/>
          </a:xfrm>
          <a:prstGeom prst="rect">
            <a:avLst/>
          </a:prstGeom>
          <a:noFill/>
          <a:ln w="9525">
            <a:noFill/>
            <a:miter lim="800000"/>
            <a:headEnd/>
            <a:tailEnd/>
          </a:ln>
        </p:spPr>
      </p:pic>
      <p:sp>
        <p:nvSpPr>
          <p:cNvPr id="16387" name="Text Box 19"/>
          <p:cNvSpPr txBox="1">
            <a:spLocks noChangeArrowheads="1"/>
          </p:cNvSpPr>
          <p:nvPr/>
        </p:nvSpPr>
        <p:spPr bwMode="auto">
          <a:xfrm>
            <a:off x="0" y="6172200"/>
            <a:ext cx="9144000" cy="457200"/>
          </a:xfrm>
          <a:prstGeom prst="rect">
            <a:avLst/>
          </a:prstGeom>
          <a:noFill/>
          <a:ln w="9525">
            <a:noFill/>
            <a:miter lim="800000"/>
            <a:headEnd/>
            <a:tailEnd/>
          </a:ln>
        </p:spPr>
        <p:txBody>
          <a:bodyPr>
            <a:spAutoFit/>
          </a:bodyPr>
          <a:lstStyle/>
          <a:p>
            <a:r>
              <a:rPr lang="en-US" sz="2400"/>
              <a:t>NHÂN DÂN THẾ GIỚI PHẢN ĐỐI CHIẾN TRANH TẠI VIỆT NAM</a:t>
            </a:r>
          </a:p>
        </p:txBody>
      </p:sp>
      <p:grpSp>
        <p:nvGrpSpPr>
          <p:cNvPr id="16388" name="Group 24"/>
          <p:cNvGrpSpPr>
            <a:grpSpLocks/>
          </p:cNvGrpSpPr>
          <p:nvPr/>
        </p:nvGrpSpPr>
        <p:grpSpPr bwMode="auto">
          <a:xfrm>
            <a:off x="0" y="762000"/>
            <a:ext cx="9144000" cy="457200"/>
            <a:chOff x="0" y="362"/>
            <a:chExt cx="5760" cy="288"/>
          </a:xfrm>
        </p:grpSpPr>
        <p:sp>
          <p:nvSpPr>
            <p:cNvPr id="56345" name="Rectangle 25"/>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6390" name="WordArt 26"/>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6391" name="WordArt 27"/>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opy of anti-war"/>
          <p:cNvPicPr>
            <a:picLocks noGrp="1" noChangeAspect="1" noChangeArrowheads="1"/>
          </p:cNvPicPr>
          <p:nvPr>
            <p:ph type="body" idx="1"/>
          </p:nvPr>
        </p:nvPicPr>
        <p:blipFill>
          <a:blip r:embed="rId2"/>
          <a:srcRect/>
          <a:stretch>
            <a:fillRect/>
          </a:stretch>
        </p:blipFill>
        <p:spPr>
          <a:xfrm>
            <a:off x="228600" y="815975"/>
            <a:ext cx="8915400" cy="5940425"/>
          </a:xfrm>
          <a:noFill/>
        </p:spPr>
      </p:pic>
      <p:sp>
        <p:nvSpPr>
          <p:cNvPr id="87045" name="Rectangle 5"/>
          <p:cNvSpPr>
            <a:spLocks noGrp="1" noChangeArrowheads="1"/>
          </p:cNvSpPr>
          <p:nvPr>
            <p:ph type="title"/>
          </p:nvPr>
        </p:nvSpPr>
        <p:spPr>
          <a:xfrm>
            <a:off x="381000" y="152400"/>
            <a:ext cx="8382000" cy="914400"/>
          </a:xfrm>
        </p:spPr>
        <p:txBody>
          <a:bodyPr/>
          <a:lstStyle/>
          <a:p>
            <a:pPr eaLnBrk="1" hangingPunct="1">
              <a:defRPr/>
            </a:pPr>
            <a:r>
              <a:rPr lang="en-US" sz="2800" b="1">
                <a:solidFill>
                  <a:srgbClr val="000099"/>
                </a:solidFill>
                <a:effectLst>
                  <a:outerShdw blurRad="38100" dist="38100" dir="2700000" algn="tl">
                    <a:srgbClr val="C0C0C0"/>
                  </a:outerShdw>
                </a:effectLst>
              </a:rPr>
              <a:t>Sinh viên I-rắc biểu tình chống chiến tranh</a:t>
            </a:r>
          </a:p>
        </p:txBody>
      </p:sp>
    </p:spTree>
  </p:cSld>
  <p:clrMapOvr>
    <a:masterClrMapping/>
  </p:clrMapOvr>
  <p:transition>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12"/>
          <p:cNvSpPr>
            <a:spLocks noChangeArrowheads="1" noChangeShapeType="1" noTextEdit="1"/>
          </p:cNvSpPr>
          <p:nvPr/>
        </p:nvSpPr>
        <p:spPr bwMode="auto">
          <a:xfrm>
            <a:off x="2362200" y="1752600"/>
            <a:ext cx="3886200" cy="609600"/>
          </a:xfrm>
          <a:prstGeom prst="rect">
            <a:avLst/>
          </a:prstGeom>
        </p:spPr>
        <p:txBody>
          <a:bodyPr wrap="none" fromWordArt="1">
            <a:prstTxWarp prst="textPlain">
              <a:avLst>
                <a:gd name="adj" fmla="val 50000"/>
              </a:avLst>
            </a:prstTxWarp>
          </a:bodyPr>
          <a:lstStyle/>
          <a:p>
            <a:pPr algn="ctr"/>
            <a:r>
              <a:rPr lang="vi-VN" sz="3600" b="1" kern="10">
                <a:ln w="12700">
                  <a:solidFill>
                    <a:schemeClr val="folHlink"/>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a:cs typeface="Arial"/>
              </a:rPr>
              <a:t>Hoạt động nối tiếp</a:t>
            </a:r>
            <a:endParaRPr lang="en-US" sz="3600" b="1" kern="10">
              <a:ln w="12700">
                <a:solidFill>
                  <a:schemeClr val="folHlink"/>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a:cs typeface="Arial"/>
            </a:endParaRPr>
          </a:p>
        </p:txBody>
      </p:sp>
      <p:sp>
        <p:nvSpPr>
          <p:cNvPr id="18435" name="Text Box 13"/>
          <p:cNvSpPr txBox="1">
            <a:spLocks noChangeArrowheads="1"/>
          </p:cNvSpPr>
          <p:nvPr/>
        </p:nvSpPr>
        <p:spPr bwMode="auto">
          <a:xfrm>
            <a:off x="690563" y="2730500"/>
            <a:ext cx="7462837" cy="2308225"/>
          </a:xfrm>
          <a:prstGeom prst="rect">
            <a:avLst/>
          </a:prstGeom>
          <a:noFill/>
          <a:ln w="9525">
            <a:solidFill>
              <a:schemeClr val="accent2"/>
            </a:solidFill>
            <a:miter lim="800000"/>
            <a:headEnd/>
            <a:tailEnd/>
          </a:ln>
        </p:spPr>
        <p:txBody>
          <a:bodyPr>
            <a:spAutoFit/>
          </a:bodyPr>
          <a:lstStyle/>
          <a:p>
            <a:pPr>
              <a:buFontTx/>
              <a:buChar char="-"/>
            </a:pPr>
            <a:r>
              <a:rPr lang="en-US" sz="2400" b="1">
                <a:solidFill>
                  <a:schemeClr val="accent2"/>
                </a:solidFill>
              </a:rPr>
              <a:t>Về nhà sưu tầm tranh, ảnh, bài hát, bài báo về cuộc sống của trẻ em, nhân dân những vùng có chiến tranh, các hoạt động bảo vệ hòa bình, chống chiến tranh của trẻ em Việt Nam và thế giới.</a:t>
            </a:r>
          </a:p>
          <a:p>
            <a:pPr>
              <a:buFontTx/>
              <a:buChar char="-"/>
            </a:pPr>
            <a:r>
              <a:rPr lang="en-US" sz="2400" b="1">
                <a:solidFill>
                  <a:schemeClr val="accent2"/>
                </a:solidFill>
              </a:rPr>
              <a:t> Vẽ tranh về chủ đề “Em yêu hòa bình” </a:t>
            </a:r>
          </a:p>
        </p:txBody>
      </p:sp>
    </p:spTree>
  </p:cSld>
  <p:clrMapOvr>
    <a:masterClrMapping/>
  </p:clrMapOvr>
  <p:transition>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ha chim"/>
          <p:cNvPicPr>
            <a:picLocks noChangeAspect="1" noChangeArrowheads="1"/>
          </p:cNvPicPr>
          <p:nvPr/>
        </p:nvPicPr>
        <p:blipFill>
          <a:blip r:embed="rId2"/>
          <a:srcRect/>
          <a:stretch>
            <a:fillRect/>
          </a:stretch>
        </p:blipFill>
        <p:spPr bwMode="auto">
          <a:xfrm>
            <a:off x="381000" y="1219200"/>
            <a:ext cx="8305800" cy="5410200"/>
          </a:xfrm>
          <a:prstGeom prst="rect">
            <a:avLst/>
          </a:prstGeom>
          <a:noFill/>
          <a:ln w="9525">
            <a:noFill/>
            <a:miter lim="800000"/>
            <a:headEnd/>
            <a:tailEnd/>
          </a:ln>
        </p:spPr>
      </p:pic>
      <p:grpSp>
        <p:nvGrpSpPr>
          <p:cNvPr id="19459" name="Group 6"/>
          <p:cNvGrpSpPr>
            <a:grpSpLocks/>
          </p:cNvGrpSpPr>
          <p:nvPr/>
        </p:nvGrpSpPr>
        <p:grpSpPr bwMode="auto">
          <a:xfrm>
            <a:off x="0" y="762000"/>
            <a:ext cx="9144000" cy="457200"/>
            <a:chOff x="0" y="362"/>
            <a:chExt cx="5760" cy="288"/>
          </a:xfrm>
        </p:grpSpPr>
        <p:sp>
          <p:nvSpPr>
            <p:cNvPr id="93191" name="Rectangle 7"/>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9461" name="WordArt 8"/>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9462" name="WordArt 9"/>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WordArt 5"/>
          <p:cNvSpPr>
            <a:spLocks noChangeArrowheads="1" noChangeShapeType="1" noTextEdit="1"/>
          </p:cNvSpPr>
          <p:nvPr/>
        </p:nvSpPr>
        <p:spPr bwMode="auto">
          <a:xfrm>
            <a:off x="381000" y="2362200"/>
            <a:ext cx="8382000" cy="3505200"/>
          </a:xfrm>
          <a:prstGeom prst="rect">
            <a:avLst/>
          </a:prstGeom>
        </p:spPr>
        <p:txBody>
          <a:bodyPr wrap="none" fromWordArt="1">
            <a:prstTxWarp prst="textPlain">
              <a:avLst>
                <a:gd name="adj" fmla="val 50000"/>
              </a:avLst>
            </a:prstTxWarp>
          </a:bodyPr>
          <a:lstStyle/>
          <a:p>
            <a:pPr algn="ctr"/>
            <a:r>
              <a:rPr lang="en-US" sz="3600" b="1" kern="10" dirty="0">
                <a:ln w="12700">
                  <a:solidFill>
                    <a:srgbClr val="FF6600"/>
                  </a:solidFill>
                  <a:round/>
                  <a:headEnd/>
                  <a:tailEnd/>
                </a:ln>
                <a:solidFill>
                  <a:srgbClr val="FF0000"/>
                </a:solidFill>
                <a:effectLst>
                  <a:outerShdw dist="45791" dir="2021404" algn="ctr" rotWithShape="0">
                    <a:srgbClr val="9999FF"/>
                  </a:outerShdw>
                </a:effectLst>
                <a:latin typeface="Arial"/>
                <a:cs typeface="Arial"/>
              </a:rPr>
              <a:t>     EM YÊU HÒA BÌNH    (</a:t>
            </a:r>
            <a:r>
              <a:rPr lang="en-US" sz="3600" b="1" kern="10" dirty="0" err="1">
                <a:ln w="12700">
                  <a:solidFill>
                    <a:srgbClr val="FF6600"/>
                  </a:solidFill>
                  <a:round/>
                  <a:headEnd/>
                  <a:tailEnd/>
                </a:ln>
                <a:solidFill>
                  <a:srgbClr val="FF0000"/>
                </a:solidFill>
                <a:effectLst>
                  <a:outerShdw dist="45791" dir="2021404" algn="ctr" rotWithShape="0">
                    <a:srgbClr val="9999FF"/>
                  </a:outerShdw>
                </a:effectLst>
                <a:latin typeface="Arial"/>
                <a:cs typeface="Arial"/>
              </a:rPr>
              <a:t>tiết</a:t>
            </a:r>
            <a:r>
              <a:rPr lang="en-US" sz="3600" b="1" kern="10" dirty="0">
                <a:ln w="12700">
                  <a:solidFill>
                    <a:srgbClr val="FF6600"/>
                  </a:solidFill>
                  <a:round/>
                  <a:headEnd/>
                  <a:tailEnd/>
                </a:ln>
                <a:solidFill>
                  <a:srgbClr val="FF0000"/>
                </a:solidFill>
                <a:effectLst>
                  <a:outerShdw dist="45791" dir="2021404" algn="ctr" rotWithShape="0">
                    <a:srgbClr val="9999FF"/>
                  </a:outerShdw>
                </a:effectLst>
                <a:latin typeface="Arial"/>
                <a:cs typeface="Arial"/>
              </a:rPr>
              <a:t> 1)</a:t>
            </a:r>
          </a:p>
          <a:p>
            <a:pPr algn="ctr"/>
            <a:r>
              <a:rPr lang="en-US" sz="3600" b="1" kern="10" dirty="0">
                <a:ln w="12700">
                  <a:solidFill>
                    <a:srgbClr val="FF6600"/>
                  </a:solidFill>
                  <a:round/>
                  <a:headEnd/>
                  <a:tailEnd/>
                </a:ln>
                <a:solidFill>
                  <a:srgbClr val="FF0000"/>
                </a:solidFill>
                <a:effectLst>
                  <a:outerShdw dist="45791" dir="2021404" algn="ctr" rotWithShape="0">
                    <a:srgbClr val="9999FF"/>
                  </a:outerShdw>
                </a:effectLst>
                <a:latin typeface="Arial"/>
                <a:cs typeface="Arial"/>
              </a:rPr>
              <a:t>GV : </a:t>
            </a:r>
            <a:r>
              <a:rPr lang="en-US" sz="3600" b="1" kern="10" dirty="0" err="1">
                <a:ln w="12700">
                  <a:solidFill>
                    <a:srgbClr val="FF6600"/>
                  </a:solidFill>
                  <a:round/>
                  <a:headEnd/>
                  <a:tailEnd/>
                </a:ln>
                <a:solidFill>
                  <a:srgbClr val="FF0000"/>
                </a:solidFill>
                <a:effectLst>
                  <a:outerShdw dist="45791" dir="2021404" algn="ctr" rotWithShape="0">
                    <a:srgbClr val="9999FF"/>
                  </a:outerShdw>
                </a:effectLst>
                <a:latin typeface="Arial"/>
                <a:cs typeface="Arial"/>
              </a:rPr>
              <a:t>Doãn</a:t>
            </a:r>
            <a:r>
              <a:rPr lang="en-US" sz="3600" b="1" kern="10" dirty="0">
                <a:ln w="12700">
                  <a:solidFill>
                    <a:srgbClr val="FF6600"/>
                  </a:solidFill>
                  <a:round/>
                  <a:headEnd/>
                  <a:tailEnd/>
                </a:ln>
                <a:solidFill>
                  <a:srgbClr val="FF0000"/>
                </a:solidFill>
                <a:effectLst>
                  <a:outerShdw dist="45791" dir="2021404" algn="ctr" rotWithShape="0">
                    <a:srgbClr val="9999FF"/>
                  </a:outerShdw>
                </a:effectLst>
                <a:latin typeface="Arial"/>
                <a:cs typeface="Arial"/>
              </a:rPr>
              <a:t> </a:t>
            </a:r>
            <a:r>
              <a:rPr lang="en-US" sz="3600" b="1" kern="10" dirty="0" err="1">
                <a:ln w="12700">
                  <a:solidFill>
                    <a:srgbClr val="FF6600"/>
                  </a:solidFill>
                  <a:round/>
                  <a:headEnd/>
                  <a:tailEnd/>
                </a:ln>
                <a:solidFill>
                  <a:srgbClr val="FF0000"/>
                </a:solidFill>
                <a:effectLst>
                  <a:outerShdw dist="45791" dir="2021404" algn="ctr" rotWithShape="0">
                    <a:srgbClr val="9999FF"/>
                  </a:outerShdw>
                </a:effectLst>
                <a:latin typeface="Arial"/>
                <a:cs typeface="Arial"/>
              </a:rPr>
              <a:t>Thị</a:t>
            </a:r>
            <a:r>
              <a:rPr lang="en-US" sz="3600" b="1" kern="10" dirty="0">
                <a:ln w="12700">
                  <a:solidFill>
                    <a:srgbClr val="FF6600"/>
                  </a:solidFill>
                  <a:round/>
                  <a:headEnd/>
                  <a:tailEnd/>
                </a:ln>
                <a:solidFill>
                  <a:srgbClr val="FF0000"/>
                </a:solidFill>
                <a:effectLst>
                  <a:outerShdw dist="45791" dir="2021404" algn="ctr" rotWithShape="0">
                    <a:srgbClr val="9999FF"/>
                  </a:outerShdw>
                </a:effectLst>
                <a:latin typeface="Arial"/>
                <a:cs typeface="Arial"/>
              </a:rPr>
              <a:t> </a:t>
            </a:r>
            <a:r>
              <a:rPr lang="en-US" sz="3600" b="1" kern="10" dirty="0" err="1">
                <a:ln w="12700">
                  <a:solidFill>
                    <a:srgbClr val="FF6600"/>
                  </a:solidFill>
                  <a:round/>
                  <a:headEnd/>
                  <a:tailEnd/>
                </a:ln>
                <a:solidFill>
                  <a:srgbClr val="FF0000"/>
                </a:solidFill>
                <a:effectLst>
                  <a:outerShdw dist="45791" dir="2021404" algn="ctr" rotWithShape="0">
                    <a:srgbClr val="9999FF"/>
                  </a:outerShdw>
                </a:effectLst>
                <a:latin typeface="Arial"/>
                <a:cs typeface="Arial"/>
              </a:rPr>
              <a:t>Huệ</a:t>
            </a:r>
            <a:r>
              <a:rPr lang="en-US" sz="3600" b="1" kern="10" dirty="0">
                <a:ln w="12700">
                  <a:solidFill>
                    <a:srgbClr val="FF6600"/>
                  </a:solidFill>
                  <a:round/>
                  <a:headEnd/>
                  <a:tailEnd/>
                </a:ln>
                <a:solidFill>
                  <a:srgbClr val="FF0000"/>
                </a:solidFill>
                <a:effectLst>
                  <a:outerShdw dist="45791" dir="2021404" algn="ctr" rotWithShape="0">
                    <a:srgbClr val="9999FF"/>
                  </a:outerShdw>
                </a:effectLst>
                <a:latin typeface="Arial"/>
                <a:cs typeface="Arial"/>
              </a:rPr>
              <a:t> </a:t>
            </a:r>
          </a:p>
        </p:txBody>
      </p:sp>
      <p:grpSp>
        <p:nvGrpSpPr>
          <p:cNvPr id="2051" name="Group 7"/>
          <p:cNvGrpSpPr>
            <a:grpSpLocks/>
          </p:cNvGrpSpPr>
          <p:nvPr/>
        </p:nvGrpSpPr>
        <p:grpSpPr bwMode="auto">
          <a:xfrm>
            <a:off x="-76200" y="152400"/>
            <a:ext cx="9220200" cy="2057400"/>
            <a:chOff x="0" y="0"/>
            <a:chExt cx="2208" cy="576"/>
          </a:xfrm>
        </p:grpSpPr>
        <p:sp>
          <p:nvSpPr>
            <p:cNvPr id="5128" name="Oval 8"/>
            <p:cNvSpPr>
              <a:spLocks noChangeArrowheads="1"/>
            </p:cNvSpPr>
            <p:nvPr/>
          </p:nvSpPr>
          <p:spPr bwMode="auto">
            <a:xfrm>
              <a:off x="0" y="0"/>
              <a:ext cx="2208" cy="576"/>
            </a:xfrm>
            <a:prstGeom prst="ellipse">
              <a:avLst/>
            </a:prstGeom>
            <a:gradFill rotWithShape="1">
              <a:gsLst>
                <a:gs pos="0">
                  <a:schemeClr val="folHlink"/>
                </a:gs>
                <a:gs pos="50000">
                  <a:schemeClr val="bg1"/>
                </a:gs>
                <a:gs pos="100000">
                  <a:schemeClr val="folHlink"/>
                </a:gs>
              </a:gsLst>
              <a:lin ang="5400000" scaled="1"/>
            </a:gradFill>
            <a:ln w="9525" algn="ctr">
              <a:noFill/>
              <a:round/>
              <a:headEnd/>
              <a:tailEnd/>
            </a:ln>
            <a:effectLst/>
          </p:spPr>
          <p:txBody>
            <a:bodyPr wrap="none" anchor="ctr"/>
            <a:lstStyle/>
            <a:p>
              <a:pPr>
                <a:defRPr/>
              </a:pPr>
              <a:endParaRPr lang="en-US">
                <a:latin typeface="Arial"/>
              </a:endParaRPr>
            </a:p>
          </p:txBody>
        </p:sp>
        <p:sp>
          <p:nvSpPr>
            <p:cNvPr id="2054" name="WordArt 9"/>
            <p:cNvSpPr>
              <a:spLocks noChangeArrowheads="1" noChangeShapeType="1" noTextEdit="1"/>
            </p:cNvSpPr>
            <p:nvPr/>
          </p:nvSpPr>
          <p:spPr bwMode="auto">
            <a:xfrm>
              <a:off x="55" y="0"/>
              <a:ext cx="2153" cy="474"/>
            </a:xfrm>
            <a:prstGeom prst="rect">
              <a:avLst/>
            </a:prstGeom>
          </p:spPr>
          <p:txBody>
            <a:bodyPr wrap="none" fromWordArt="1">
              <a:prstTxWarp prst="textPlain">
                <a:avLst>
                  <a:gd name="adj" fmla="val 50000"/>
                </a:avLst>
              </a:prstTxWarp>
            </a:bodyPr>
            <a:lstStyle/>
            <a:p>
              <a:pPr algn="ctr"/>
              <a:r>
                <a:rPr lang="en-US" sz="3600" b="1" kern="10" dirty="0">
                  <a:ln w="12700">
                    <a:solidFill>
                      <a:srgbClr val="3333CC"/>
                    </a:solidFill>
                    <a:round/>
                    <a:headEnd/>
                    <a:tailEnd/>
                  </a:ln>
                  <a:solidFill>
                    <a:srgbClr val="000080"/>
                  </a:solidFill>
                  <a:effectLst>
                    <a:outerShdw dist="45791" dir="2021404" algn="ctr" rotWithShape="0">
                      <a:srgbClr val="9999FF"/>
                    </a:outerShdw>
                  </a:effectLst>
                  <a:latin typeface="Arial"/>
                  <a:cs typeface="Arial"/>
                </a:rPr>
                <a:t>TRƯỜNG TIỂU HỌC CÁT TÂN </a:t>
              </a:r>
            </a:p>
            <a:p>
              <a:pPr algn="ctr"/>
              <a:endParaRPr lang="en-US" sz="3600" b="1" kern="10" dirty="0">
                <a:ln w="12700">
                  <a:solidFill>
                    <a:srgbClr val="3333CC"/>
                  </a:solidFill>
                  <a:round/>
                  <a:headEnd/>
                  <a:tailEnd/>
                </a:ln>
                <a:solidFill>
                  <a:srgbClr val="000080"/>
                </a:solidFill>
                <a:effectLst>
                  <a:outerShdw dist="45791" dir="2021404" algn="ctr" rotWithShape="0">
                    <a:srgbClr val="9999FF"/>
                  </a:outerShdw>
                </a:effectLst>
                <a:latin typeface="Arial"/>
                <a:cs typeface="Arial"/>
              </a:endParaRPr>
            </a:p>
            <a:p>
              <a:pPr algn="ctr"/>
              <a:r>
                <a:rPr lang="en-US" sz="3600" b="1" kern="10" dirty="0">
                  <a:ln w="12700">
                    <a:solidFill>
                      <a:srgbClr val="3333CC"/>
                    </a:solidFill>
                    <a:round/>
                    <a:headEnd/>
                    <a:tailEnd/>
                  </a:ln>
                  <a:solidFill>
                    <a:srgbClr val="000080"/>
                  </a:solidFill>
                  <a:effectLst>
                    <a:outerShdw dist="45791" dir="2021404" algn="ctr" rotWithShape="0">
                      <a:srgbClr val="9999FF"/>
                    </a:outerShdw>
                  </a:effectLst>
                  <a:latin typeface="Arial"/>
                  <a:cs typeface="Arial"/>
                </a:rPr>
                <a:t>ĐẠO ĐỨC</a:t>
              </a:r>
            </a:p>
          </p:txBody>
        </p:sp>
      </p:grpSp>
      <p:sp>
        <p:nvSpPr>
          <p:cNvPr id="5130" name="WordArt 10"/>
          <p:cNvSpPr>
            <a:spLocks noChangeArrowheads="1" noChangeShapeType="1" noTextEdit="1"/>
          </p:cNvSpPr>
          <p:nvPr/>
        </p:nvSpPr>
        <p:spPr bwMode="auto">
          <a:xfrm flipV="1">
            <a:off x="1600200" y="2209800"/>
            <a:ext cx="6096000" cy="2362200"/>
          </a:xfrm>
          <a:prstGeom prst="rect">
            <a:avLst/>
          </a:prstGeom>
        </p:spPr>
        <p:txBody>
          <a:bodyPr wrap="none" fromWordArt="1">
            <a:prstTxWarp prst="textPlain">
              <a:avLst>
                <a:gd name="adj" fmla="val 50000"/>
              </a:avLst>
            </a:prstTxWarp>
          </a:bodyPr>
          <a:lstStyle/>
          <a:p>
            <a:pPr algn="ctr"/>
            <a:endParaRPr lang="en-US" sz="3600" b="1" kern="10" dirty="0">
              <a:ln w="12700">
                <a:solidFill>
                  <a:srgbClr val="3333CC"/>
                </a:solidFill>
                <a:round/>
                <a:headEnd/>
                <a:tailEnd/>
              </a:ln>
              <a:solidFill>
                <a:srgbClr val="000080"/>
              </a:solidFill>
              <a:effectLst>
                <a:outerShdw dist="45791" dir="2021404" algn="ctr" rotWithShape="0">
                  <a:srgbClr val="9999FF"/>
                </a:outerShdw>
              </a:effectLst>
              <a:latin typeface="Arial"/>
              <a:cs typeface="Aria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5130"/>
                                        </p:tgtEl>
                                        <p:attrNameLst>
                                          <p:attrName>style.visibility</p:attrName>
                                        </p:attrNameLst>
                                      </p:cBhvr>
                                      <p:to>
                                        <p:strVal val="visible"/>
                                      </p:to>
                                    </p:set>
                                    <p:animEffect transition="in" filter="checkerboard(across)">
                                      <p:cBhvr>
                                        <p:cTn id="7" dur="500"/>
                                        <p:tgtEl>
                                          <p:spTgt spid="513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125"/>
                                        </p:tgtEl>
                                        <p:attrNameLst>
                                          <p:attrName>style.visibility</p:attrName>
                                        </p:attrNameLst>
                                      </p:cBhvr>
                                      <p:to>
                                        <p:strVal val="visible"/>
                                      </p:to>
                                    </p:set>
                                    <p:anim calcmode="lin" valueType="num">
                                      <p:cBhvr additive="base">
                                        <p:cTn id="10" dur="500" fill="hold"/>
                                        <p:tgtEl>
                                          <p:spTgt spid="5125"/>
                                        </p:tgtEl>
                                        <p:attrNameLst>
                                          <p:attrName>ppt_x</p:attrName>
                                        </p:attrNameLst>
                                      </p:cBhvr>
                                      <p:tavLst>
                                        <p:tav tm="0">
                                          <p:val>
                                            <p:strVal val="#ppt_x"/>
                                          </p:val>
                                        </p:tav>
                                        <p:tav tm="100000">
                                          <p:val>
                                            <p:strVal val="#ppt_x"/>
                                          </p:val>
                                        </p:tav>
                                      </p:tavLst>
                                    </p:anim>
                                    <p:anim calcmode="lin" valueType="num">
                                      <p:cBhvr additive="base">
                                        <p:cTn id="11"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838200" y="228600"/>
            <a:ext cx="7772400" cy="955675"/>
          </a:xfrm>
          <a:prstGeom prst="rect">
            <a:avLst/>
          </a:prstGeom>
          <a:noFill/>
          <a:ln w="9525">
            <a:solidFill>
              <a:srgbClr val="CC0000"/>
            </a:solidFill>
            <a:miter lim="800000"/>
            <a:headEnd/>
            <a:tailEnd/>
          </a:ln>
        </p:spPr>
        <p:txBody>
          <a:bodyPr>
            <a:spAutoFit/>
          </a:bodyPr>
          <a:lstStyle/>
          <a:p>
            <a:pPr>
              <a:spcBef>
                <a:spcPct val="50000"/>
              </a:spcBef>
            </a:pPr>
            <a:r>
              <a:rPr lang="en-US" sz="2800" b="1">
                <a:solidFill>
                  <a:srgbClr val="CC6600"/>
                </a:solidFill>
              </a:rPr>
              <a:t>Bệnh viện Bạch Mai (Hà Nội) bị máy bay Mĩ ném bom ngày 26/12/72</a:t>
            </a:r>
          </a:p>
        </p:txBody>
      </p:sp>
      <p:pic>
        <p:nvPicPr>
          <p:cNvPr id="4099" name="Picture 7" descr="bachmai2"/>
          <p:cNvPicPr>
            <a:picLocks noChangeAspect="1" noChangeArrowheads="1"/>
          </p:cNvPicPr>
          <p:nvPr/>
        </p:nvPicPr>
        <p:blipFill>
          <a:blip r:embed="rId2"/>
          <a:srcRect/>
          <a:stretch>
            <a:fillRect/>
          </a:stretch>
        </p:blipFill>
        <p:spPr bwMode="auto">
          <a:xfrm>
            <a:off x="0" y="1219200"/>
            <a:ext cx="8991600" cy="5638800"/>
          </a:xfrm>
          <a:prstGeom prst="rect">
            <a:avLst/>
          </a:prstGeom>
          <a:noFill/>
          <a:ln w="9525">
            <a:noFill/>
            <a:miter lim="800000"/>
            <a:headEnd/>
            <a:tailEnd/>
          </a:ln>
        </p:spPr>
      </p:pic>
    </p:spTree>
  </p:cSld>
  <p:clrMapOvr>
    <a:masterClrMapping/>
  </p:clrMapOvr>
  <p:transition>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040203_agentOrange_hmed_10a"/>
          <p:cNvPicPr>
            <a:picLocks noChangeAspect="1" noChangeArrowheads="1"/>
          </p:cNvPicPr>
          <p:nvPr/>
        </p:nvPicPr>
        <p:blipFill>
          <a:blip r:embed="rId2"/>
          <a:srcRect/>
          <a:stretch>
            <a:fillRect/>
          </a:stretch>
        </p:blipFill>
        <p:spPr bwMode="auto">
          <a:xfrm>
            <a:off x="304800" y="990600"/>
            <a:ext cx="8610600" cy="5867400"/>
          </a:xfrm>
          <a:prstGeom prst="rect">
            <a:avLst/>
          </a:prstGeom>
          <a:noFill/>
          <a:ln w="9525">
            <a:noFill/>
            <a:miter lim="800000"/>
            <a:headEnd/>
            <a:tailEnd/>
          </a:ln>
        </p:spPr>
      </p:pic>
      <p:sp>
        <p:nvSpPr>
          <p:cNvPr id="5123" name="Text Box 3"/>
          <p:cNvSpPr txBox="1">
            <a:spLocks noChangeArrowheads="1"/>
          </p:cNvSpPr>
          <p:nvPr/>
        </p:nvSpPr>
        <p:spPr bwMode="auto">
          <a:xfrm>
            <a:off x="1295400" y="196850"/>
            <a:ext cx="7315200" cy="646331"/>
          </a:xfrm>
          <a:prstGeom prst="rect">
            <a:avLst/>
          </a:prstGeom>
          <a:noFill/>
          <a:ln w="9525">
            <a:noFill/>
            <a:miter lim="800000"/>
            <a:headEnd/>
            <a:tailEnd/>
          </a:ln>
        </p:spPr>
        <p:txBody>
          <a:bodyPr wrap="square">
            <a:spAutoFit/>
          </a:bodyPr>
          <a:lstStyle/>
          <a:p>
            <a:pPr>
              <a:spcBef>
                <a:spcPct val="50000"/>
              </a:spcBef>
            </a:pPr>
            <a:r>
              <a:rPr lang="en-US" sz="3600" b="1">
                <a:solidFill>
                  <a:srgbClr val="000099"/>
                </a:solidFill>
              </a:rPr>
              <a:t>Di chứng chất độc da cam</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heel(4)">
                                      <p:cBhvr>
                                        <p:cTn id="7" dur="10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7"/>
          <p:cNvSpPr>
            <a:spLocks noChangeArrowheads="1" noChangeShapeType="1" noTextEdit="1"/>
          </p:cNvSpPr>
          <p:nvPr/>
        </p:nvSpPr>
        <p:spPr bwMode="auto">
          <a:xfrm>
            <a:off x="685800" y="1752600"/>
            <a:ext cx="2133600" cy="3048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HOẠT ĐỘNG 1:</a:t>
            </a:r>
          </a:p>
        </p:txBody>
      </p:sp>
      <p:sp>
        <p:nvSpPr>
          <p:cNvPr id="6147" name="WordArt 10"/>
          <p:cNvSpPr>
            <a:spLocks noChangeArrowheads="1" noChangeShapeType="1" noTextEdit="1"/>
          </p:cNvSpPr>
          <p:nvPr/>
        </p:nvSpPr>
        <p:spPr bwMode="auto">
          <a:xfrm>
            <a:off x="3048000" y="1752600"/>
            <a:ext cx="3638550" cy="228600"/>
          </a:xfrm>
          <a:prstGeom prst="rect">
            <a:avLst/>
          </a:prstGeom>
        </p:spPr>
        <p:txBody>
          <a:bodyPr wrap="none" fromWordArt="1">
            <a:prstTxWarp prst="textPlain">
              <a:avLst>
                <a:gd name="adj" fmla="val 50000"/>
              </a:avLst>
            </a:prstTxWarp>
          </a:bodyPr>
          <a:lstStyle/>
          <a:p>
            <a:pPr algn="ctr"/>
            <a:r>
              <a:rPr lang="en-US" sz="28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 TÌM HIỂU THÔNG TIN</a:t>
            </a:r>
          </a:p>
        </p:txBody>
      </p:sp>
      <p:sp>
        <p:nvSpPr>
          <p:cNvPr id="10254" name="Text Box 14"/>
          <p:cNvSpPr txBox="1">
            <a:spLocks noChangeArrowheads="1"/>
          </p:cNvSpPr>
          <p:nvPr/>
        </p:nvSpPr>
        <p:spPr bwMode="auto">
          <a:xfrm>
            <a:off x="1752600" y="2514600"/>
            <a:ext cx="5851525" cy="523875"/>
          </a:xfrm>
          <a:prstGeom prst="rect">
            <a:avLst/>
          </a:prstGeom>
          <a:noFill/>
          <a:ln w="12700">
            <a:solidFill>
              <a:schemeClr val="folHlink"/>
            </a:solidFill>
            <a:miter lim="800000"/>
            <a:headEnd/>
            <a:tailEnd/>
          </a:ln>
        </p:spPr>
        <p:txBody>
          <a:bodyPr wrap="none">
            <a:spAutoFit/>
          </a:bodyPr>
          <a:lstStyle/>
          <a:p>
            <a:pPr eaLnBrk="0" hangingPunct="0"/>
            <a:r>
              <a:rPr lang="en-US" sz="2800" b="1">
                <a:solidFill>
                  <a:srgbClr val="000099"/>
                </a:solidFill>
              </a:rPr>
              <a:t>Đọc thông tin ở SGK trang 37-38 </a:t>
            </a:r>
          </a:p>
        </p:txBody>
      </p:sp>
      <p:grpSp>
        <p:nvGrpSpPr>
          <p:cNvPr id="6149" name="Group 27"/>
          <p:cNvGrpSpPr>
            <a:grpSpLocks/>
          </p:cNvGrpSpPr>
          <p:nvPr/>
        </p:nvGrpSpPr>
        <p:grpSpPr bwMode="auto">
          <a:xfrm>
            <a:off x="0" y="990600"/>
            <a:ext cx="9144000" cy="457200"/>
            <a:chOff x="0" y="362"/>
            <a:chExt cx="5760" cy="288"/>
          </a:xfrm>
        </p:grpSpPr>
        <p:sp>
          <p:nvSpPr>
            <p:cNvPr id="10268" name="Rectangle 28"/>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6151" name="WordArt 29"/>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6152" name="WordArt 30"/>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checkerboard(across)">
                                      <p:cBhvr>
                                        <p:cTn id="7"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685800" y="1600200"/>
            <a:ext cx="2133600" cy="3048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HOẠT ĐỘNG 1:</a:t>
            </a:r>
          </a:p>
        </p:txBody>
      </p:sp>
      <p:sp>
        <p:nvSpPr>
          <p:cNvPr id="7171" name="WordArt 3"/>
          <p:cNvSpPr>
            <a:spLocks noChangeArrowheads="1" noChangeShapeType="1" noTextEdit="1"/>
          </p:cNvSpPr>
          <p:nvPr/>
        </p:nvSpPr>
        <p:spPr bwMode="auto">
          <a:xfrm>
            <a:off x="3048000" y="1600200"/>
            <a:ext cx="3638550" cy="228600"/>
          </a:xfrm>
          <a:prstGeom prst="rect">
            <a:avLst/>
          </a:prstGeom>
        </p:spPr>
        <p:txBody>
          <a:bodyPr wrap="none" fromWordArt="1">
            <a:prstTxWarp prst="textPlain">
              <a:avLst>
                <a:gd name="adj" fmla="val 50000"/>
              </a:avLst>
            </a:prstTxWarp>
          </a:bodyPr>
          <a:lstStyle/>
          <a:p>
            <a:pPr algn="ctr"/>
            <a:r>
              <a:rPr lang="en-US" sz="28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 TÌM HIỂU THÔNG TIN</a:t>
            </a:r>
          </a:p>
        </p:txBody>
      </p:sp>
      <p:sp>
        <p:nvSpPr>
          <p:cNvPr id="76804" name="Text Box 4"/>
          <p:cNvSpPr txBox="1">
            <a:spLocks noChangeArrowheads="1"/>
          </p:cNvSpPr>
          <p:nvPr/>
        </p:nvSpPr>
        <p:spPr bwMode="auto">
          <a:xfrm>
            <a:off x="381000" y="2286000"/>
            <a:ext cx="8382000" cy="841375"/>
          </a:xfrm>
          <a:prstGeom prst="rect">
            <a:avLst/>
          </a:prstGeom>
          <a:noFill/>
          <a:ln w="19050">
            <a:solidFill>
              <a:srgbClr val="CC0000"/>
            </a:solidFill>
            <a:miter lim="800000"/>
            <a:headEnd/>
            <a:tailEnd/>
          </a:ln>
        </p:spPr>
        <p:txBody>
          <a:bodyPr>
            <a:spAutoFit/>
          </a:bodyPr>
          <a:lstStyle/>
          <a:p>
            <a:pPr algn="just" eaLnBrk="0" hangingPunct="0"/>
            <a:r>
              <a:rPr lang="en-US" sz="2400" b="1">
                <a:solidFill>
                  <a:srgbClr val="000099"/>
                </a:solidFill>
              </a:rPr>
              <a:t>Câu 1) Em có nhận xét gì về cuộc sống của người dân, đặc biệt là trẻ em ở các vùng có chiến tranh ?</a:t>
            </a:r>
          </a:p>
        </p:txBody>
      </p:sp>
      <p:sp>
        <p:nvSpPr>
          <p:cNvPr id="76810" name="Text Box 10"/>
          <p:cNvSpPr txBox="1">
            <a:spLocks noChangeArrowheads="1"/>
          </p:cNvSpPr>
          <p:nvPr/>
        </p:nvSpPr>
        <p:spPr bwMode="auto">
          <a:xfrm>
            <a:off x="381000" y="3352800"/>
            <a:ext cx="8382000" cy="476250"/>
          </a:xfrm>
          <a:prstGeom prst="rect">
            <a:avLst/>
          </a:prstGeom>
          <a:noFill/>
          <a:ln w="19050">
            <a:solidFill>
              <a:srgbClr val="000099"/>
            </a:solidFill>
            <a:miter lim="800000"/>
            <a:headEnd/>
            <a:tailEnd/>
          </a:ln>
        </p:spPr>
        <p:txBody>
          <a:bodyPr>
            <a:spAutoFit/>
          </a:bodyPr>
          <a:lstStyle/>
          <a:p>
            <a:pPr algn="just" eaLnBrk="0" hangingPunct="0"/>
            <a:r>
              <a:rPr lang="en-US" sz="2400" b="1">
                <a:solidFill>
                  <a:srgbClr val="000099"/>
                </a:solidFill>
              </a:rPr>
              <a:t>Câu 2) Chiến tranh gây ra những hậu quả gì ?</a:t>
            </a:r>
          </a:p>
        </p:txBody>
      </p:sp>
      <p:sp>
        <p:nvSpPr>
          <p:cNvPr id="76811" name="Text Box 11"/>
          <p:cNvSpPr txBox="1">
            <a:spLocks noChangeArrowheads="1"/>
          </p:cNvSpPr>
          <p:nvPr/>
        </p:nvSpPr>
        <p:spPr bwMode="auto">
          <a:xfrm>
            <a:off x="381000" y="4187825"/>
            <a:ext cx="8382000" cy="841375"/>
          </a:xfrm>
          <a:prstGeom prst="rect">
            <a:avLst/>
          </a:prstGeom>
          <a:noFill/>
          <a:ln w="19050">
            <a:solidFill>
              <a:srgbClr val="FF0066"/>
            </a:solidFill>
            <a:miter lim="800000"/>
            <a:headEnd/>
            <a:tailEnd/>
          </a:ln>
        </p:spPr>
        <p:txBody>
          <a:bodyPr>
            <a:spAutoFit/>
          </a:bodyPr>
          <a:lstStyle/>
          <a:p>
            <a:pPr algn="just" eaLnBrk="0" hangingPunct="0"/>
            <a:r>
              <a:rPr lang="en-US" sz="2400" b="1">
                <a:solidFill>
                  <a:srgbClr val="000099"/>
                </a:solidFill>
              </a:rPr>
              <a:t>Câu 3) Để thế giới không còn chiến tranh, để mọi người đều được sống trong hòa bình, chúng ta cần làm gì?</a:t>
            </a:r>
          </a:p>
        </p:txBody>
      </p:sp>
      <p:sp>
        <p:nvSpPr>
          <p:cNvPr id="76812" name="WordArt 12"/>
          <p:cNvSpPr>
            <a:spLocks noChangeArrowheads="1" noChangeShapeType="1" noTextEdit="1"/>
          </p:cNvSpPr>
          <p:nvPr/>
        </p:nvSpPr>
        <p:spPr bwMode="auto">
          <a:xfrm>
            <a:off x="2286000" y="5486400"/>
            <a:ext cx="3657600" cy="304800"/>
          </a:xfrm>
          <a:prstGeom prst="rect">
            <a:avLst/>
          </a:prstGeom>
        </p:spPr>
        <p:txBody>
          <a:bodyPr wrap="none" fromWordArt="1">
            <a:prstTxWarp prst="textPlain">
              <a:avLst>
                <a:gd name="adj" fmla="val 50000"/>
              </a:avLst>
            </a:prstTxWarp>
          </a:bodyPr>
          <a:lstStyle/>
          <a:p>
            <a:pPr algn="ctr"/>
            <a:r>
              <a:rPr lang="en-US" sz="28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THẢO LUẬN NHÓM 4 </a:t>
            </a:r>
          </a:p>
        </p:txBody>
      </p:sp>
      <p:sp>
        <p:nvSpPr>
          <p:cNvPr id="76813" name="WordArt 13"/>
          <p:cNvSpPr>
            <a:spLocks noChangeArrowheads="1" noChangeShapeType="1" noTextEdit="1"/>
          </p:cNvSpPr>
          <p:nvPr/>
        </p:nvSpPr>
        <p:spPr bwMode="auto">
          <a:xfrm>
            <a:off x="6248400" y="5943600"/>
            <a:ext cx="1914525" cy="295275"/>
          </a:xfrm>
          <a:prstGeom prst="rect">
            <a:avLst/>
          </a:prstGeom>
        </p:spPr>
        <p:txBody>
          <a:bodyPr wrap="none" fromWordArt="1">
            <a:prstTxWarp prst="textPlain">
              <a:avLst>
                <a:gd name="adj" fmla="val 50000"/>
              </a:avLst>
            </a:prstTxWarp>
          </a:bodyPr>
          <a:lstStyle/>
          <a:p>
            <a:pPr algn="ctr"/>
            <a:r>
              <a:rPr lang="en-US" sz="2000" b="1" kern="10">
                <a:ln w="12700">
                  <a:solidFill>
                    <a:srgbClr val="000080"/>
                  </a:solidFill>
                  <a:round/>
                  <a:headEnd/>
                  <a:tailEnd/>
                </a:ln>
                <a:solidFill>
                  <a:srgbClr val="000080"/>
                </a:solidFill>
                <a:effectLst>
                  <a:outerShdw dist="45791" dir="2021404" algn="ctr" rotWithShape="0">
                    <a:srgbClr val="9999FF"/>
                  </a:outerShdw>
                </a:effectLst>
                <a:latin typeface="Arial"/>
                <a:cs typeface="Arial"/>
              </a:rPr>
              <a:t> Thời gian : 4 phút</a:t>
            </a:r>
          </a:p>
        </p:txBody>
      </p:sp>
      <p:grpSp>
        <p:nvGrpSpPr>
          <p:cNvPr id="7177" name="Group 14"/>
          <p:cNvGrpSpPr>
            <a:grpSpLocks/>
          </p:cNvGrpSpPr>
          <p:nvPr/>
        </p:nvGrpSpPr>
        <p:grpSpPr bwMode="auto">
          <a:xfrm>
            <a:off x="0" y="914400"/>
            <a:ext cx="9144000" cy="457200"/>
            <a:chOff x="0" y="362"/>
            <a:chExt cx="5760" cy="288"/>
          </a:xfrm>
        </p:grpSpPr>
        <p:sp>
          <p:nvSpPr>
            <p:cNvPr id="76815" name="Rectangle 15"/>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7179" name="WordArt 16"/>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7180" name="WordArt 17"/>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checkerboard(across)">
                                      <p:cBhvr>
                                        <p:cTn id="7" dur="500"/>
                                        <p:tgtEl>
                                          <p:spTgt spid="7680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6810"/>
                                        </p:tgtEl>
                                        <p:attrNameLst>
                                          <p:attrName>style.visibility</p:attrName>
                                        </p:attrNameLst>
                                      </p:cBhvr>
                                      <p:to>
                                        <p:strVal val="visible"/>
                                      </p:to>
                                    </p:set>
                                    <p:animEffect transition="in" filter="checkerboard(across)">
                                      <p:cBhvr>
                                        <p:cTn id="11" dur="500"/>
                                        <p:tgtEl>
                                          <p:spTgt spid="76810"/>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6811"/>
                                        </p:tgtEl>
                                        <p:attrNameLst>
                                          <p:attrName>style.visibility</p:attrName>
                                        </p:attrNameLst>
                                      </p:cBhvr>
                                      <p:to>
                                        <p:strVal val="visible"/>
                                      </p:to>
                                    </p:set>
                                    <p:animEffect transition="in" filter="checkerboard(across)">
                                      <p:cBhvr>
                                        <p:cTn id="15" dur="500"/>
                                        <p:tgtEl>
                                          <p:spTgt spid="768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76812"/>
                                        </p:tgtEl>
                                        <p:attrNameLst>
                                          <p:attrName>style.visibility</p:attrName>
                                        </p:attrNameLst>
                                      </p:cBhvr>
                                      <p:to>
                                        <p:strVal val="visible"/>
                                      </p:to>
                                    </p:set>
                                    <p:animEffect transition="in" filter="diamond(in)">
                                      <p:cBhvr>
                                        <p:cTn id="20" dur="2000"/>
                                        <p:tgtEl>
                                          <p:spTgt spid="76812"/>
                                        </p:tgtEl>
                                      </p:cBhvr>
                                    </p:animEffect>
                                  </p:childTnLst>
                                </p:cTn>
                              </p:par>
                            </p:childTnLst>
                          </p:cTn>
                        </p:par>
                        <p:par>
                          <p:cTn id="21" fill="hold" nodeType="afterGroup">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76813"/>
                                        </p:tgtEl>
                                        <p:attrNameLst>
                                          <p:attrName>style.visibility</p:attrName>
                                        </p:attrNameLst>
                                      </p:cBhvr>
                                      <p:to>
                                        <p:strVal val="visible"/>
                                      </p:to>
                                    </p:set>
                                    <p:anim calcmode="lin" valueType="num">
                                      <p:cBhvr additive="base">
                                        <p:cTn id="24" dur="500" fill="hold"/>
                                        <p:tgtEl>
                                          <p:spTgt spid="76813"/>
                                        </p:tgtEl>
                                        <p:attrNameLst>
                                          <p:attrName>ppt_x</p:attrName>
                                        </p:attrNameLst>
                                      </p:cBhvr>
                                      <p:tavLst>
                                        <p:tav tm="0">
                                          <p:val>
                                            <p:strVal val="#ppt_x"/>
                                          </p:val>
                                        </p:tav>
                                        <p:tav tm="100000">
                                          <p:val>
                                            <p:strVal val="#ppt_x"/>
                                          </p:val>
                                        </p:tav>
                                      </p:tavLst>
                                    </p:anim>
                                    <p:anim calcmode="lin" valueType="num">
                                      <p:cBhvr additive="base">
                                        <p:cTn id="25" dur="500" fill="hold"/>
                                        <p:tgtEl>
                                          <p:spTgt spid="768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10" grpId="0" animBg="1"/>
      <p:bldP spid="76811" grpId="0" animBg="1"/>
      <p:bldP spid="76812" grpId="0" animBg="1"/>
      <p:bldP spid="768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685800" y="1676400"/>
            <a:ext cx="2133600" cy="3048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HOẠT ĐỘNG 1:</a:t>
            </a:r>
          </a:p>
        </p:txBody>
      </p:sp>
      <p:sp>
        <p:nvSpPr>
          <p:cNvPr id="8195" name="WordArt 3"/>
          <p:cNvSpPr>
            <a:spLocks noChangeArrowheads="1" noChangeShapeType="1" noTextEdit="1"/>
          </p:cNvSpPr>
          <p:nvPr/>
        </p:nvSpPr>
        <p:spPr bwMode="auto">
          <a:xfrm>
            <a:off x="3048000" y="1676400"/>
            <a:ext cx="3638550" cy="228600"/>
          </a:xfrm>
          <a:prstGeom prst="rect">
            <a:avLst/>
          </a:prstGeom>
        </p:spPr>
        <p:txBody>
          <a:bodyPr wrap="none" fromWordArt="1">
            <a:prstTxWarp prst="textPlain">
              <a:avLst>
                <a:gd name="adj" fmla="val 50000"/>
              </a:avLst>
            </a:prstTxWarp>
          </a:bodyPr>
          <a:lstStyle/>
          <a:p>
            <a:pPr algn="ctr"/>
            <a:r>
              <a:rPr lang="en-US" sz="28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 TÌM HIỂU THÔNG TIN</a:t>
            </a:r>
          </a:p>
        </p:txBody>
      </p:sp>
      <p:grpSp>
        <p:nvGrpSpPr>
          <p:cNvPr id="8196" name="Group 11"/>
          <p:cNvGrpSpPr>
            <a:grpSpLocks/>
          </p:cNvGrpSpPr>
          <p:nvPr/>
        </p:nvGrpSpPr>
        <p:grpSpPr bwMode="auto">
          <a:xfrm>
            <a:off x="2514600" y="2057400"/>
            <a:ext cx="3886200" cy="914400"/>
            <a:chOff x="0" y="0"/>
            <a:chExt cx="2208" cy="576"/>
          </a:xfrm>
        </p:grpSpPr>
        <p:sp>
          <p:nvSpPr>
            <p:cNvPr id="63500" name="Oval 12"/>
            <p:cNvSpPr>
              <a:spLocks noChangeArrowheads="1"/>
            </p:cNvSpPr>
            <p:nvPr/>
          </p:nvSpPr>
          <p:spPr bwMode="auto">
            <a:xfrm>
              <a:off x="0" y="0"/>
              <a:ext cx="2208" cy="576"/>
            </a:xfrm>
            <a:prstGeom prst="ellipse">
              <a:avLst/>
            </a:prstGeom>
            <a:gradFill rotWithShape="1">
              <a:gsLst>
                <a:gs pos="0">
                  <a:schemeClr val="folHlink"/>
                </a:gs>
                <a:gs pos="50000">
                  <a:schemeClr val="bg1"/>
                </a:gs>
                <a:gs pos="100000">
                  <a:schemeClr val="folHlink"/>
                </a:gs>
              </a:gsLst>
              <a:lin ang="5400000" scaled="1"/>
            </a:gradFill>
            <a:ln w="9525" algn="ctr">
              <a:noFill/>
              <a:round/>
              <a:headEnd/>
              <a:tailEnd/>
            </a:ln>
            <a:effectLst/>
          </p:spPr>
          <p:txBody>
            <a:bodyPr wrap="none" anchor="ctr"/>
            <a:lstStyle/>
            <a:p>
              <a:pPr>
                <a:defRPr/>
              </a:pPr>
              <a:endParaRPr lang="en-US">
                <a:latin typeface="Arial"/>
              </a:endParaRPr>
            </a:p>
          </p:txBody>
        </p:sp>
        <p:sp>
          <p:nvSpPr>
            <p:cNvPr id="8205" name="WordArt 13"/>
            <p:cNvSpPr>
              <a:spLocks noChangeArrowheads="1" noChangeShapeType="1" noTextEdit="1"/>
            </p:cNvSpPr>
            <p:nvPr/>
          </p:nvSpPr>
          <p:spPr bwMode="auto">
            <a:xfrm>
              <a:off x="336" y="144"/>
              <a:ext cx="1608" cy="330"/>
            </a:xfrm>
            <a:prstGeom prst="rect">
              <a:avLst/>
            </a:prstGeom>
          </p:spPr>
          <p:txBody>
            <a:bodyPr wrap="none" fromWordArt="1">
              <a:prstTxWarp prst="textPlain">
                <a:avLst>
                  <a:gd name="adj" fmla="val 50000"/>
                </a:avLst>
              </a:prstTxWarp>
            </a:bodyPr>
            <a:lstStyle/>
            <a:p>
              <a:pPr algn="ctr"/>
              <a:r>
                <a:rPr lang="en-US" sz="36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ĐẠI DIỆN TRÌNH BÀY</a:t>
              </a:r>
            </a:p>
          </p:txBody>
        </p:sp>
      </p:grpSp>
      <p:sp>
        <p:nvSpPr>
          <p:cNvPr id="8197" name="Text Box 16"/>
          <p:cNvSpPr txBox="1">
            <a:spLocks noChangeArrowheads="1"/>
          </p:cNvSpPr>
          <p:nvPr/>
        </p:nvSpPr>
        <p:spPr bwMode="auto">
          <a:xfrm>
            <a:off x="381000" y="3048000"/>
            <a:ext cx="8382000" cy="841375"/>
          </a:xfrm>
          <a:prstGeom prst="rect">
            <a:avLst/>
          </a:prstGeom>
          <a:noFill/>
          <a:ln w="19050">
            <a:solidFill>
              <a:srgbClr val="CC0000"/>
            </a:solidFill>
            <a:miter lim="800000"/>
            <a:headEnd/>
            <a:tailEnd/>
          </a:ln>
        </p:spPr>
        <p:txBody>
          <a:bodyPr>
            <a:spAutoFit/>
          </a:bodyPr>
          <a:lstStyle/>
          <a:p>
            <a:pPr eaLnBrk="0" hangingPunct="0"/>
            <a:r>
              <a:rPr lang="en-US" sz="2400" b="1">
                <a:solidFill>
                  <a:srgbClr val="000099"/>
                </a:solidFill>
              </a:rPr>
              <a:t>Câu 1) Em có nhận xét gì về cuộc sống của người dân, đặc biệt là trẻ em ở các vùng có chiến tranh ?</a:t>
            </a:r>
          </a:p>
        </p:txBody>
      </p:sp>
      <p:sp>
        <p:nvSpPr>
          <p:cNvPr id="8198" name="Text Box 17"/>
          <p:cNvSpPr txBox="1">
            <a:spLocks noChangeArrowheads="1"/>
          </p:cNvSpPr>
          <p:nvPr/>
        </p:nvSpPr>
        <p:spPr bwMode="auto">
          <a:xfrm>
            <a:off x="381000" y="4171950"/>
            <a:ext cx="8382000" cy="476250"/>
          </a:xfrm>
          <a:prstGeom prst="rect">
            <a:avLst/>
          </a:prstGeom>
          <a:noFill/>
          <a:ln w="19050">
            <a:solidFill>
              <a:srgbClr val="000099"/>
            </a:solidFill>
            <a:miter lim="800000"/>
            <a:headEnd/>
            <a:tailEnd/>
          </a:ln>
        </p:spPr>
        <p:txBody>
          <a:bodyPr>
            <a:spAutoFit/>
          </a:bodyPr>
          <a:lstStyle/>
          <a:p>
            <a:pPr eaLnBrk="0" hangingPunct="0"/>
            <a:r>
              <a:rPr lang="en-US" sz="2400" b="1">
                <a:solidFill>
                  <a:srgbClr val="000099"/>
                </a:solidFill>
              </a:rPr>
              <a:t>Câu 2) Chiến tranh gây ra những hậu quả gì ?</a:t>
            </a:r>
          </a:p>
        </p:txBody>
      </p:sp>
      <p:sp>
        <p:nvSpPr>
          <p:cNvPr id="8199" name="Text Box 18"/>
          <p:cNvSpPr txBox="1">
            <a:spLocks noChangeArrowheads="1"/>
          </p:cNvSpPr>
          <p:nvPr/>
        </p:nvSpPr>
        <p:spPr bwMode="auto">
          <a:xfrm>
            <a:off x="381000" y="5029200"/>
            <a:ext cx="8382000" cy="841375"/>
          </a:xfrm>
          <a:prstGeom prst="rect">
            <a:avLst/>
          </a:prstGeom>
          <a:noFill/>
          <a:ln w="19050">
            <a:solidFill>
              <a:srgbClr val="FF0066"/>
            </a:solidFill>
            <a:miter lim="800000"/>
            <a:headEnd/>
            <a:tailEnd/>
          </a:ln>
        </p:spPr>
        <p:txBody>
          <a:bodyPr>
            <a:spAutoFit/>
          </a:bodyPr>
          <a:lstStyle/>
          <a:p>
            <a:pPr eaLnBrk="0" hangingPunct="0"/>
            <a:r>
              <a:rPr lang="en-US" sz="2400" b="1">
                <a:solidFill>
                  <a:srgbClr val="000099"/>
                </a:solidFill>
              </a:rPr>
              <a:t>Câu 3) Để thế giới không còn chiến tranh, để mọi người đều được sống trong hòa bình, chúng ta cần làm gì?</a:t>
            </a:r>
          </a:p>
        </p:txBody>
      </p:sp>
      <p:grpSp>
        <p:nvGrpSpPr>
          <p:cNvPr id="8200" name="Group 19"/>
          <p:cNvGrpSpPr>
            <a:grpSpLocks/>
          </p:cNvGrpSpPr>
          <p:nvPr/>
        </p:nvGrpSpPr>
        <p:grpSpPr bwMode="auto">
          <a:xfrm>
            <a:off x="0" y="914400"/>
            <a:ext cx="9144000" cy="457200"/>
            <a:chOff x="0" y="362"/>
            <a:chExt cx="5760" cy="288"/>
          </a:xfrm>
        </p:grpSpPr>
        <p:sp>
          <p:nvSpPr>
            <p:cNvPr id="63508" name="Rectangle 20"/>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8202" name="WordArt 21"/>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8203" name="WordArt 22"/>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4"/>
          <p:cNvSpPr>
            <a:spLocks noChangeArrowheads="1" noChangeShapeType="1" noTextEdit="1"/>
          </p:cNvSpPr>
          <p:nvPr/>
        </p:nvSpPr>
        <p:spPr bwMode="auto">
          <a:xfrm>
            <a:off x="762000" y="1219200"/>
            <a:ext cx="2133600" cy="3048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HOẠT ĐỘNG 2:</a:t>
            </a:r>
          </a:p>
        </p:txBody>
      </p:sp>
      <p:sp>
        <p:nvSpPr>
          <p:cNvPr id="9219" name="WordArt 6"/>
          <p:cNvSpPr>
            <a:spLocks noChangeArrowheads="1" noChangeShapeType="1" noTextEdit="1"/>
          </p:cNvSpPr>
          <p:nvPr/>
        </p:nvSpPr>
        <p:spPr bwMode="auto">
          <a:xfrm>
            <a:off x="838200" y="1905000"/>
            <a:ext cx="1981200" cy="228600"/>
          </a:xfrm>
          <a:prstGeom prst="rect">
            <a:avLst/>
          </a:prstGeom>
        </p:spPr>
        <p:txBody>
          <a:bodyPr wrap="none" fromWordArt="1">
            <a:prstTxWarp prst="textPlain">
              <a:avLst>
                <a:gd name="adj" fmla="val 50000"/>
              </a:avLst>
            </a:prstTxWarp>
          </a:bodyPr>
          <a:lstStyle/>
          <a:p>
            <a:pPr algn="ctr"/>
            <a:r>
              <a:rPr lang="en-US" sz="3600" b="1" kern="10">
                <a:ln w="12700">
                  <a:solidFill>
                    <a:schemeClr val="hlink"/>
                  </a:solidFill>
                  <a:round/>
                  <a:headEnd/>
                  <a:tailEnd/>
                </a:ln>
                <a:solidFill>
                  <a:schemeClr val="hlink"/>
                </a:solidFill>
                <a:effectLst>
                  <a:outerShdw dist="45791" dir="2021404" algn="ctr" rotWithShape="0">
                    <a:srgbClr val="9999FF"/>
                  </a:outerShdw>
                </a:effectLst>
                <a:latin typeface="Arial"/>
                <a:cs typeface="Arial"/>
              </a:rPr>
              <a:t>BÀI TẬP 1:</a:t>
            </a:r>
          </a:p>
        </p:txBody>
      </p:sp>
      <p:sp>
        <p:nvSpPr>
          <p:cNvPr id="11275" name="Text Box 11"/>
          <p:cNvSpPr txBox="1">
            <a:spLocks noChangeArrowheads="1"/>
          </p:cNvSpPr>
          <p:nvPr/>
        </p:nvSpPr>
        <p:spPr bwMode="auto">
          <a:xfrm>
            <a:off x="2895600" y="1828800"/>
            <a:ext cx="5765800" cy="701675"/>
          </a:xfrm>
          <a:prstGeom prst="rect">
            <a:avLst/>
          </a:prstGeom>
          <a:noFill/>
          <a:ln w="9525">
            <a:noFill/>
            <a:miter lim="800000"/>
            <a:headEnd/>
            <a:tailEnd/>
          </a:ln>
        </p:spPr>
        <p:txBody>
          <a:bodyPr wrap="none">
            <a:spAutoFit/>
          </a:bodyPr>
          <a:lstStyle/>
          <a:p>
            <a:pPr algn="just" eaLnBrk="0" hangingPunct="0"/>
            <a:r>
              <a:rPr lang="en-US" sz="2000" b="1">
                <a:solidFill>
                  <a:srgbClr val="000099"/>
                </a:solidFill>
              </a:rPr>
              <a:t>Em tán thành với những ý kiến nào dưới đây?</a:t>
            </a:r>
          </a:p>
          <a:p>
            <a:pPr algn="just" eaLnBrk="0" hangingPunct="0"/>
            <a:r>
              <a:rPr lang="en-US" sz="2000" b="1">
                <a:solidFill>
                  <a:srgbClr val="000099"/>
                </a:solidFill>
              </a:rPr>
              <a:t>Vì sao?</a:t>
            </a:r>
          </a:p>
        </p:txBody>
      </p:sp>
      <p:sp>
        <p:nvSpPr>
          <p:cNvPr id="9221" name="Line 16"/>
          <p:cNvSpPr>
            <a:spLocks noChangeShapeType="1"/>
          </p:cNvSpPr>
          <p:nvPr/>
        </p:nvSpPr>
        <p:spPr bwMode="auto">
          <a:xfrm>
            <a:off x="0" y="1752600"/>
            <a:ext cx="9144000" cy="0"/>
          </a:xfrm>
          <a:prstGeom prst="line">
            <a:avLst/>
          </a:prstGeom>
          <a:noFill/>
          <a:ln w="57150">
            <a:solidFill>
              <a:srgbClr val="0033CC"/>
            </a:solidFill>
            <a:round/>
            <a:headEnd/>
            <a:tailEnd/>
          </a:ln>
        </p:spPr>
        <p:txBody>
          <a:bodyPr/>
          <a:lstStyle/>
          <a:p>
            <a:endParaRPr lang="en-US"/>
          </a:p>
        </p:txBody>
      </p:sp>
      <p:sp>
        <p:nvSpPr>
          <p:cNvPr id="9222" name="WordArt 21"/>
          <p:cNvSpPr>
            <a:spLocks noChangeArrowheads="1" noChangeShapeType="1" noTextEdit="1"/>
          </p:cNvSpPr>
          <p:nvPr/>
        </p:nvSpPr>
        <p:spPr bwMode="auto">
          <a:xfrm>
            <a:off x="3219450" y="1295400"/>
            <a:ext cx="3638550" cy="228600"/>
          </a:xfrm>
          <a:prstGeom prst="rect">
            <a:avLst/>
          </a:prstGeom>
        </p:spPr>
        <p:txBody>
          <a:bodyPr wrap="none" fromWordArt="1">
            <a:prstTxWarp prst="textPlain">
              <a:avLst>
                <a:gd name="adj" fmla="val 50000"/>
              </a:avLst>
            </a:prstTxWarp>
          </a:bodyPr>
          <a:lstStyle/>
          <a:p>
            <a:pPr algn="ctr"/>
            <a:r>
              <a:rPr lang="en-US" sz="28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 BÀY TỎ THÁI ĐỘ</a:t>
            </a:r>
          </a:p>
        </p:txBody>
      </p:sp>
      <p:sp>
        <p:nvSpPr>
          <p:cNvPr id="11286" name="Text Box 22"/>
          <p:cNvSpPr txBox="1">
            <a:spLocks noChangeArrowheads="1"/>
          </p:cNvSpPr>
          <p:nvPr/>
        </p:nvSpPr>
        <p:spPr bwMode="auto">
          <a:xfrm>
            <a:off x="598488" y="2555875"/>
            <a:ext cx="8470900" cy="830263"/>
          </a:xfrm>
          <a:prstGeom prst="rect">
            <a:avLst/>
          </a:prstGeom>
          <a:noFill/>
          <a:ln w="9525">
            <a:noFill/>
            <a:miter lim="800000"/>
            <a:headEnd/>
            <a:tailEnd/>
          </a:ln>
        </p:spPr>
        <p:txBody>
          <a:bodyPr wrap="none">
            <a:spAutoFit/>
          </a:bodyPr>
          <a:lstStyle/>
          <a:p>
            <a:pPr marL="342900" indent="-342900" algn="just">
              <a:buFontTx/>
              <a:buAutoNum type="alphaLcParenR"/>
            </a:pPr>
            <a:r>
              <a:rPr lang="en-US" sz="2400" b="1">
                <a:solidFill>
                  <a:srgbClr val="000099"/>
                </a:solidFill>
              </a:rPr>
              <a:t>Chiến tranh không mang lại cuộc sống hạnh phúc cho</a:t>
            </a:r>
          </a:p>
          <a:p>
            <a:pPr marL="342900" indent="-342900" algn="just"/>
            <a:r>
              <a:rPr lang="en-US" sz="2400" b="1">
                <a:solidFill>
                  <a:srgbClr val="000099"/>
                </a:solidFill>
              </a:rPr>
              <a:t>con người.</a:t>
            </a:r>
          </a:p>
        </p:txBody>
      </p:sp>
      <p:sp>
        <p:nvSpPr>
          <p:cNvPr id="11287" name="Text Box 23"/>
          <p:cNvSpPr txBox="1">
            <a:spLocks noChangeArrowheads="1"/>
          </p:cNvSpPr>
          <p:nvPr/>
        </p:nvSpPr>
        <p:spPr bwMode="auto">
          <a:xfrm>
            <a:off x="568325" y="3419475"/>
            <a:ext cx="7696200" cy="830263"/>
          </a:xfrm>
          <a:prstGeom prst="rect">
            <a:avLst/>
          </a:prstGeom>
          <a:noFill/>
          <a:ln w="9525">
            <a:noFill/>
            <a:miter lim="800000"/>
            <a:headEnd/>
            <a:tailEnd/>
          </a:ln>
        </p:spPr>
        <p:txBody>
          <a:bodyPr wrap="none">
            <a:spAutoFit/>
          </a:bodyPr>
          <a:lstStyle/>
          <a:p>
            <a:pPr marL="342900" indent="-342900" algn="just"/>
            <a:r>
              <a:rPr lang="en-US" sz="2400" b="1">
                <a:solidFill>
                  <a:srgbClr val="000099"/>
                </a:solidFill>
              </a:rPr>
              <a:t>b) Chỉ trẻ em các nước giàu có mới có quyền được</a:t>
            </a:r>
          </a:p>
          <a:p>
            <a:pPr marL="342900" indent="-342900" algn="just"/>
            <a:r>
              <a:rPr lang="en-US" sz="2400" b="1">
                <a:solidFill>
                  <a:srgbClr val="000099"/>
                </a:solidFill>
              </a:rPr>
              <a:t> sống trong hòa bình.</a:t>
            </a:r>
          </a:p>
        </p:txBody>
      </p:sp>
      <p:sp>
        <p:nvSpPr>
          <p:cNvPr id="11288" name="Text Box 24"/>
          <p:cNvSpPr txBox="1">
            <a:spLocks noChangeArrowheads="1"/>
          </p:cNvSpPr>
          <p:nvPr/>
        </p:nvSpPr>
        <p:spPr bwMode="auto">
          <a:xfrm>
            <a:off x="663575" y="4194175"/>
            <a:ext cx="7285038" cy="830263"/>
          </a:xfrm>
          <a:prstGeom prst="rect">
            <a:avLst/>
          </a:prstGeom>
          <a:noFill/>
          <a:ln w="9525">
            <a:noFill/>
            <a:miter lim="800000"/>
            <a:headEnd/>
            <a:tailEnd/>
          </a:ln>
        </p:spPr>
        <p:txBody>
          <a:bodyPr wrap="none">
            <a:spAutoFit/>
          </a:bodyPr>
          <a:lstStyle/>
          <a:p>
            <a:pPr marL="342900" indent="-342900" algn="just"/>
            <a:r>
              <a:rPr lang="en-US" sz="2400" b="1">
                <a:solidFill>
                  <a:srgbClr val="000099"/>
                </a:solidFill>
              </a:rPr>
              <a:t>c) Chỉ nhà nước và quân đội mới có trách nhiệm</a:t>
            </a:r>
          </a:p>
          <a:p>
            <a:pPr marL="342900" indent="-342900" algn="just"/>
            <a:r>
              <a:rPr lang="en-US" sz="2400" b="1">
                <a:solidFill>
                  <a:srgbClr val="000099"/>
                </a:solidFill>
              </a:rPr>
              <a:t> bảo vệ hòa bình.</a:t>
            </a:r>
          </a:p>
        </p:txBody>
      </p:sp>
      <p:sp>
        <p:nvSpPr>
          <p:cNvPr id="11289" name="Text Box 25"/>
          <p:cNvSpPr txBox="1">
            <a:spLocks noChangeArrowheads="1"/>
          </p:cNvSpPr>
          <p:nvPr/>
        </p:nvSpPr>
        <p:spPr bwMode="auto">
          <a:xfrm>
            <a:off x="1066800" y="5045075"/>
            <a:ext cx="7239000" cy="830263"/>
          </a:xfrm>
          <a:prstGeom prst="rect">
            <a:avLst/>
          </a:prstGeom>
          <a:noFill/>
          <a:ln w="9525">
            <a:noFill/>
            <a:miter lim="800000"/>
            <a:headEnd/>
            <a:tailEnd/>
          </a:ln>
        </p:spPr>
        <p:txBody>
          <a:bodyPr>
            <a:spAutoFit/>
          </a:bodyPr>
          <a:lstStyle/>
          <a:p>
            <a:pPr marL="342900" indent="-342900" algn="just"/>
            <a:r>
              <a:rPr lang="en-US" sz="2400" b="1">
                <a:solidFill>
                  <a:srgbClr val="000099"/>
                </a:solidFill>
              </a:rPr>
              <a:t>d) Những người tiến bộ trên thế giới đều đấu tranh cho hòa bình.</a:t>
            </a:r>
          </a:p>
        </p:txBody>
      </p:sp>
      <p:grpSp>
        <p:nvGrpSpPr>
          <p:cNvPr id="9227" name="Group 30"/>
          <p:cNvGrpSpPr>
            <a:grpSpLocks/>
          </p:cNvGrpSpPr>
          <p:nvPr/>
        </p:nvGrpSpPr>
        <p:grpSpPr bwMode="auto">
          <a:xfrm>
            <a:off x="0" y="533400"/>
            <a:ext cx="9144000" cy="457200"/>
            <a:chOff x="0" y="362"/>
            <a:chExt cx="5760" cy="288"/>
          </a:xfrm>
        </p:grpSpPr>
        <p:sp>
          <p:nvSpPr>
            <p:cNvPr id="11295" name="Rectangle 31"/>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9229" name="WordArt 32"/>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9230" name="WordArt 33"/>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blinds(horizontal)">
                                      <p:cBhvr>
                                        <p:cTn id="7" dur="500"/>
                                        <p:tgtEl>
                                          <p:spTgt spid="1127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86"/>
                                        </p:tgtEl>
                                        <p:attrNameLst>
                                          <p:attrName>style.visibility</p:attrName>
                                        </p:attrNameLst>
                                      </p:cBhvr>
                                      <p:to>
                                        <p:strVal val="visible"/>
                                      </p:to>
                                    </p:set>
                                    <p:animEffect transition="in" filter="box(in)">
                                      <p:cBhvr>
                                        <p:cTn id="10" dur="500"/>
                                        <p:tgtEl>
                                          <p:spTgt spid="1128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287"/>
                                        </p:tgtEl>
                                        <p:attrNameLst>
                                          <p:attrName>style.visibility</p:attrName>
                                        </p:attrNameLst>
                                      </p:cBhvr>
                                      <p:to>
                                        <p:strVal val="visible"/>
                                      </p:to>
                                    </p:set>
                                    <p:animEffect transition="in" filter="checkerboard(across)">
                                      <p:cBhvr>
                                        <p:cTn id="13" dur="500"/>
                                        <p:tgtEl>
                                          <p:spTgt spid="1128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288"/>
                                        </p:tgtEl>
                                        <p:attrNameLst>
                                          <p:attrName>style.visibility</p:attrName>
                                        </p:attrNameLst>
                                      </p:cBhvr>
                                      <p:to>
                                        <p:strVal val="visible"/>
                                      </p:to>
                                    </p:set>
                                    <p:animEffect transition="in" filter="diamond(in)">
                                      <p:cBhvr>
                                        <p:cTn id="16" dur="500"/>
                                        <p:tgtEl>
                                          <p:spTgt spid="11288"/>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1289"/>
                                        </p:tgtEl>
                                        <p:attrNameLst>
                                          <p:attrName>style.visibility</p:attrName>
                                        </p:attrNameLst>
                                      </p:cBhvr>
                                      <p:to>
                                        <p:strVal val="visible"/>
                                      </p:to>
                                    </p:set>
                                    <p:anim calcmode="lin" valueType="num">
                                      <p:cBhvr additive="base">
                                        <p:cTn id="19" dur="500" fill="hold"/>
                                        <p:tgtEl>
                                          <p:spTgt spid="11289"/>
                                        </p:tgtEl>
                                        <p:attrNameLst>
                                          <p:attrName>ppt_x</p:attrName>
                                        </p:attrNameLst>
                                      </p:cBhvr>
                                      <p:tavLst>
                                        <p:tav tm="0">
                                          <p:val>
                                            <p:strVal val="#ppt_x"/>
                                          </p:val>
                                        </p:tav>
                                        <p:tav tm="100000">
                                          <p:val>
                                            <p:strVal val="#ppt_x"/>
                                          </p:val>
                                        </p:tav>
                                      </p:tavLst>
                                    </p:anim>
                                    <p:anim calcmode="lin" valueType="num">
                                      <p:cBhvr additive="base">
                                        <p:cTn id="20" dur="500" fill="hold"/>
                                        <p:tgtEl>
                                          <p:spTgt spid="11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p:bldP spid="11286" grpId="0"/>
      <p:bldP spid="11287" grpId="0"/>
      <p:bldP spid="11288" grpId="0"/>
      <p:bldP spid="112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762000" y="1038225"/>
            <a:ext cx="2362200" cy="409575"/>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HOẠT ĐỘNG 2:</a:t>
            </a:r>
          </a:p>
        </p:txBody>
      </p:sp>
      <p:sp>
        <p:nvSpPr>
          <p:cNvPr id="10243" name="WordArt 3"/>
          <p:cNvSpPr>
            <a:spLocks noChangeArrowheads="1" noChangeShapeType="1" noTextEdit="1"/>
          </p:cNvSpPr>
          <p:nvPr/>
        </p:nvSpPr>
        <p:spPr bwMode="auto">
          <a:xfrm>
            <a:off x="838200" y="1905000"/>
            <a:ext cx="1981200" cy="228600"/>
          </a:xfrm>
          <a:prstGeom prst="rect">
            <a:avLst/>
          </a:prstGeom>
        </p:spPr>
        <p:txBody>
          <a:bodyPr wrap="none" fromWordArt="1">
            <a:prstTxWarp prst="textPlain">
              <a:avLst>
                <a:gd name="adj" fmla="val 50000"/>
              </a:avLst>
            </a:prstTxWarp>
          </a:bodyPr>
          <a:lstStyle/>
          <a:p>
            <a:pPr algn="ctr"/>
            <a:r>
              <a:rPr lang="en-US" sz="3600" b="1" kern="10">
                <a:ln w="12700">
                  <a:solidFill>
                    <a:schemeClr val="hlink"/>
                  </a:solidFill>
                  <a:round/>
                  <a:headEnd/>
                  <a:tailEnd/>
                </a:ln>
                <a:solidFill>
                  <a:schemeClr val="hlink"/>
                </a:solidFill>
                <a:effectLst>
                  <a:outerShdw dist="45791" dir="2021404" algn="ctr" rotWithShape="0">
                    <a:srgbClr val="9999FF"/>
                  </a:outerShdw>
                </a:effectLst>
                <a:latin typeface="Arial"/>
                <a:cs typeface="Arial"/>
              </a:rPr>
              <a:t>BÀI TẬP 1:</a:t>
            </a:r>
          </a:p>
        </p:txBody>
      </p:sp>
      <p:sp>
        <p:nvSpPr>
          <p:cNvPr id="10244" name="Text Box 4"/>
          <p:cNvSpPr txBox="1">
            <a:spLocks noChangeArrowheads="1"/>
          </p:cNvSpPr>
          <p:nvPr/>
        </p:nvSpPr>
        <p:spPr bwMode="auto">
          <a:xfrm>
            <a:off x="2895600" y="1828800"/>
            <a:ext cx="5765800" cy="701675"/>
          </a:xfrm>
          <a:prstGeom prst="rect">
            <a:avLst/>
          </a:prstGeom>
          <a:noFill/>
          <a:ln w="9525">
            <a:noFill/>
            <a:miter lim="800000"/>
            <a:headEnd/>
            <a:tailEnd/>
          </a:ln>
        </p:spPr>
        <p:txBody>
          <a:bodyPr wrap="none">
            <a:spAutoFit/>
          </a:bodyPr>
          <a:lstStyle/>
          <a:p>
            <a:pPr eaLnBrk="0" hangingPunct="0"/>
            <a:r>
              <a:rPr lang="en-US" sz="2000" b="1">
                <a:solidFill>
                  <a:srgbClr val="000099"/>
                </a:solidFill>
              </a:rPr>
              <a:t>Em tán thành với những ý kiến nào dưới đây?</a:t>
            </a:r>
          </a:p>
          <a:p>
            <a:pPr eaLnBrk="0" hangingPunct="0"/>
            <a:r>
              <a:rPr lang="en-US" sz="2000" b="1">
                <a:solidFill>
                  <a:srgbClr val="000099"/>
                </a:solidFill>
              </a:rPr>
              <a:t>Vì sao?</a:t>
            </a:r>
          </a:p>
        </p:txBody>
      </p:sp>
      <p:sp>
        <p:nvSpPr>
          <p:cNvPr id="10245" name="Line 5"/>
          <p:cNvSpPr>
            <a:spLocks noChangeShapeType="1"/>
          </p:cNvSpPr>
          <p:nvPr/>
        </p:nvSpPr>
        <p:spPr bwMode="auto">
          <a:xfrm>
            <a:off x="0" y="1752600"/>
            <a:ext cx="9144000" cy="0"/>
          </a:xfrm>
          <a:prstGeom prst="line">
            <a:avLst/>
          </a:prstGeom>
          <a:noFill/>
          <a:ln w="57150">
            <a:solidFill>
              <a:srgbClr val="0033CC"/>
            </a:solidFill>
            <a:round/>
            <a:headEnd/>
            <a:tailEnd/>
          </a:ln>
        </p:spPr>
        <p:txBody>
          <a:bodyPr/>
          <a:lstStyle/>
          <a:p>
            <a:endParaRPr lang="en-US"/>
          </a:p>
        </p:txBody>
      </p:sp>
      <p:sp>
        <p:nvSpPr>
          <p:cNvPr id="10246" name="WordArt 10"/>
          <p:cNvSpPr>
            <a:spLocks noChangeArrowheads="1" noChangeShapeType="1" noTextEdit="1"/>
          </p:cNvSpPr>
          <p:nvPr/>
        </p:nvSpPr>
        <p:spPr bwMode="auto">
          <a:xfrm>
            <a:off x="3295650" y="1135063"/>
            <a:ext cx="3638550" cy="228600"/>
          </a:xfrm>
          <a:prstGeom prst="rect">
            <a:avLst/>
          </a:prstGeom>
        </p:spPr>
        <p:txBody>
          <a:bodyPr wrap="none" fromWordArt="1">
            <a:prstTxWarp prst="textPlain">
              <a:avLst>
                <a:gd name="adj" fmla="val 50000"/>
              </a:avLst>
            </a:prstTxWarp>
          </a:bodyPr>
          <a:lstStyle/>
          <a:p>
            <a:pPr algn="ctr"/>
            <a:r>
              <a:rPr lang="en-US" sz="28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 BÀY TỎ THÁI ĐỘ</a:t>
            </a:r>
          </a:p>
        </p:txBody>
      </p:sp>
      <p:sp>
        <p:nvSpPr>
          <p:cNvPr id="10247" name="Text Box 11"/>
          <p:cNvSpPr txBox="1">
            <a:spLocks noChangeArrowheads="1"/>
          </p:cNvSpPr>
          <p:nvPr/>
        </p:nvSpPr>
        <p:spPr bwMode="auto">
          <a:xfrm>
            <a:off x="1066800" y="2555875"/>
            <a:ext cx="7839075" cy="830263"/>
          </a:xfrm>
          <a:prstGeom prst="rect">
            <a:avLst/>
          </a:prstGeom>
          <a:noFill/>
          <a:ln w="9525">
            <a:noFill/>
            <a:miter lim="800000"/>
            <a:headEnd/>
            <a:tailEnd/>
          </a:ln>
        </p:spPr>
        <p:txBody>
          <a:bodyPr wrap="none">
            <a:spAutoFit/>
          </a:bodyPr>
          <a:lstStyle/>
          <a:p>
            <a:pPr marL="342900" indent="-342900">
              <a:buFontTx/>
              <a:buAutoNum type="alphaLcParenR"/>
            </a:pPr>
            <a:r>
              <a:rPr lang="en-US" sz="2400" b="1">
                <a:solidFill>
                  <a:srgbClr val="000099"/>
                </a:solidFill>
              </a:rPr>
              <a:t>Chiến tranh không mang lại cuộc sống hạnh phúc</a:t>
            </a:r>
          </a:p>
          <a:p>
            <a:pPr marL="342900" indent="-342900"/>
            <a:r>
              <a:rPr lang="en-US" sz="2400" b="1">
                <a:solidFill>
                  <a:srgbClr val="000099"/>
                </a:solidFill>
              </a:rPr>
              <a:t> cho con người.</a:t>
            </a:r>
          </a:p>
        </p:txBody>
      </p:sp>
      <p:sp>
        <p:nvSpPr>
          <p:cNvPr id="10248" name="Text Box 12"/>
          <p:cNvSpPr txBox="1">
            <a:spLocks noChangeArrowheads="1"/>
          </p:cNvSpPr>
          <p:nvPr/>
        </p:nvSpPr>
        <p:spPr bwMode="auto">
          <a:xfrm>
            <a:off x="1066800" y="3419475"/>
            <a:ext cx="7696200" cy="830263"/>
          </a:xfrm>
          <a:prstGeom prst="rect">
            <a:avLst/>
          </a:prstGeom>
          <a:noFill/>
          <a:ln w="9525">
            <a:noFill/>
            <a:miter lim="800000"/>
            <a:headEnd/>
            <a:tailEnd/>
          </a:ln>
        </p:spPr>
        <p:txBody>
          <a:bodyPr wrap="none">
            <a:spAutoFit/>
          </a:bodyPr>
          <a:lstStyle/>
          <a:p>
            <a:pPr marL="342900" indent="-342900"/>
            <a:r>
              <a:rPr lang="en-US" sz="2400" b="1">
                <a:solidFill>
                  <a:srgbClr val="000099"/>
                </a:solidFill>
              </a:rPr>
              <a:t>b) Chỉ trẻ em các nước giàu có mới có quyền được</a:t>
            </a:r>
          </a:p>
          <a:p>
            <a:pPr marL="342900" indent="-342900"/>
            <a:r>
              <a:rPr lang="en-US" sz="2400" b="1">
                <a:solidFill>
                  <a:srgbClr val="000099"/>
                </a:solidFill>
              </a:rPr>
              <a:t> sống trong hòa bình.</a:t>
            </a:r>
          </a:p>
        </p:txBody>
      </p:sp>
      <p:sp>
        <p:nvSpPr>
          <p:cNvPr id="10249" name="Text Box 13"/>
          <p:cNvSpPr txBox="1">
            <a:spLocks noChangeArrowheads="1"/>
          </p:cNvSpPr>
          <p:nvPr/>
        </p:nvSpPr>
        <p:spPr bwMode="auto">
          <a:xfrm>
            <a:off x="1066800" y="4194175"/>
            <a:ext cx="7286625" cy="830263"/>
          </a:xfrm>
          <a:prstGeom prst="rect">
            <a:avLst/>
          </a:prstGeom>
          <a:noFill/>
          <a:ln w="9525">
            <a:noFill/>
            <a:miter lim="800000"/>
            <a:headEnd/>
            <a:tailEnd/>
          </a:ln>
        </p:spPr>
        <p:txBody>
          <a:bodyPr wrap="none">
            <a:spAutoFit/>
          </a:bodyPr>
          <a:lstStyle/>
          <a:p>
            <a:pPr marL="342900" indent="-342900"/>
            <a:r>
              <a:rPr lang="en-US" sz="2400" b="1">
                <a:solidFill>
                  <a:srgbClr val="000099"/>
                </a:solidFill>
              </a:rPr>
              <a:t>c) Chỉ nhà nước và quân đội mới có trách nhiệm</a:t>
            </a:r>
          </a:p>
          <a:p>
            <a:pPr marL="342900" indent="-342900"/>
            <a:r>
              <a:rPr lang="en-US" sz="2400" b="1">
                <a:solidFill>
                  <a:srgbClr val="000099"/>
                </a:solidFill>
              </a:rPr>
              <a:t> bảo vệ hòa bình.</a:t>
            </a:r>
          </a:p>
        </p:txBody>
      </p:sp>
      <p:sp>
        <p:nvSpPr>
          <p:cNvPr id="10250" name="Text Box 14"/>
          <p:cNvSpPr txBox="1">
            <a:spLocks noChangeArrowheads="1"/>
          </p:cNvSpPr>
          <p:nvPr/>
        </p:nvSpPr>
        <p:spPr bwMode="auto">
          <a:xfrm>
            <a:off x="1066800" y="5045075"/>
            <a:ext cx="7239000" cy="830263"/>
          </a:xfrm>
          <a:prstGeom prst="rect">
            <a:avLst/>
          </a:prstGeom>
          <a:noFill/>
          <a:ln w="9525">
            <a:noFill/>
            <a:miter lim="800000"/>
            <a:headEnd/>
            <a:tailEnd/>
          </a:ln>
        </p:spPr>
        <p:txBody>
          <a:bodyPr>
            <a:spAutoFit/>
          </a:bodyPr>
          <a:lstStyle/>
          <a:p>
            <a:pPr marL="342900" indent="-342900"/>
            <a:r>
              <a:rPr lang="en-US" sz="2400" b="1">
                <a:solidFill>
                  <a:srgbClr val="000099"/>
                </a:solidFill>
              </a:rPr>
              <a:t>d) Những người tiến bộ trên thế giới đều đấu tranh cho hòa bình.</a:t>
            </a:r>
          </a:p>
        </p:txBody>
      </p:sp>
      <p:sp>
        <p:nvSpPr>
          <p:cNvPr id="67599" name="AutoShape 15"/>
          <p:cNvSpPr>
            <a:spLocks noChangeArrowheads="1"/>
          </p:cNvSpPr>
          <p:nvPr/>
        </p:nvSpPr>
        <p:spPr bwMode="auto">
          <a:xfrm>
            <a:off x="406400" y="5105400"/>
            <a:ext cx="609600" cy="381000"/>
          </a:xfrm>
          <a:prstGeom prst="wedgeEllipseCallout">
            <a:avLst>
              <a:gd name="adj1" fmla="val -1042"/>
              <a:gd name="adj2" fmla="val 118750"/>
            </a:avLst>
          </a:prstGeom>
          <a:solidFill>
            <a:srgbClr val="FF0066"/>
          </a:solidFill>
          <a:ln w="9525">
            <a:solidFill>
              <a:schemeClr val="tx1"/>
            </a:solidFill>
            <a:miter lim="800000"/>
            <a:headEnd/>
            <a:tailEnd/>
          </a:ln>
        </p:spPr>
        <p:txBody>
          <a:bodyPr/>
          <a:lstStyle/>
          <a:p>
            <a:pPr algn="ctr" eaLnBrk="0" hangingPunct="0"/>
            <a:endParaRPr lang="vi-VN">
              <a:solidFill>
                <a:srgbClr val="FF0000"/>
              </a:solidFill>
              <a:cs typeface="Arial" charset="0"/>
            </a:endParaRPr>
          </a:p>
        </p:txBody>
      </p:sp>
      <p:sp>
        <p:nvSpPr>
          <p:cNvPr id="67600" name="AutoShape 16"/>
          <p:cNvSpPr>
            <a:spLocks noChangeArrowheads="1"/>
          </p:cNvSpPr>
          <p:nvPr/>
        </p:nvSpPr>
        <p:spPr bwMode="auto">
          <a:xfrm>
            <a:off x="381000" y="4279900"/>
            <a:ext cx="609600" cy="381000"/>
          </a:xfrm>
          <a:prstGeom prst="wedgeEllipseCallout">
            <a:avLst>
              <a:gd name="adj1" fmla="val 1042"/>
              <a:gd name="adj2" fmla="val 115417"/>
            </a:avLst>
          </a:prstGeom>
          <a:solidFill>
            <a:srgbClr val="0066FF"/>
          </a:solidFill>
          <a:ln w="9525">
            <a:solidFill>
              <a:schemeClr val="tx1"/>
            </a:solidFill>
            <a:miter lim="800000"/>
            <a:headEnd/>
            <a:tailEnd/>
          </a:ln>
        </p:spPr>
        <p:txBody>
          <a:bodyPr/>
          <a:lstStyle/>
          <a:p>
            <a:pPr algn="ctr" eaLnBrk="0" hangingPunct="0"/>
            <a:endParaRPr lang="vi-VN">
              <a:solidFill>
                <a:srgbClr val="FF0000"/>
              </a:solidFill>
              <a:cs typeface="Arial" charset="0"/>
            </a:endParaRPr>
          </a:p>
        </p:txBody>
      </p:sp>
      <p:sp>
        <p:nvSpPr>
          <p:cNvPr id="67601" name="AutoShape 17"/>
          <p:cNvSpPr>
            <a:spLocks noChangeArrowheads="1"/>
          </p:cNvSpPr>
          <p:nvPr/>
        </p:nvSpPr>
        <p:spPr bwMode="auto">
          <a:xfrm>
            <a:off x="381000" y="3505200"/>
            <a:ext cx="609600" cy="381000"/>
          </a:xfrm>
          <a:prstGeom prst="wedgeEllipseCallout">
            <a:avLst>
              <a:gd name="adj1" fmla="val 1042"/>
              <a:gd name="adj2" fmla="val 115417"/>
            </a:avLst>
          </a:prstGeom>
          <a:solidFill>
            <a:srgbClr val="0066FF"/>
          </a:solidFill>
          <a:ln w="9525">
            <a:solidFill>
              <a:schemeClr val="tx1"/>
            </a:solidFill>
            <a:miter lim="800000"/>
            <a:headEnd/>
            <a:tailEnd/>
          </a:ln>
        </p:spPr>
        <p:txBody>
          <a:bodyPr/>
          <a:lstStyle/>
          <a:p>
            <a:pPr algn="ctr" eaLnBrk="0" hangingPunct="0"/>
            <a:endParaRPr lang="vi-VN">
              <a:solidFill>
                <a:srgbClr val="FF0000"/>
              </a:solidFill>
              <a:cs typeface="Arial" charset="0"/>
            </a:endParaRPr>
          </a:p>
        </p:txBody>
      </p:sp>
      <p:sp>
        <p:nvSpPr>
          <p:cNvPr id="67602" name="AutoShape 18"/>
          <p:cNvSpPr>
            <a:spLocks noChangeArrowheads="1"/>
          </p:cNvSpPr>
          <p:nvPr/>
        </p:nvSpPr>
        <p:spPr bwMode="auto">
          <a:xfrm>
            <a:off x="381000" y="2667000"/>
            <a:ext cx="609600" cy="381000"/>
          </a:xfrm>
          <a:prstGeom prst="wedgeEllipseCallout">
            <a:avLst>
              <a:gd name="adj1" fmla="val -1042"/>
              <a:gd name="adj2" fmla="val 118750"/>
            </a:avLst>
          </a:prstGeom>
          <a:solidFill>
            <a:srgbClr val="FF0066"/>
          </a:solidFill>
          <a:ln w="9525">
            <a:solidFill>
              <a:schemeClr val="tx1"/>
            </a:solidFill>
            <a:miter lim="800000"/>
            <a:headEnd/>
            <a:tailEnd/>
          </a:ln>
        </p:spPr>
        <p:txBody>
          <a:bodyPr/>
          <a:lstStyle/>
          <a:p>
            <a:pPr algn="ctr" eaLnBrk="0" hangingPunct="0"/>
            <a:endParaRPr lang="vi-VN">
              <a:solidFill>
                <a:srgbClr val="FF0000"/>
              </a:solidFill>
              <a:cs typeface="Arial" charset="0"/>
            </a:endParaRPr>
          </a:p>
        </p:txBody>
      </p:sp>
      <p:grpSp>
        <p:nvGrpSpPr>
          <p:cNvPr id="10255" name="Group 19"/>
          <p:cNvGrpSpPr>
            <a:grpSpLocks/>
          </p:cNvGrpSpPr>
          <p:nvPr/>
        </p:nvGrpSpPr>
        <p:grpSpPr bwMode="auto">
          <a:xfrm>
            <a:off x="0" y="381000"/>
            <a:ext cx="9144000" cy="457200"/>
            <a:chOff x="0" y="362"/>
            <a:chExt cx="5760" cy="288"/>
          </a:xfrm>
        </p:grpSpPr>
        <p:sp>
          <p:nvSpPr>
            <p:cNvPr id="67604" name="Rectangle 20"/>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0257" name="WordArt 21"/>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0258" name="WordArt 22"/>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602"/>
                                        </p:tgtEl>
                                        <p:attrNameLst>
                                          <p:attrName>style.visibility</p:attrName>
                                        </p:attrNameLst>
                                      </p:cBhvr>
                                      <p:to>
                                        <p:strVal val="visible"/>
                                      </p:to>
                                    </p:set>
                                    <p:animEffect transition="in" filter="box(in)">
                                      <p:cBhvr>
                                        <p:cTn id="7" dur="500"/>
                                        <p:tgtEl>
                                          <p:spTgt spid="67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7601"/>
                                        </p:tgtEl>
                                        <p:attrNameLst>
                                          <p:attrName>style.visibility</p:attrName>
                                        </p:attrNameLst>
                                      </p:cBhvr>
                                      <p:to>
                                        <p:strVal val="visible"/>
                                      </p:to>
                                    </p:set>
                                    <p:anim calcmode="lin" valueType="num">
                                      <p:cBhvr additive="base">
                                        <p:cTn id="12" dur="500" fill="hold"/>
                                        <p:tgtEl>
                                          <p:spTgt spid="67601"/>
                                        </p:tgtEl>
                                        <p:attrNameLst>
                                          <p:attrName>ppt_x</p:attrName>
                                        </p:attrNameLst>
                                      </p:cBhvr>
                                      <p:tavLst>
                                        <p:tav tm="0">
                                          <p:val>
                                            <p:strVal val="#ppt_x"/>
                                          </p:val>
                                        </p:tav>
                                        <p:tav tm="100000">
                                          <p:val>
                                            <p:strVal val="#ppt_x"/>
                                          </p:val>
                                        </p:tav>
                                      </p:tavLst>
                                    </p:anim>
                                    <p:anim calcmode="lin" valueType="num">
                                      <p:cBhvr additive="base">
                                        <p:cTn id="13" dur="500" fill="hold"/>
                                        <p:tgtEl>
                                          <p:spTgt spid="6760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7600"/>
                                        </p:tgtEl>
                                        <p:attrNameLst>
                                          <p:attrName>style.visibility</p:attrName>
                                        </p:attrNameLst>
                                      </p:cBhvr>
                                      <p:to>
                                        <p:strVal val="visible"/>
                                      </p:to>
                                    </p:set>
                                    <p:animEffect transition="in" filter="blinds(horizontal)">
                                      <p:cBhvr>
                                        <p:cTn id="18" dur="500"/>
                                        <p:tgtEl>
                                          <p:spTgt spid="676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7599"/>
                                        </p:tgtEl>
                                        <p:attrNameLst>
                                          <p:attrName>style.visibility</p:attrName>
                                        </p:attrNameLst>
                                      </p:cBhvr>
                                      <p:to>
                                        <p:strVal val="visible"/>
                                      </p:to>
                                    </p:set>
                                    <p:animEffect transition="in" filter="checkerboard(across)">
                                      <p:cBhvr>
                                        <p:cTn id="23" dur="500"/>
                                        <p:tgtEl>
                                          <p:spTgt spid="67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9" grpId="0" animBg="1"/>
      <p:bldP spid="67600" grpId="0" animBg="1"/>
      <p:bldP spid="67601" grpId="0" animBg="1"/>
      <p:bldP spid="6760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673</TotalTime>
  <Words>1000</Words>
  <Application>Microsoft Office PowerPoint</Application>
  <PresentationFormat>On-screen Show (4:3)</PresentationFormat>
  <Paragraphs>111</Paragraphs>
  <Slides>18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Default Design</vt:lpstr>
      <vt:lpstr>Trường Tiểu học Sài Đồng Môn Đạo đức Giáo viên Nguyễn Thị Vân Lớp 5A5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Sinh viên I-rắc biểu tình chống chiến tranh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89</cp:revision>
  <cp:lastPrinted>1601-01-01T00:00:00Z</cp:lastPrinted>
  <dcterms:created xsi:type="dcterms:W3CDTF">1601-01-01T00:00:00Z</dcterms:created>
  <dcterms:modified xsi:type="dcterms:W3CDTF">2023-03-13T06:30:13Z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