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456" r:id="rId3"/>
    <p:sldId id="382" r:id="rId4"/>
    <p:sldId id="371" r:id="rId5"/>
    <p:sldId id="415" r:id="rId6"/>
    <p:sldId id="455" r:id="rId7"/>
    <p:sldId id="476" r:id="rId8"/>
    <p:sldId id="477" r:id="rId9"/>
    <p:sldId id="478" r:id="rId10"/>
    <p:sldId id="479" r:id="rId11"/>
    <p:sldId id="481" r:id="rId12"/>
    <p:sldId id="482" r:id="rId13"/>
    <p:sldId id="483" r:id="rId14"/>
    <p:sldId id="463" r:id="rId15"/>
    <p:sldId id="466" r:id="rId16"/>
    <p:sldId id="467" r:id="rId17"/>
    <p:sldId id="432" r:id="rId18"/>
    <p:sldId id="484" r:id="rId19"/>
    <p:sldId id="485" r:id="rId20"/>
    <p:sldId id="486" r:id="rId21"/>
    <p:sldId id="487" r:id="rId22"/>
    <p:sldId id="488" r:id="rId23"/>
    <p:sldId id="452" r:id="rId24"/>
    <p:sldId id="489" r:id="rId25"/>
  </p:sldIdLst>
  <p:sldSz cx="9906000" cy="6858000" type="A4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34988" indent="-777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71563" indent="-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8138" indent="-2365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44713" indent="-3159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CC727"/>
    <a:srgbClr val="008000"/>
    <a:srgbClr val="B2EEB3"/>
    <a:srgbClr val="800080"/>
    <a:srgbClr val="24CA40"/>
    <a:srgbClr val="FF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3250" autoAdjust="0"/>
  </p:normalViewPr>
  <p:slideViewPr>
    <p:cSldViewPr>
      <p:cViewPr varScale="1">
        <p:scale>
          <a:sx n="68" d="100"/>
          <a:sy n="68" d="100"/>
        </p:scale>
        <p:origin x="1362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CD9AD6-3905-4EC4-9A0A-D66002182EE9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7E7A1C-22F9-4CF5-911C-17560E9A1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5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C043E-0F56-43B1-8AAB-631B825AF820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FCD58-7EE6-4FD7-A691-AEE52F297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568F-4EA9-4254-96EE-5190F622237E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352D-1F45-47A9-A98A-DEA3BD65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DCBB-D007-4E67-A14B-C12674E9A70A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0200D-5DD7-410E-BB4C-63F0F6371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F73B-0E0E-433C-BA3B-8676FDF667C9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D8BA-333A-4A93-AC5B-210CA7981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2B6E-34E4-4C8B-A757-0EE3AAB2B3C2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687A-314A-4891-8B50-CB18AABB8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9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804F-9841-44B5-9850-F5FFED627597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DDEA-C025-4778-ACB9-5686680F1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4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132C-DE76-4C35-9A84-6C57B848969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B377-BD85-4D57-A3AD-EC34B12B2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5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6962-5E0B-4237-8B94-6614B390396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7EB8-9A84-4274-AB66-210F2EED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9784-C9C6-4897-830C-4040DB10C5A8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2F544-C866-45B8-84C6-2639B32C1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8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7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7" y="1435104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DE28-D50A-4441-84A0-F71400DDF211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A05C-6CC2-4D4B-B4B7-E03510617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88AF-35B5-4E7B-B5FC-04DE804C0260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7E12-70B9-4C5B-89DB-543611B85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4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671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1508A8-A2D4-4D90-9F52-A44C5FD747E3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671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671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166937-944C-4438-B589-4CD95ABAA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6433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2866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0929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4573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9906000" cy="688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-152400" y="1366569"/>
            <a:ext cx="9906000" cy="1757631"/>
          </a:xfrm>
          <a:prstGeom prst="rect">
            <a:avLst/>
          </a:prstGeom>
          <a:noFill/>
        </p:spPr>
        <p:txBody>
          <a:bodyPr lIns="107287" tIns="53643" rIns="107287" bIns="53643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0000CC"/>
                </a:solidFill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cs typeface="Times New Roman" pitchFamily="18" charset="0"/>
              </a:rPr>
              <a:t>giảng</a:t>
            </a:r>
            <a:r>
              <a:rPr lang="en-US" sz="3800" b="1" dirty="0">
                <a:ln>
                  <a:solidFill>
                    <a:srgbClr val="5CC727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: </a:t>
            </a:r>
            <a:r>
              <a:rPr lang="en-US" sz="3800" b="1" dirty="0">
                <a:ln>
                  <a:solidFill>
                    <a:srgbClr val="5CC727"/>
                  </a:solidFill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 LÀM VĂN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0000CC"/>
                </a:solidFill>
                <a:cs typeface="Times New Roman" pitchFamily="18" charset="0"/>
              </a:rPr>
              <a:t>LUYỆN TẬP QUAN SÁT CÂY CỐI.</a:t>
            </a:r>
            <a:endParaRPr lang="en-US" sz="3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533400" y="42863"/>
            <a:ext cx="83375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800" dirty="0">
              <a:solidFill>
                <a:srgbClr val="0000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TRƯỜNG TIỂU HỌC SÀI ĐỒNG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9C566-C98A-4408-BBC6-356D148280F0}"/>
              </a:ext>
            </a:extLst>
          </p:cNvPr>
          <p:cNvSpPr txBox="1"/>
          <p:nvPr/>
        </p:nvSpPr>
        <p:spPr>
          <a:xfrm>
            <a:off x="2286000" y="3733800"/>
            <a:ext cx="6934200" cy="133944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defTabSz="742950" eaLnBrk="0" hangingPunct="0">
              <a:defRPr/>
            </a:pPr>
            <a:r>
              <a:rPr lang="en-US" sz="4000" b="1" dirty="0">
                <a:solidFill>
                  <a:srgbClr val="6600CC"/>
                </a:solidFill>
                <a:cs typeface="Times New Roman" pitchFamily="18" charset="0"/>
              </a:rPr>
              <a:t>GV : </a:t>
            </a:r>
            <a:r>
              <a:rPr lang="en-US" sz="4000" b="1" dirty="0" err="1">
                <a:solidFill>
                  <a:srgbClr val="6600CC"/>
                </a:solidFill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66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CC"/>
                </a:solidFill>
                <a:cs typeface="Times New Roman" pitchFamily="18" charset="0"/>
              </a:rPr>
              <a:t>Thị</a:t>
            </a:r>
            <a:r>
              <a:rPr lang="en-US" sz="4000" b="1" dirty="0">
                <a:solidFill>
                  <a:srgbClr val="66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CC"/>
                </a:solidFill>
                <a:cs typeface="Times New Roman" pitchFamily="18" charset="0"/>
              </a:rPr>
              <a:t>Bích</a:t>
            </a:r>
            <a:r>
              <a:rPr lang="en-US" sz="4000" b="1" dirty="0">
                <a:solidFill>
                  <a:srgbClr val="66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CC"/>
                </a:solidFill>
                <a:cs typeface="Times New Roman" pitchFamily="18" charset="0"/>
              </a:rPr>
              <a:t>Phượng</a:t>
            </a:r>
            <a:endParaRPr lang="en-US" sz="4000" b="1" dirty="0">
              <a:solidFill>
                <a:srgbClr val="6600CC"/>
              </a:solidFill>
              <a:cs typeface="Times New Roman" pitchFamily="18" charset="0"/>
            </a:endParaRPr>
          </a:p>
          <a:p>
            <a:pPr defTabSz="742950" eaLnBrk="0" hangingPunct="0">
              <a:defRPr/>
            </a:pPr>
            <a:r>
              <a:rPr lang="en-US" sz="4000" b="1" dirty="0" err="1">
                <a:solidFill>
                  <a:srgbClr val="6600CC"/>
                </a:solidFill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6600CC"/>
                </a:solidFill>
                <a:cs typeface="Times New Roman" pitchFamily="18" charset="0"/>
              </a:rPr>
              <a:t>: 4A3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88695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6688" y="1066800"/>
          <a:ext cx="9586912" cy="53260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6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971"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3" marB="6096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3" marB="6096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03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Sầu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3" marB="6096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3" marB="6096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03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Bãi</a:t>
                      </a:r>
                      <a:r>
                        <a:rPr lang="en-US" sz="2400" b="1" i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ngô</a:t>
                      </a:r>
                      <a:endParaRPr lang="en-US" sz="2400" b="1" i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3" marB="6096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3" marB="6096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03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gạo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3" marB="6096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3" marB="6096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152400"/>
            <a:ext cx="839628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3200" b="1">
                <a:solidFill>
                  <a:srgbClr val="0000CC"/>
                </a:solidFill>
                <a:cs typeface="Arial" charset="0"/>
              </a:rPr>
              <a:t>- Tìm hình ảnh so sánh, nhân hóa.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1200" y="1782763"/>
            <a:ext cx="75390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cs typeface="Times New Roman" pitchFamily="18" charset="0"/>
              </a:rPr>
              <a:t>- Hoa sầu riêng ngan ngát </a:t>
            </a: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2400" b="1">
                <a:cs typeface="Times New Roman" pitchFamily="18" charset="0"/>
              </a:rPr>
              <a:t> hương cau, hương bưởi.</a:t>
            </a:r>
            <a:br>
              <a:rPr lang="en-US" sz="2400" b="1">
                <a:cs typeface="Times New Roman" pitchFamily="18" charset="0"/>
              </a:rPr>
            </a:br>
            <a:r>
              <a:rPr lang="en-US" sz="2400" b="1">
                <a:cs typeface="Times New Roman" pitchFamily="18" charset="0"/>
              </a:rPr>
              <a:t>- Cánh hoa nhỏ như vảy cá, </a:t>
            </a: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hao hao </a:t>
            </a:r>
            <a:r>
              <a:rPr lang="en-US" sz="2400" b="1">
                <a:cs typeface="Times New Roman" pitchFamily="18" charset="0"/>
              </a:rPr>
              <a:t>giống cánh sen con.</a:t>
            </a:r>
            <a:br>
              <a:rPr lang="en-US" sz="2400" b="1">
                <a:cs typeface="Times New Roman" pitchFamily="18" charset="0"/>
              </a:rPr>
            </a:br>
            <a:r>
              <a:rPr lang="en-US" sz="2400" b="1">
                <a:cs typeface="Times New Roman" pitchFamily="18" charset="0"/>
              </a:rPr>
              <a:t>- Trái lủng lẳng dưới cành </a:t>
            </a: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trông như </a:t>
            </a:r>
            <a:r>
              <a:rPr lang="en-US" sz="2400" b="1">
                <a:cs typeface="Times New Roman" pitchFamily="18" charset="0"/>
              </a:rPr>
              <a:t>tổ kiến.</a:t>
            </a:r>
          </a:p>
          <a:p>
            <a:pPr eaLnBrk="1" hangingPunct="1"/>
            <a:endParaRPr lang="en-US" sz="2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3352800"/>
            <a:ext cx="5399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715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715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715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715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715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cs typeface="Times New Roman" pitchFamily="18" charset="0"/>
              </a:rPr>
              <a:t>- Cây ngô lúc nhỏ lấm tấm </a:t>
            </a: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2400" b="1">
                <a:cs typeface="Times New Roman" pitchFamily="18" charset="0"/>
              </a:rPr>
              <a:t> mạ non.</a:t>
            </a:r>
            <a:br>
              <a:rPr lang="en-US" sz="2400" b="1">
                <a:cs typeface="Times New Roman" pitchFamily="18" charset="0"/>
              </a:rPr>
            </a:br>
            <a:r>
              <a:rPr lang="en-US" sz="2400" b="1">
                <a:cs typeface="Times New Roman" pitchFamily="18" charset="0"/>
              </a:rPr>
              <a:t>- Búp </a:t>
            </a: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2400" b="1">
                <a:cs typeface="Times New Roman" pitchFamily="18" charset="0"/>
              </a:rPr>
              <a:t> kết bằng nhung và phấn.</a:t>
            </a:r>
            <a:br>
              <a:rPr lang="en-US" sz="2400" b="1">
                <a:cs typeface="Times New Roman" pitchFamily="18" charset="0"/>
              </a:rPr>
            </a:br>
            <a:r>
              <a:rPr lang="en-US" sz="2400" b="1">
                <a:cs typeface="Times New Roman" pitchFamily="18" charset="0"/>
              </a:rPr>
              <a:t>- Hoa ngô xơ xác </a:t>
            </a: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2400" b="1">
                <a:cs typeface="Times New Roman" pitchFamily="18" charset="0"/>
              </a:rPr>
              <a:t> cỏ may.</a:t>
            </a:r>
          </a:p>
          <a:p>
            <a:pPr eaLnBrk="1" hangingPunct="1"/>
            <a:endParaRPr lang="en-US" sz="24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79613" y="4949825"/>
            <a:ext cx="72374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715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715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715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715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715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cs typeface="Times New Roman" pitchFamily="18" charset="0"/>
              </a:rPr>
              <a:t>- Cánh hoa gạo đỏ rực quay tít </a:t>
            </a: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2400" b="1">
                <a:cs typeface="Times New Roman" pitchFamily="18" charset="0"/>
              </a:rPr>
              <a:t> chong chóng.</a:t>
            </a:r>
            <a:br>
              <a:rPr lang="en-US" sz="2400" b="1">
                <a:cs typeface="Times New Roman" pitchFamily="18" charset="0"/>
              </a:rPr>
            </a:br>
            <a:r>
              <a:rPr lang="en-US" sz="2400" b="1">
                <a:cs typeface="Times New Roman" pitchFamily="18" charset="0"/>
              </a:rPr>
              <a:t>- Qủa hai đầu thon vút </a:t>
            </a: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2400" b="1">
                <a:cs typeface="Times New Roman" pitchFamily="18" charset="0"/>
              </a:rPr>
              <a:t> con thoi. </a:t>
            </a:r>
            <a:br>
              <a:rPr lang="en-US" sz="2400" b="1">
                <a:cs typeface="Times New Roman" pitchFamily="18" charset="0"/>
              </a:rPr>
            </a:br>
            <a:r>
              <a:rPr lang="en-US" sz="2400" b="1">
                <a:cs typeface="Times New Roman" pitchFamily="18" charset="0"/>
              </a:rPr>
              <a:t>- Cây </a:t>
            </a: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2400" b="1">
                <a:cs typeface="Times New Roman" pitchFamily="18" charset="0"/>
              </a:rPr>
              <a:t> treo rung rinh hàng ngàn nồi cơm gạo mới.</a:t>
            </a:r>
          </a:p>
          <a:p>
            <a:pPr eaLnBrk="1" hangingPunct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6688" y="1066800"/>
          <a:ext cx="9586912" cy="5043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6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963"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2" marB="6096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2" marB="6096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96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Sầu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2" marB="6096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2" marB="6096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01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Bãi</a:t>
                      </a:r>
                      <a:r>
                        <a:rPr lang="en-US" sz="2400" b="1" i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ngô</a:t>
                      </a:r>
                      <a:endParaRPr lang="en-US" sz="2400" b="1" i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2" marB="6096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2" marB="6096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55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gạo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2" marB="6096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4" marR="99064" marT="60962" marB="6096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1113" y="152400"/>
            <a:ext cx="839628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3200" b="1">
                <a:solidFill>
                  <a:srgbClr val="0000CC"/>
                </a:solidFill>
                <a:cs typeface="Arial" charset="0"/>
              </a:rPr>
              <a:t>- Tìm hình ảnh so sánh, nhân hóa.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2362200"/>
            <a:ext cx="46799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/>
              <a:t>- Búp ngô non núp trong cuống lá.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400" b="1"/>
              <a:t>- Bắp ngô chờ tay người đến bẻ.</a:t>
            </a:r>
          </a:p>
          <a:p>
            <a:pPr eaLnBrk="1" hangingPunct="1"/>
            <a:endParaRPr lang="en-US" sz="2400" b="1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62150" y="3825875"/>
            <a:ext cx="7697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 b="1"/>
              <a:t>- Các múi bông gạo nở đều, chín như nồi cơm chín đội vung mà cười...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b="1"/>
              <a:t>- Cây gạo già mỗi năm trở lại tuổi xuân.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b="1"/>
              <a:t>- Cây gạo trở nên với dáng vẻ trầm tư. Cây đứng im, cao lớn, hiền lành.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76500" y="1143000"/>
            <a:ext cx="5829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cs typeface="Arial" charset="0"/>
              </a:rPr>
              <a:t>Theo em, các hình ảnh so sánh và nhân hóa này có tác dụng gì?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86000" y="2590800"/>
            <a:ext cx="5867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            TRẢ LỜI:</a:t>
            </a:r>
          </a:p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 Các hình ảnh so sánh và nhân hóa làm cho bài văn miêu tả thêm hấp dẫn, sinh động và gần gũi với người đọc.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10001" r="7738" b="11388"/>
          <a:stretch>
            <a:fillRect/>
          </a:stretch>
        </p:blipFill>
        <p:spPr bwMode="auto">
          <a:xfrm>
            <a:off x="-4763" y="0"/>
            <a:ext cx="9910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1722438"/>
            <a:ext cx="7113588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cs typeface="Arial" charset="0"/>
              </a:rPr>
              <a:t>d) Trong ba bài văn trên, bài nào miêu tả một loài cây, bài nào miêu tả một cây cụ thể?</a:t>
            </a:r>
          </a:p>
          <a:p>
            <a:pPr eaLnBrk="1" hangingPunct="1"/>
            <a:endParaRPr lang="en-US" sz="28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66800" y="3170238"/>
            <a:ext cx="80772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            TRẢ LỜI: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- </a:t>
            </a:r>
            <a:r>
              <a:rPr lang="en-US" sz="3200" b="1" i="1">
                <a:solidFill>
                  <a:srgbClr val="FF0000"/>
                </a:solidFill>
              </a:rPr>
              <a:t>Sầu riêng, Bãi ngô : </a:t>
            </a:r>
            <a:r>
              <a:rPr lang="en-US" sz="3200"/>
              <a:t>miêu tả một loài cây.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200">
                <a:solidFill>
                  <a:srgbClr val="FF0000"/>
                </a:solidFill>
              </a:rPr>
              <a:t>- </a:t>
            </a:r>
            <a:r>
              <a:rPr lang="en-US" sz="3200" b="1" i="1">
                <a:solidFill>
                  <a:srgbClr val="FF0000"/>
                </a:solidFill>
              </a:rPr>
              <a:t>Cây gạo : </a:t>
            </a:r>
            <a:r>
              <a:rPr lang="en-US" sz="3200"/>
              <a:t>miêu tả một cái cây cụ thể.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982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4788" y="457200"/>
            <a:ext cx="949642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cs typeface="Arial" charset="0"/>
              </a:rPr>
              <a:t>e) Theo em, miêu tả một loài cây có điểm gì giống và điểm gì khác với miêu tả một cây cụ thể?</a:t>
            </a:r>
          </a:p>
          <a:p>
            <a:pPr eaLnBrk="1" hangingPunct="1"/>
            <a:endParaRPr lang="en-US" sz="28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1524000"/>
            <a:ext cx="94773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00"/>
                </a:solidFill>
              </a:rPr>
              <a:t>            TRẢ LỜI: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i="1">
                <a:solidFill>
                  <a:srgbClr val="FF0000"/>
                </a:solidFill>
              </a:rPr>
              <a:t>Giống nhau :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</a:rPr>
              <a:t>     </a:t>
            </a:r>
            <a:r>
              <a:rPr lang="en-US" sz="2800"/>
              <a:t>Đều phải quan sát kĩ và sử dụng mọi giác quan; tả các bộ phận; tả khung cảnh xung quanh cây; dùng biện pháp so sánh, nhân hoá để khắc hoạ sinh động, chính xác đặc điểm của cây; bộc lộ tình cảm của người miêu tả.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3838" y="4214813"/>
            <a:ext cx="947737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 typeface="Wingdings" pitchFamily="2" charset="2"/>
              <a:buNone/>
            </a:pPr>
            <a:r>
              <a:rPr lang="en-US" sz="2800" b="1" i="1">
                <a:solidFill>
                  <a:srgbClr val="FF0000"/>
                </a:solidFill>
              </a:rPr>
              <a:t>Khác nhau :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800"/>
              <a:t>      Tả các loài cây cần chú ý đến đặc điểm phân biệt loài cây này với các loài cây khác. Tả một cây cụ thể phải chú ý đến đặc điểm riêng của cây đó - đặc điểm làm nó khác biệt với các cây cùng loại.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12161" r="12201" b="1576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52500" y="3810000"/>
            <a:ext cx="77343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4000" b="1">
                <a:solidFill>
                  <a:srgbClr val="008000"/>
                </a:solidFill>
              </a:rPr>
              <a:t>+ Tả một cây cụ thể chú ý đặc điểm riêng biệt của loài cây đó.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971550" y="1752600"/>
            <a:ext cx="80010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</a:rPr>
              <a:t>+ Tả một loài cây chú ý đặc điểm phân biệt giữa loài cây này và loài cây khác.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915400" cy="1143000"/>
          </a:xfrm>
        </p:spPr>
        <p:txBody>
          <a:bodyPr/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luận: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906000" cy="695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990600"/>
            <a:ext cx="853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  <a:defRPr/>
            </a:pPr>
            <a:r>
              <a:rPr lang="en-US" sz="3200" b="1" dirty="0">
                <a:cs typeface="Arial" charset="0"/>
              </a:rPr>
              <a:t>2.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thích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khu</a:t>
            </a:r>
            <a:r>
              <a:rPr lang="en-US" sz="3200" b="1" dirty="0"/>
              <a:t> </a:t>
            </a:r>
            <a:r>
              <a:rPr lang="en-US" sz="3200" b="1" dirty="0" err="1"/>
              <a:t>vực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(</a:t>
            </a:r>
            <a:r>
              <a:rPr lang="en-US" sz="3200" b="1" dirty="0" err="1"/>
              <a:t>hoặc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ở)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ghi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. </a:t>
            </a:r>
            <a:r>
              <a:rPr lang="en-US" sz="3200" b="1" dirty="0" err="1"/>
              <a:t>Chú</a:t>
            </a:r>
            <a:r>
              <a:rPr lang="en-US" sz="3200" b="1" dirty="0"/>
              <a:t> ý </a:t>
            </a:r>
            <a:r>
              <a:rPr lang="en-US" sz="3200" b="1" dirty="0" err="1"/>
              <a:t>kiểm</a:t>
            </a:r>
            <a:r>
              <a:rPr lang="en-US" sz="3200" b="1" dirty="0"/>
              <a:t> </a:t>
            </a:r>
            <a:r>
              <a:rPr lang="en-US" sz="3200" b="1" dirty="0" err="1"/>
              <a:t>tra</a:t>
            </a:r>
            <a:r>
              <a:rPr lang="en-US" sz="3200" b="1" dirty="0"/>
              <a:t> </a:t>
            </a:r>
            <a:r>
              <a:rPr lang="en-US" sz="3200" b="1" dirty="0" err="1"/>
              <a:t>xem</a:t>
            </a:r>
            <a:r>
              <a:rPr lang="en-US" sz="3200" b="1" dirty="0"/>
              <a:t>:</a:t>
            </a:r>
          </a:p>
          <a:p>
            <a:pPr marL="514350" indent="-514350" algn="just" eaLnBrk="1" hangingPunct="1">
              <a:lnSpc>
                <a:spcPct val="130000"/>
              </a:lnSpc>
              <a:buFontTx/>
              <a:buAutoNum type="alphaLcParenR"/>
              <a:defRPr/>
            </a:pPr>
            <a:r>
              <a:rPr lang="en-US" sz="3200" b="1" dirty="0" err="1"/>
              <a:t>Trình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 </a:t>
            </a:r>
            <a:r>
              <a:rPr lang="en-US" sz="3200" b="1" dirty="0" err="1"/>
              <a:t>lí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?</a:t>
            </a:r>
          </a:p>
          <a:p>
            <a:pPr marL="514350" indent="-514350" algn="just" eaLnBrk="1" hangingPunct="1">
              <a:lnSpc>
                <a:spcPct val="130000"/>
              </a:lnSpc>
              <a:buFontTx/>
              <a:buAutoNum type="alphaLcParenR"/>
              <a:defRPr/>
            </a:pP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giác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</a:t>
            </a:r>
          </a:p>
          <a:p>
            <a:pPr marL="514350" indent="-514350" algn="just" eaLnBrk="1" hangingPunct="1">
              <a:lnSpc>
                <a:spcPct val="130000"/>
              </a:lnSpc>
              <a:buFontTx/>
              <a:buAutoNum type="alphaLcParenR"/>
              <a:defRPr/>
            </a:pPr>
            <a:r>
              <a:rPr lang="en-US" sz="3200" b="1" dirty="0" err="1"/>
              <a:t>Cái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khác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khác</a:t>
            </a:r>
            <a:r>
              <a:rPr lang="en-US" sz="3200" b="1" dirty="0"/>
              <a:t> </a:t>
            </a:r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loài</a:t>
            </a:r>
            <a:r>
              <a:rPr lang="en-US" sz="3200" b="1" dirty="0"/>
              <a:t>?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33500" y="16002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62700" y="22479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524000"/>
            <a:ext cx="5268912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20963" y="2286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GỢI Ý QUAN SÁT MỘT SỐ CÂY.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57912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CC"/>
                </a:solidFill>
                <a:cs typeface="Times New Roman" pitchFamily="18" charset="0"/>
              </a:rPr>
              <a:t> CÂY PHƯỢNG</a:t>
            </a:r>
          </a:p>
        </p:txBody>
      </p:sp>
      <p:pic>
        <p:nvPicPr>
          <p:cNvPr id="23557" name="Picture 5" descr="Tả về cây phượng trường em - Thư viện học sinh | Hoa, Cánh, Phượng v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3330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Cây Phượng Vĩ: Giống cây phượng vĩ, giong cay phuong 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7263"/>
            <a:ext cx="315595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2229" r="-3357" b="4601"/>
          <a:stretch>
            <a:fillRect/>
          </a:stretch>
        </p:blipFill>
        <p:spPr bwMode="auto">
          <a:xfrm>
            <a:off x="4763" y="0"/>
            <a:ext cx="1020603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3527780771_52ccab12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5189538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5813425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CC"/>
                </a:solidFill>
                <a:cs typeface="Times New Roman" pitchFamily="18" charset="0"/>
              </a:rPr>
              <a:t> CÂY BÀNG</a:t>
            </a:r>
          </a:p>
        </p:txBody>
      </p:sp>
      <p:pic>
        <p:nvPicPr>
          <p:cNvPr id="40963" name="Picture 3" descr="648405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31242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312896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ay-bang-lang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4"/>
          <a:stretch>
            <a:fillRect/>
          </a:stretch>
        </p:blipFill>
        <p:spPr bwMode="auto">
          <a:xfrm>
            <a:off x="609600" y="1143000"/>
            <a:ext cx="451167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601503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CC"/>
                </a:solidFill>
                <a:cs typeface="Times New Roman" pitchFamily="18" charset="0"/>
              </a:rPr>
              <a:t> CÂY BẰNG LĂNG</a:t>
            </a:r>
          </a:p>
        </p:txBody>
      </p:sp>
      <p:pic>
        <p:nvPicPr>
          <p:cNvPr id="41988" name="Picture 4" descr="Tháng 5 - Mùa hoa Bằng lăng - Kiểm Sát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/>
          <a:stretch>
            <a:fillRect/>
          </a:stretch>
        </p:blipFill>
        <p:spPr bwMode="auto">
          <a:xfrm>
            <a:off x="5334000" y="1617663"/>
            <a:ext cx="441642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81000" y="1219200"/>
            <a:ext cx="92202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1. Bài văn miêu tả cây cối thường có mấy phần 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52800" y="500063"/>
            <a:ext cx="3048000" cy="62071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300" b="1"/>
              <a:t>ÔN BÀI CŨ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81000" y="1944688"/>
            <a:ext cx="92202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            TRẢ LỜI: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miêu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3 </a:t>
            </a:r>
            <a:r>
              <a:rPr lang="en-US" sz="3200" b="1" dirty="0" err="1">
                <a:solidFill>
                  <a:srgbClr val="FF0000"/>
                </a:solidFill>
              </a:rPr>
              <a:t>phần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Mở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Tả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hoặc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thiệu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cây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Tả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bộ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hoặc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triển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cây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Kết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cây</a:t>
            </a:r>
            <a:r>
              <a:rPr lang="en-US" sz="3200" b="1" dirty="0">
                <a:solidFill>
                  <a:srgbClr val="FF0000"/>
                </a:solidFill>
              </a:rPr>
              <a:t> , </a:t>
            </a:r>
            <a:r>
              <a:rPr lang="en-US" sz="3200" b="1" dirty="0" err="1">
                <a:solidFill>
                  <a:srgbClr val="FF0000"/>
                </a:solidFill>
              </a:rPr>
              <a:t>ấn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tượng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đặc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biệt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hoặc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cây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oa Sữa | Cây cảnh - Hoa cảnh - Bonsai - Hòn non bộ - Sân vườn ..."/>
          <p:cNvSpPr>
            <a:spLocks noChangeAspect="1" noChangeArrowheads="1"/>
          </p:cNvSpPr>
          <p:nvPr/>
        </p:nvSpPr>
        <p:spPr bwMode="auto">
          <a:xfrm>
            <a:off x="149225" y="-136525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AutoShape 4" descr="Hoa Sữa | Cây cảnh - Hoa cảnh - Bonsai - Hòn non bộ - Sân vườn ..."/>
          <p:cNvSpPr>
            <a:spLocks noChangeAspect="1" noChangeArrowheads="1"/>
          </p:cNvSpPr>
          <p:nvPr/>
        </p:nvSpPr>
        <p:spPr bwMode="auto">
          <a:xfrm>
            <a:off x="301625" y="15875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5163"/>
            <a:ext cx="3875088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AutoShape 7" descr="Cây Hoa Sữa, Mua Cây Hoa Sữa Tại Hà Nội"/>
          <p:cNvSpPr>
            <a:spLocks noChangeAspect="1" noChangeArrowheads="1"/>
          </p:cNvSpPr>
          <p:nvPr/>
        </p:nvSpPr>
        <p:spPr bwMode="auto">
          <a:xfrm>
            <a:off x="454025" y="168275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4"/>
          <a:stretch>
            <a:fillRect/>
          </a:stretch>
        </p:blipFill>
        <p:spPr bwMode="auto">
          <a:xfrm>
            <a:off x="381000" y="838200"/>
            <a:ext cx="530066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6" name="Picture 10" descr="Ảnh nền lá hoa sữa xanh đẹp mắt Dễ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1038"/>
            <a:ext cx="3690938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09800" y="58674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CC"/>
                </a:solidFill>
                <a:cs typeface="Times New Roman" pitchFamily="18" charset="0"/>
              </a:rPr>
              <a:t> CÂY HOA SỮA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C727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24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29188" y="15240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Slide" r:id="rId4" imgW="4571966" imgH="3429131" progId="PowerPoint.Slide.8">
                  <p:embed/>
                </p:oleObj>
              </mc:Choice>
              <mc:Fallback>
                <p:oleObj name="Slide" r:id="rId4" imgW="4571966" imgH="3429131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152400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51816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CC"/>
                </a:solidFill>
                <a:cs typeface="Times New Roman" pitchFamily="18" charset="0"/>
              </a:rPr>
              <a:t> CÂY HOA ĐÀO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hăm sóc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0323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Em hãy tả cây hồng đang ra hoa | Văn mẫu lớp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30375"/>
            <a:ext cx="36544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09800" y="609123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CC"/>
                </a:solidFill>
                <a:cs typeface="Times New Roman" pitchFamily="18" charset="0"/>
              </a:rPr>
              <a:t> CÂY HOA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82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685800"/>
            <a:ext cx="79248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                            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DẶN DÒ: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sz="2800" b="1" dirty="0" err="1">
                <a:cs typeface="Times New Roman" pitchFamily="18" charset="0"/>
              </a:rPr>
              <a:t>Lập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dàn</a:t>
            </a:r>
            <a:r>
              <a:rPr lang="en-US" sz="2800" b="1" dirty="0">
                <a:cs typeface="Times New Roman" pitchFamily="18" charset="0"/>
              </a:rPr>
              <a:t> ý chi </a:t>
            </a:r>
            <a:r>
              <a:rPr lang="en-US" sz="2800" b="1" dirty="0" err="1">
                <a:cs typeface="Times New Roman" pitchFamily="18" charset="0"/>
              </a:rPr>
              <a:t>tiết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miêu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tả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một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cái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cây</a:t>
            </a:r>
            <a:r>
              <a:rPr lang="en-US" sz="2800" b="1" dirty="0"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sz="2800" b="1" dirty="0" err="1">
                <a:cs typeface="Times New Roman" pitchFamily="18" charset="0"/>
              </a:rPr>
              <a:t>Quan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sát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thật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kĩ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một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bộ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phận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của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cây</a:t>
            </a:r>
            <a:r>
              <a:rPr lang="en-US" sz="2800" b="1" dirty="0">
                <a:cs typeface="Times New Roman" pitchFamily="18" charset="0"/>
              </a:rPr>
              <a:t> (</a:t>
            </a:r>
            <a:r>
              <a:rPr lang="en-US" sz="2800" b="1" dirty="0" err="1">
                <a:cs typeface="Times New Roman" pitchFamily="18" charset="0"/>
              </a:rPr>
              <a:t>lá</a:t>
            </a:r>
            <a:r>
              <a:rPr lang="en-US" sz="2800" b="1" dirty="0">
                <a:cs typeface="Times New Roman" pitchFamily="18" charset="0"/>
              </a:rPr>
              <a:t>, </a:t>
            </a:r>
            <a:r>
              <a:rPr lang="en-US" sz="2800" b="1" dirty="0" err="1">
                <a:cs typeface="Times New Roman" pitchFamily="18" charset="0"/>
              </a:rPr>
              <a:t>thân</a:t>
            </a:r>
            <a:r>
              <a:rPr lang="en-US" sz="2800" b="1" dirty="0">
                <a:cs typeface="Times New Roman" pitchFamily="18" charset="0"/>
              </a:rPr>
              <a:t> hay </a:t>
            </a:r>
            <a:r>
              <a:rPr lang="en-US" sz="2800" b="1" dirty="0" err="1">
                <a:cs typeface="Times New Roman" pitchFamily="18" charset="0"/>
              </a:rPr>
              <a:t>gốc</a:t>
            </a:r>
            <a:r>
              <a:rPr lang="en-US" sz="2800" b="1" dirty="0">
                <a:cs typeface="Times New Roman" pitchFamily="18" charset="0"/>
              </a:rPr>
              <a:t>) </a:t>
            </a:r>
            <a:r>
              <a:rPr lang="en-US" sz="2800" b="1" dirty="0" err="1">
                <a:cs typeface="Times New Roman" pitchFamily="18" charset="0"/>
              </a:rPr>
              <a:t>để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chuẩn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bị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học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bài</a:t>
            </a:r>
            <a:r>
              <a:rPr lang="en-US" sz="2800" b="1" dirty="0">
                <a:cs typeface="Times New Roman" pitchFamily="18" charset="0"/>
              </a:rPr>
              <a:t>  </a:t>
            </a:r>
            <a:r>
              <a:rPr lang="en-US" sz="2800" b="1" i="1" dirty="0" err="1">
                <a:cs typeface="Times New Roman" pitchFamily="18" charset="0"/>
              </a:rPr>
              <a:t>Luyện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tập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miêu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tả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các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bộ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phận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của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cây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cối</a:t>
            </a:r>
            <a:r>
              <a:rPr lang="en-US" sz="2800" b="1" i="1" dirty="0">
                <a:cs typeface="Times New Roman" pitchFamily="18" charset="0"/>
              </a:rPr>
              <a:t>.  </a:t>
            </a:r>
            <a:endParaRPr lang="en-US" sz="28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942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9657" y="1976735"/>
            <a:ext cx="7010400" cy="1680865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CÁC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63" y="3578225"/>
            <a:ext cx="9906000" cy="1044424"/>
          </a:xfrm>
          <a:prstGeom prst="rect">
            <a:avLst/>
          </a:prstGeom>
          <a:noFill/>
        </p:spPr>
        <p:txBody>
          <a:bodyPr lIns="107287" tIns="53643" rIns="107287" bIns="53643">
            <a:spAutoFit/>
          </a:bodyPr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QUAN SÁT CÂY CỐI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2971800"/>
            <a:ext cx="4278313" cy="6207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300" b="1"/>
              <a:t>TẬP LÀM VĂN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4963" y="173038"/>
            <a:ext cx="9494837" cy="721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>
                <a:cs typeface="Arial" charset="0"/>
              </a:rPr>
              <a:t>1. Đọc lại ba bài văn tả cây cối mới học </a:t>
            </a:r>
            <a:r>
              <a:rPr lang="en-US" sz="2800" b="1">
                <a:cs typeface="Arial" charset="0"/>
              </a:rPr>
              <a:t>(Sầu riêng, Bãi ngô, Cây gạo) </a:t>
            </a:r>
            <a:r>
              <a:rPr lang="en-US" sz="2800">
                <a:cs typeface="Arial" charset="0"/>
              </a:rPr>
              <a:t>và nhận xét :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solidFill>
                  <a:srgbClr val="0000CC"/>
                </a:solidFill>
                <a:cs typeface="Arial" charset="0"/>
              </a:rPr>
              <a:t>a) Tác giả mỗi bài văn quan sát cây theo trình tự như thế nào?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solidFill>
                  <a:srgbClr val="008000"/>
                </a:solidFill>
                <a:cs typeface="Arial" charset="0"/>
              </a:rPr>
              <a:t>b) Các tác giả quan sát cây bằng những giác quan nào?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cs typeface="Arial" charset="0"/>
              </a:rPr>
              <a:t>c) Chỉ ra những hình ảnh so sánh và nhân hóa mà em thích. Theo em, các hình ảnh so sánh và nhân hóa này có tác dụng gì?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solidFill>
                  <a:srgbClr val="800080"/>
                </a:solidFill>
                <a:cs typeface="Arial" charset="0"/>
              </a:rPr>
              <a:t>d) Trong ba bài văn trên, bài nào miêu tả một loài cây, bài nào miêu tả một cây cụ thể?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cs typeface="Arial" charset="0"/>
              </a:rPr>
              <a:t>e) Theo em, miêu tả một loài cây có điểm gì giống và điểm gì khác với miêu tả một cây cụ thể?</a:t>
            </a:r>
          </a:p>
          <a:p>
            <a:pPr eaLnBrk="1" hangingPunct="1">
              <a:lnSpc>
                <a:spcPct val="150000"/>
              </a:lnSpc>
            </a:pPr>
            <a:endParaRPr lang="en-US" sz="280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5"/>
          <a:stretch>
            <a:fillRect/>
          </a:stretch>
        </p:blipFill>
        <p:spPr bwMode="auto">
          <a:xfrm>
            <a:off x="-76200" y="0"/>
            <a:ext cx="998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2513" y="990600"/>
            <a:ext cx="8396287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: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b="1" dirty="0">
                <a:cs typeface="Arial" charset="0"/>
              </a:rPr>
              <a:t>-  </a:t>
            </a:r>
            <a:r>
              <a:rPr lang="en-US" sz="3200" b="1" dirty="0" err="1">
                <a:cs typeface="Arial" charset="0"/>
              </a:rPr>
              <a:t>Trình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tự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khi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quan</a:t>
            </a: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 err="1">
                <a:cs typeface="Arial" charset="0"/>
              </a:rPr>
              <a:t>sát</a:t>
            </a:r>
            <a:r>
              <a:rPr lang="en-US" sz="3200" b="1" dirty="0">
                <a:cs typeface="Arial" charset="0"/>
              </a:rPr>
              <a:t>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b="1" dirty="0">
                <a:solidFill>
                  <a:srgbClr val="24CA40"/>
                </a:solidFill>
                <a:cs typeface="Arial" charset="0"/>
              </a:rPr>
              <a:t>- </a:t>
            </a:r>
            <a:r>
              <a:rPr lang="en-US" sz="3200" b="1" dirty="0" err="1">
                <a:solidFill>
                  <a:srgbClr val="24CA40"/>
                </a:solidFill>
                <a:cs typeface="Arial" charset="0"/>
              </a:rPr>
              <a:t>Các</a:t>
            </a:r>
            <a:r>
              <a:rPr lang="en-US" sz="3200" b="1" dirty="0">
                <a:solidFill>
                  <a:srgbClr val="24CA4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24CA40"/>
                </a:solidFill>
                <a:cs typeface="Arial" charset="0"/>
              </a:rPr>
              <a:t>giác</a:t>
            </a:r>
            <a:r>
              <a:rPr lang="en-US" sz="3200" b="1" dirty="0">
                <a:solidFill>
                  <a:srgbClr val="24CA4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24CA40"/>
                </a:solidFill>
                <a:cs typeface="Arial" charset="0"/>
              </a:rPr>
              <a:t>quan</a:t>
            </a:r>
            <a:r>
              <a:rPr lang="en-US" sz="3200" b="1" dirty="0">
                <a:solidFill>
                  <a:srgbClr val="24CA4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24CA40"/>
                </a:solidFill>
                <a:cs typeface="Arial" charset="0"/>
              </a:rPr>
              <a:t>được</a:t>
            </a:r>
            <a:r>
              <a:rPr lang="en-US" sz="3200" b="1" dirty="0">
                <a:solidFill>
                  <a:srgbClr val="24CA4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24CA40"/>
                </a:solidFill>
                <a:cs typeface="Arial" charset="0"/>
              </a:rPr>
              <a:t>sử</a:t>
            </a:r>
            <a:r>
              <a:rPr lang="en-US" sz="3200" b="1" dirty="0">
                <a:solidFill>
                  <a:srgbClr val="24CA4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24CA40"/>
                </a:solidFill>
                <a:cs typeface="Arial" charset="0"/>
              </a:rPr>
              <a:t>dụng</a:t>
            </a:r>
            <a:r>
              <a:rPr lang="en-US" sz="3200" b="1" dirty="0">
                <a:solidFill>
                  <a:srgbClr val="24CA40"/>
                </a:solidFill>
                <a:cs typeface="Arial" charset="0"/>
              </a:rPr>
              <a:t>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cs typeface="Arial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cs typeface="Arial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charset="0"/>
              </a:rPr>
              <a:t>ảnh</a:t>
            </a:r>
            <a:r>
              <a:rPr lang="en-US" sz="3200" b="1" dirty="0">
                <a:solidFill>
                  <a:srgbClr val="0070C0"/>
                </a:solidFill>
                <a:cs typeface="Arial" charset="0"/>
              </a:rPr>
              <a:t> so </a:t>
            </a:r>
            <a:r>
              <a:rPr lang="en-US" sz="3200" b="1" dirty="0" err="1">
                <a:solidFill>
                  <a:srgbClr val="0070C0"/>
                </a:solidFill>
                <a:cs typeface="Arial" charset="0"/>
              </a:rPr>
              <a:t>sánh</a:t>
            </a:r>
            <a:r>
              <a:rPr lang="en-US" sz="3200" b="1" dirty="0">
                <a:solidFill>
                  <a:srgbClr val="0070C0"/>
                </a:solidFill>
                <a:cs typeface="Arial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cs typeface="Arial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Arial" charset="0"/>
              </a:rPr>
              <a:t>hóa</a:t>
            </a:r>
            <a:r>
              <a:rPr lang="en-US" sz="3200" b="1" dirty="0">
                <a:solidFill>
                  <a:srgbClr val="0070C0"/>
                </a:solidFill>
                <a:cs typeface="Arial" charset="0"/>
              </a:rPr>
              <a:t>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-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Xác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định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kiểu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bài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miêu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tả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-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Tìm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điểm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giống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nhau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và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khác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nhau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giữa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miêu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tả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một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loài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cây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và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miêu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tả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một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cây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cụ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cs typeface="Arial" charset="0"/>
              </a:rPr>
              <a:t>thể</a:t>
            </a:r>
            <a:r>
              <a:rPr lang="en-US" sz="3200" b="1" dirty="0">
                <a:solidFill>
                  <a:srgbClr val="800080"/>
                </a:solidFill>
                <a:cs typeface="Arial" charset="0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E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09600" y="228600"/>
            <a:ext cx="8715375" cy="6643688"/>
            <a:chOff x="609600" y="228600"/>
            <a:chExt cx="8715614" cy="66439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228600"/>
              <a:ext cx="4054586" cy="28067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130" y="228600"/>
              <a:ext cx="3991084" cy="27623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4" descr="cay ga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32191" y="3581514"/>
              <a:ext cx="4054586" cy="28067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7174" name="TextBox 4"/>
            <p:cNvSpPr txBox="1">
              <a:spLocks noChangeArrowheads="1"/>
            </p:cNvSpPr>
            <p:nvPr/>
          </p:nvSpPr>
          <p:spPr bwMode="auto">
            <a:xfrm>
              <a:off x="1113140" y="3119735"/>
              <a:ext cx="304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00"/>
                  </a:solidFill>
                </a:rPr>
                <a:t>SẦU RIÊNG</a:t>
              </a:r>
            </a:p>
          </p:txBody>
        </p:sp>
        <p:sp>
          <p:nvSpPr>
            <p:cNvPr id="7175" name="TextBox 5"/>
            <p:cNvSpPr txBox="1">
              <a:spLocks noChangeArrowheads="1"/>
            </p:cNvSpPr>
            <p:nvPr/>
          </p:nvSpPr>
          <p:spPr bwMode="auto">
            <a:xfrm>
              <a:off x="5943600" y="3048000"/>
              <a:ext cx="304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00"/>
                  </a:solidFill>
                </a:rPr>
                <a:t>BÃI NGÔ</a:t>
              </a:r>
            </a:p>
          </p:txBody>
        </p:sp>
        <p:sp>
          <p:nvSpPr>
            <p:cNvPr id="7176" name="TextBox 6"/>
            <p:cNvSpPr txBox="1">
              <a:spLocks noChangeArrowheads="1"/>
            </p:cNvSpPr>
            <p:nvPr/>
          </p:nvSpPr>
          <p:spPr bwMode="auto">
            <a:xfrm>
              <a:off x="3708402" y="6410848"/>
              <a:ext cx="304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00"/>
                  </a:solidFill>
                </a:rPr>
                <a:t>CÂY GẠO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304800"/>
            <a:ext cx="538003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CC"/>
                </a:solidFill>
                <a:cs typeface="Arial" charset="0"/>
              </a:rPr>
              <a:t>a) Tác giả mỗi bài văn quan sát cây theo trình tự như thế nào?</a:t>
            </a:r>
          </a:p>
          <a:p>
            <a:pPr algn="ctr" eaLnBrk="1" hangingPunct="1"/>
            <a:endParaRPr lang="en-US" sz="2800" b="1"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0"/>
          <a:ext cx="8915400" cy="40671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08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C72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C7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800" b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bộ phận </a:t>
                      </a:r>
                    </a:p>
                    <a:p>
                      <a:pPr algn="ctr"/>
                      <a:r>
                        <a:rPr lang="en-US" sz="2800" b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 cây</a:t>
                      </a:r>
                      <a:endParaRPr lang="en-US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-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800" b="1" spc="-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spc="-1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1" spc="-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spc="-1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800" b="1" spc="-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spc="-1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800" b="1" spc="-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spc="-1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2800" b="1" spc="-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spc="-1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spc="-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spc="-1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800" b="1" spc="-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28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Sầu</a:t>
                      </a:r>
                      <a:r>
                        <a:rPr lang="en-US" sz="2800" b="1" i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riêng</a:t>
                      </a:r>
                      <a:endParaRPr lang="en-US" sz="2800" b="1" i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641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Bãi</a:t>
                      </a:r>
                      <a:r>
                        <a:rPr lang="en-US" sz="2800" b="1" i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ngô</a:t>
                      </a:r>
                      <a:endParaRPr lang="en-US" sz="2800" b="1" i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641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8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gạo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60948" marB="6094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95700" y="3124200"/>
            <a:ext cx="2438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6600" b="1"/>
              <a:t>+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0400" y="3829050"/>
            <a:ext cx="2438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6600" b="1"/>
              <a:t>+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29450" y="4645025"/>
            <a:ext cx="2438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6600" b="1"/>
              <a:t>+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99187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363" y="865188"/>
            <a:ext cx="95710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8000"/>
                </a:solidFill>
                <a:cs typeface="Arial" charset="0"/>
              </a:rPr>
              <a:t>b) Các tác giả quan sát cây bằng những giác quan nào?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4288" y="1703388"/>
          <a:ext cx="9920289" cy="3898900"/>
        </p:xfrm>
        <a:graphic>
          <a:graphicData uri="http://schemas.openxmlformats.org/drawingml/2006/table">
            <a:tbl>
              <a:tblPr/>
              <a:tblGrid>
                <a:gridCol w="151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C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Thị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C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Khướu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C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Thính giác</a:t>
                      </a:r>
                    </a:p>
                  </a:txBody>
                  <a:tcPr marL="99065" marR="99065" marT="60959" marB="6095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C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C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Sầu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riêng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3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Bãi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ngô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gạo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5" marR="99065" marT="60959" marB="6095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2160588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Hoa, trái, dáng, thân, cành, lá</a:t>
            </a:r>
          </a:p>
          <a:p>
            <a:pPr eaLnBrk="1" hangingPunct="1"/>
            <a:endParaRPr lang="en-US" sz="2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85900" y="2998788"/>
            <a:ext cx="2590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/>
              <a:t>Cây ngô, lá ngô, búp ngô, bướm trắng, bướm vàng, hoa ngô, bắp ngô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04950" y="4675188"/>
            <a:ext cx="2590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/>
              <a:t>Cây, cành, hoa, quả gạo, chim chóc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62450" y="2179638"/>
            <a:ext cx="213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Hương thơm của trái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51575" y="4675188"/>
            <a:ext cx="1600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/>
              <a:t>Tiếng chim hót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91475" y="2160588"/>
            <a:ext cx="1914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Vị ngọt béo ngậy của quả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96000" y="3360738"/>
            <a:ext cx="1914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/>
              <a:t>Tiếng tu hú ran ran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4488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8915400" cy="1143000"/>
          </a:xfrm>
        </p:spPr>
        <p:txBody>
          <a:bodyPr/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3019425"/>
            <a:ext cx="8915400" cy="2667000"/>
          </a:xfrm>
        </p:spPr>
        <p:txBody>
          <a:bodyPr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Khi quan sát cây cối, ta có thể quan sát từng bộ phận hoặc quan sát từng thời kì phát triển của cây. 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Cần chọn vị trí thích hợp và sử dụng nhiều giác quan để quan sát.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4&quot;/&gt;&lt;/object&gt;&lt;object type=&quot;3&quot; unique_id=&quot;10005&quot;&gt;&lt;property id=&quot;20148&quot; value=&quot;5&quot;/&gt;&lt;property id=&quot;20300&quot; value=&quot;Slide 2&quot;/&gt;&lt;property id=&quot;20307&quot; value=&quot;456&quot;/&gt;&lt;/object&gt;&lt;object type=&quot;3&quot; unique_id=&quot;10006&quot;&gt;&lt;property id=&quot;20148&quot; value=&quot;5&quot;/&gt;&lt;property id=&quot;20300&quot; value=&quot;Slide 3&quot;/&gt;&lt;property id=&quot;20307&quot; value=&quot;382&quot;/&gt;&lt;/object&gt;&lt;object type=&quot;3&quot; unique_id=&quot;10007&quot;&gt;&lt;property id=&quot;20148&quot; value=&quot;5&quot;/&gt;&lt;property id=&quot;20300&quot; value=&quot;Slide 4&quot;/&gt;&lt;property id=&quot;20307&quot; value=&quot;371&quot;/&gt;&lt;/object&gt;&lt;object type=&quot;3&quot; unique_id=&quot;10008&quot;&gt;&lt;property id=&quot;20148&quot; value=&quot;5&quot;/&gt;&lt;property id=&quot;20300&quot; value=&quot;Slide 5&quot;/&gt;&lt;property id=&quot;20307&quot; value=&quot;415&quot;/&gt;&lt;/object&gt;&lt;object type=&quot;3&quot; unique_id=&quot;10009&quot;&gt;&lt;property id=&quot;20148&quot; value=&quot;5&quot;/&gt;&lt;property id=&quot;20300&quot; value=&quot;Slide 6&quot;/&gt;&lt;property id=&quot;20307&quot; value=&quot;455&quot;/&gt;&lt;/object&gt;&lt;object type=&quot;3&quot; unique_id=&quot;10020&quot;&gt;&lt;property id=&quot;20148&quot; value=&quot;5&quot;/&gt;&lt;property id=&quot;20300&quot; value=&quot;Slide 14&quot;/&gt;&lt;property id=&quot;20307&quot; value=&quot;463&quot;/&gt;&lt;/object&gt;&lt;object type=&quot;3&quot; unique_id=&quot;10023&quot;&gt;&lt;property id=&quot;20148&quot; value=&quot;5&quot;/&gt;&lt;property id=&quot;20300&quot; value=&quot;Slide 15 - &amp;quot;Kết luận: &amp;quot;&quot;/&gt;&lt;property id=&quot;20307&quot; value=&quot;466&quot;/&gt;&lt;/object&gt;&lt;object type=&quot;3&quot; unique_id=&quot;10024&quot;&gt;&lt;property id=&quot;20148&quot; value=&quot;5&quot;/&gt;&lt;property id=&quot;20300&quot; value=&quot;Slide 16&quot;/&gt;&lt;property id=&quot;20307&quot; value=&quot;467&quot;/&gt;&lt;/object&gt;&lt;object type=&quot;3&quot; unique_id=&quot;10025&quot;&gt;&lt;property id=&quot;20148&quot; value=&quot;5&quot;/&gt;&lt;property id=&quot;20300&quot; value=&quot;Slide 17&quot;/&gt;&lt;property id=&quot;20307&quot; value=&quot;432&quot;/&gt;&lt;/object&gt;&lt;object type=&quot;3&quot; unique_id=&quot;10028&quot;&gt;&lt;property id=&quot;20148&quot; value=&quot;5&quot;/&gt;&lt;property id=&quot;20300&quot; value=&quot;Slide 23&quot;/&gt;&lt;property id=&quot;20307&quot; value=&quot;452&quot;/&gt;&lt;/object&gt;&lt;object type=&quot;3&quot; unique_id=&quot;10440&quot;&gt;&lt;property id=&quot;20148&quot; value=&quot;5&quot;/&gt;&lt;property id=&quot;20300&quot; value=&quot;Slide 7&quot;/&gt;&lt;property id=&quot;20307&quot; value=&quot;476&quot;/&gt;&lt;/object&gt;&lt;object type=&quot;3&quot; unique_id=&quot;10441&quot;&gt;&lt;property id=&quot;20148&quot; value=&quot;5&quot;/&gt;&lt;property id=&quot;20300&quot; value=&quot;Slide 8&quot;/&gt;&lt;property id=&quot;20307&quot; value=&quot;477&quot;/&gt;&lt;/object&gt;&lt;object type=&quot;3&quot; unique_id=&quot;10551&quot;&gt;&lt;property id=&quot;20148&quot; value=&quot;5&quot;/&gt;&lt;property id=&quot;20300&quot; value=&quot;Slide 9 - &amp;quot;Kết luận: &amp;quot;&quot;/&gt;&lt;property id=&quot;20307&quot; value=&quot;478&quot;/&gt;&lt;/object&gt;&lt;object type=&quot;3&quot; unique_id=&quot;10552&quot;&gt;&lt;property id=&quot;20148&quot; value=&quot;5&quot;/&gt;&lt;property id=&quot;20300&quot; value=&quot;Slide 10&quot;/&gt;&lt;property id=&quot;20307&quot; value=&quot;479&quot;/&gt;&lt;/object&gt;&lt;object type=&quot;3&quot; unique_id=&quot;10717&quot;&gt;&lt;property id=&quot;20148&quot; value=&quot;5&quot;/&gt;&lt;property id=&quot;20300&quot; value=&quot;Slide 11&quot;/&gt;&lt;property id=&quot;20307&quot; value=&quot;481&quot;/&gt;&lt;/object&gt;&lt;object type=&quot;3&quot; unique_id=&quot;10718&quot;&gt;&lt;property id=&quot;20148&quot; value=&quot;5&quot;/&gt;&lt;property id=&quot;20300&quot; value=&quot;Slide 12&quot;/&gt;&lt;property id=&quot;20307&quot; value=&quot;482&quot;/&gt;&lt;/object&gt;&lt;object type=&quot;3&quot; unique_id=&quot;10719&quot;&gt;&lt;property id=&quot;20148&quot; value=&quot;5&quot;/&gt;&lt;property id=&quot;20300&quot; value=&quot;Slide 13&quot;/&gt;&lt;property id=&quot;20307&quot; value=&quot;483&quot;/&gt;&lt;/object&gt;&lt;object type=&quot;3&quot; unique_id=&quot;10938&quot;&gt;&lt;property id=&quot;20148&quot; value=&quot;5&quot;/&gt;&lt;property id=&quot;20300&quot; value=&quot;Slide 18&quot;/&gt;&lt;property id=&quot;20307&quot; value=&quot;484&quot;/&gt;&lt;/object&gt;&lt;object type=&quot;3&quot; unique_id=&quot;10939&quot;&gt;&lt;property id=&quot;20148&quot; value=&quot;5&quot;/&gt;&lt;property id=&quot;20300&quot; value=&quot;Slide 19&quot;/&gt;&lt;property id=&quot;20307&quot; value=&quot;485&quot;/&gt;&lt;/object&gt;&lt;object type=&quot;3&quot; unique_id=&quot;10940&quot;&gt;&lt;property id=&quot;20148&quot; value=&quot;5&quot;/&gt;&lt;property id=&quot;20300&quot; value=&quot;Slide 20&quot;/&gt;&lt;property id=&quot;20307&quot; value=&quot;486&quot;/&gt;&lt;/object&gt;&lt;object type=&quot;3&quot; unique_id=&quot;10941&quot;&gt;&lt;property id=&quot;20148&quot; value=&quot;5&quot;/&gt;&lt;property id=&quot;20300&quot; value=&quot;Slide 21&quot;/&gt;&lt;property id=&quot;20307&quot; value=&quot;487&quot;/&gt;&lt;/object&gt;&lt;object type=&quot;3&quot; unique_id=&quot;10942&quot;&gt;&lt;property id=&quot;20148&quot; value=&quot;5&quot;/&gt;&lt;property id=&quot;20300&quot; value=&quot;Slide 22&quot;/&gt;&lt;property id=&quot;20307&quot; value=&quot;488&quot;/&gt;&lt;/object&gt;&lt;object type=&quot;3&quot; unique_id=&quot;10968&quot;&gt;&lt;property id=&quot;20148&quot; value=&quot;5&quot;/&gt;&lt;property id=&quot;20300&quot; value=&quot;Slide 24&quot;/&gt;&lt;property id=&quot;20307&quot; value=&quot;4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1093</Words>
  <Application>Microsoft Office PowerPoint</Application>
  <PresentationFormat>A4 Paper (210x297 mm)</PresentationFormat>
  <Paragraphs>122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386</cp:revision>
  <dcterms:created xsi:type="dcterms:W3CDTF">2014-09-16T11:54:17Z</dcterms:created>
  <dcterms:modified xsi:type="dcterms:W3CDTF">2023-02-08T14:10:44Z</dcterms:modified>
</cp:coreProperties>
</file>