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98" r:id="rId2"/>
    <p:sldId id="490" r:id="rId3"/>
    <p:sldId id="491" r:id="rId4"/>
    <p:sldId id="470" r:id="rId5"/>
    <p:sldId id="493" r:id="rId6"/>
    <p:sldId id="473" r:id="rId7"/>
    <p:sldId id="469" r:id="rId8"/>
    <p:sldId id="477" r:id="rId9"/>
    <p:sldId id="476" r:id="rId10"/>
    <p:sldId id="475" r:id="rId11"/>
    <p:sldId id="494" r:id="rId12"/>
    <p:sldId id="495" r:id="rId13"/>
    <p:sldId id="496" r:id="rId14"/>
    <p:sldId id="497" r:id="rId15"/>
    <p:sldId id="489" r:id="rId16"/>
    <p:sldId id="4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90"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45B1522-D15F-4500-8DE1-7CDD92609C17}"/>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20B076-B993-47B9-A634-DFBED7D10AFF}"/>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F42864-9D34-4D02-A3FE-89649B99E597}"/>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296123-FE97-4B03-AE18-CDB1DFEE9DC8}"/>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5B13892-E017-4A5B-980E-41E240E5A1D9}"/>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B792CE-6099-4007-9950-7E92A81D0D66}"/>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6" name="Footer Placeholder 5">
            <a:extLst>
              <a:ext uri="{FF2B5EF4-FFF2-40B4-BE49-F238E27FC236}">
                <a16:creationId xmlns:a16="http://schemas.microsoft.com/office/drawing/2014/main" xmlns=""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D4F2836-6FF8-488C-8A96-A5633FF6BBBA}"/>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8" name="Footer Placeholder 7">
            <a:extLst>
              <a:ext uri="{FF2B5EF4-FFF2-40B4-BE49-F238E27FC236}">
                <a16:creationId xmlns:a16="http://schemas.microsoft.com/office/drawing/2014/main" xmlns=""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39B3137-FABE-4EC4-B982-713410FA9902}"/>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4" name="Footer Placeholder 3">
            <a:extLst>
              <a:ext uri="{FF2B5EF4-FFF2-40B4-BE49-F238E27FC236}">
                <a16:creationId xmlns:a16="http://schemas.microsoft.com/office/drawing/2014/main" xmlns=""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7765A9-695E-494C-879A-CCAEE4897259}"/>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3" name="Footer Placeholder 2">
            <a:extLst>
              <a:ext uri="{FF2B5EF4-FFF2-40B4-BE49-F238E27FC236}">
                <a16:creationId xmlns:a16="http://schemas.microsoft.com/office/drawing/2014/main" xmlns=""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ACA8D8B-A227-407B-8E36-B35ECB39BD9F}"/>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6" name="Footer Placeholder 5">
            <a:extLst>
              <a:ext uri="{FF2B5EF4-FFF2-40B4-BE49-F238E27FC236}">
                <a16:creationId xmlns:a16="http://schemas.microsoft.com/office/drawing/2014/main" xmlns=""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03E129-6C89-47F2-A1E0-5B883AE0CC66}"/>
              </a:ext>
            </a:extLst>
          </p:cNvPr>
          <p:cNvSpPr>
            <a:spLocks noGrp="1"/>
          </p:cNvSpPr>
          <p:nvPr>
            <p:ph type="dt" sz="half" idx="10"/>
          </p:nvPr>
        </p:nvSpPr>
        <p:spPr/>
        <p:txBody>
          <a:bodyPr/>
          <a:lstStyle/>
          <a:p>
            <a:fld id="{64B852F3-93B1-4F46-BADE-1B4BA13343AF}" type="datetimeFigureOut">
              <a:rPr lang="en-US" smtClean="0"/>
              <a:t>2/13/2023</a:t>
            </a:fld>
            <a:endParaRPr lang="en-US"/>
          </a:p>
        </p:txBody>
      </p:sp>
      <p:sp>
        <p:nvSpPr>
          <p:cNvPr id="6" name="Footer Placeholder 5">
            <a:extLst>
              <a:ext uri="{FF2B5EF4-FFF2-40B4-BE49-F238E27FC236}">
                <a16:creationId xmlns:a16="http://schemas.microsoft.com/office/drawing/2014/main" xmlns=""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2/13/2023</a:t>
            </a:fld>
            <a:endParaRPr lang="en-US"/>
          </a:p>
        </p:txBody>
      </p:sp>
      <p:sp>
        <p:nvSpPr>
          <p:cNvPr id="5" name="Footer Placeholder 4">
            <a:extLst>
              <a:ext uri="{FF2B5EF4-FFF2-40B4-BE49-F238E27FC236}">
                <a16:creationId xmlns:a16="http://schemas.microsoft.com/office/drawing/2014/main" xmlns=""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xmlns="" id="{21109FC4-906D-D75C-7AED-7C945302F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xmlns=""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xmlns="" id="{AE8D07DA-688D-D818-2E2B-3E0BB1410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1467" y="4529584"/>
            <a:ext cx="3456802" cy="2328416"/>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478F2769-D000-208C-D45F-57C1BF545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9" name="TextBox 28">
            <a:extLst>
              <a:ext uri="{FF2B5EF4-FFF2-40B4-BE49-F238E27FC236}">
                <a16:creationId xmlns:a16="http://schemas.microsoft.com/office/drawing/2014/main" xmlns="" id="{4871EFEB-06DB-4A91-8F32-E6F6E2BF0237}"/>
              </a:ext>
            </a:extLst>
          </p:cNvPr>
          <p:cNvSpPr txBox="1"/>
          <p:nvPr/>
        </p:nvSpPr>
        <p:spPr>
          <a:xfrm>
            <a:off x="1456841" y="2232281"/>
            <a:ext cx="9473144" cy="1754326"/>
          </a:xfrm>
          <a:prstGeom prst="rect">
            <a:avLst/>
          </a:prstGeom>
          <a:noFill/>
        </p:spPr>
        <p:txBody>
          <a:bodyPr wrap="square">
            <a:spAutoFit/>
          </a:bodyPr>
          <a:lstStyle/>
          <a:p>
            <a:pPr algn="ctr">
              <a:spcAft>
                <a:spcPts val="1000"/>
              </a:spcAft>
            </a:pPr>
            <a:r>
              <a:rPr lang="vi-VN" sz="3600" b="1" dirty="0" smtClean="0">
                <a:solidFill>
                  <a:srgbClr val="0070C0"/>
                </a:solidFill>
                <a:latin typeface="Aarian"/>
                <a:ea typeface="Calibri" panose="020F0502020204030204" pitchFamily="34" charset="0"/>
                <a:cs typeface="Calibri" panose="020F0502020204030204" pitchFamily="34" charset="0"/>
              </a:rPr>
              <a:t>Bài: Viết đoạn </a:t>
            </a:r>
            <a:r>
              <a:rPr lang="vi-VN" sz="3600" b="1" dirty="0">
                <a:solidFill>
                  <a:srgbClr val="0070C0"/>
                </a:solidFill>
                <a:latin typeface="Aarian"/>
                <a:ea typeface="Calibri" panose="020F0502020204030204" pitchFamily="34" charset="0"/>
                <a:cs typeface="Calibri" panose="020F0502020204030204" pitchFamily="34" charset="0"/>
              </a:rPr>
              <a:t>văn </a:t>
            </a:r>
            <a:r>
              <a:rPr lang="vi-VN" sz="3600" b="1" dirty="0" smtClean="0">
                <a:solidFill>
                  <a:srgbClr val="0070C0"/>
                </a:solidFill>
                <a:latin typeface="Aarian"/>
                <a:ea typeface="Calibri" panose="020F0502020204030204" pitchFamily="34" charset="0"/>
                <a:cs typeface="Calibri" panose="020F0502020204030204" pitchFamily="34" charset="0"/>
              </a:rPr>
              <a:t>nêu lí do</a:t>
            </a:r>
            <a:r>
              <a:rPr lang="vi-VN" sz="3600" b="1" dirty="0" smtClean="0">
                <a:solidFill>
                  <a:srgbClr val="0070C0"/>
                </a:solidFill>
                <a:latin typeface="Aarian"/>
                <a:ea typeface="Calibri" panose="020F0502020204030204" pitchFamily="34" charset="0"/>
                <a:cs typeface="Calibri" panose="020F0502020204030204" pitchFamily="34" charset="0"/>
              </a:rPr>
              <a:t> thích hoặc </a:t>
            </a:r>
            <a:r>
              <a:rPr lang="vi-VN" sz="3600" b="1" dirty="0">
                <a:solidFill>
                  <a:srgbClr val="0070C0"/>
                </a:solidFill>
                <a:latin typeface="Aarian"/>
                <a:ea typeface="Calibri" panose="020F0502020204030204" pitchFamily="34" charset="0"/>
                <a:cs typeface="Calibri" panose="020F0502020204030204" pitchFamily="34" charset="0"/>
              </a:rPr>
              <a:t>không </a:t>
            </a:r>
            <a:r>
              <a:rPr lang="vi-VN" sz="3600" b="1" dirty="0" smtClean="0">
                <a:solidFill>
                  <a:srgbClr val="0070C0"/>
                </a:solidFill>
                <a:latin typeface="Aarian"/>
                <a:ea typeface="Calibri" panose="020F0502020204030204" pitchFamily="34" charset="0"/>
                <a:cs typeface="Calibri" panose="020F0502020204030204" pitchFamily="34" charset="0"/>
              </a:rPr>
              <a:t>thích </a:t>
            </a:r>
            <a:r>
              <a:rPr lang="vi-VN" sz="3600" b="1" dirty="0">
                <a:solidFill>
                  <a:srgbClr val="0070C0"/>
                </a:solidFill>
                <a:latin typeface="Aarian"/>
                <a:ea typeface="Calibri" panose="020F0502020204030204" pitchFamily="34" charset="0"/>
                <a:cs typeface="Calibri" panose="020F0502020204030204" pitchFamily="34" charset="0"/>
              </a:rPr>
              <a:t>một nhân vật trong câu chuyện </a:t>
            </a:r>
            <a:r>
              <a:rPr lang="vi-VN" sz="3600" b="1" dirty="0" smtClean="0">
                <a:solidFill>
                  <a:srgbClr val="0070C0"/>
                </a:solidFill>
                <a:latin typeface="Aarian"/>
                <a:ea typeface="Calibri" panose="020F0502020204030204" pitchFamily="34" charset="0"/>
                <a:cs typeface="Calibri" panose="020F0502020204030204" pitchFamily="34" charset="0"/>
              </a:rPr>
              <a:t>đã đọc </a:t>
            </a:r>
            <a:endParaRPr lang="vi-VN" sz="3600" b="1" dirty="0">
              <a:solidFill>
                <a:srgbClr val="0070C0"/>
              </a:solidFill>
              <a:latin typeface="Aarian"/>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4871EFEB-06DB-4A91-8F32-E6F6E2BF0237}"/>
              </a:ext>
            </a:extLst>
          </p:cNvPr>
          <p:cNvSpPr txBox="1"/>
          <p:nvPr/>
        </p:nvSpPr>
        <p:spPr>
          <a:xfrm>
            <a:off x="2793095" y="845406"/>
            <a:ext cx="5718372" cy="523220"/>
          </a:xfrm>
          <a:prstGeom prst="rect">
            <a:avLst/>
          </a:prstGeom>
          <a:noFill/>
        </p:spPr>
        <p:txBody>
          <a:bodyPr wrap="square">
            <a:spAutoFit/>
          </a:bodyPr>
          <a:lstStyle/>
          <a:p>
            <a:pPr algn="just">
              <a:spcAft>
                <a:spcPts val="1000"/>
              </a:spcAft>
            </a:pPr>
            <a:r>
              <a:rPr lang="vi-VN" sz="2800" dirty="0" smtClean="0">
                <a:solidFill>
                  <a:srgbClr val="002060"/>
                </a:solidFill>
                <a:latin typeface="Aarian"/>
                <a:ea typeface="Calibri" panose="020F0502020204030204" pitchFamily="34" charset="0"/>
                <a:cs typeface="Calibri" panose="020F0502020204030204" pitchFamily="34" charset="0"/>
              </a:rPr>
              <a:t>TRƯỜNG TIỂU HỌC SÀI ĐỒNG</a:t>
            </a:r>
            <a:endParaRPr lang="vi-VN" sz="2800" dirty="0">
              <a:solidFill>
                <a:srgbClr val="002060"/>
              </a:solidFill>
              <a:latin typeface="Aarian"/>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4871EFEB-06DB-4A91-8F32-E6F6E2BF0237}"/>
              </a:ext>
            </a:extLst>
          </p:cNvPr>
          <p:cNvSpPr txBox="1"/>
          <p:nvPr/>
        </p:nvSpPr>
        <p:spPr>
          <a:xfrm>
            <a:off x="2669108" y="1398307"/>
            <a:ext cx="7267507" cy="646331"/>
          </a:xfrm>
          <a:prstGeom prst="rect">
            <a:avLst/>
          </a:prstGeom>
          <a:noFill/>
        </p:spPr>
        <p:txBody>
          <a:bodyPr wrap="square">
            <a:spAutoFit/>
          </a:bodyPr>
          <a:lstStyle/>
          <a:p>
            <a:pPr algn="just">
              <a:spcAft>
                <a:spcPts val="1000"/>
              </a:spcAft>
            </a:pPr>
            <a:r>
              <a:rPr lang="vi-VN" sz="3600" dirty="0" smtClean="0">
                <a:solidFill>
                  <a:srgbClr val="FF0000"/>
                </a:solidFill>
                <a:latin typeface="Aarian"/>
                <a:ea typeface="Calibri" panose="020F0502020204030204" pitchFamily="34" charset="0"/>
                <a:cs typeface="Calibri" panose="020F0502020204030204" pitchFamily="34" charset="0"/>
              </a:rPr>
              <a:t>Tiếng Việt – Tuần 23 - Tiết 7</a:t>
            </a:r>
            <a:endParaRPr lang="vi-VN" sz="3600" dirty="0">
              <a:solidFill>
                <a:srgbClr val="FF0000"/>
              </a:solidFill>
              <a:latin typeface="Aarian"/>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4871EFEB-06DB-4A91-8F32-E6F6E2BF0237}"/>
              </a:ext>
            </a:extLst>
          </p:cNvPr>
          <p:cNvSpPr txBox="1"/>
          <p:nvPr/>
        </p:nvSpPr>
        <p:spPr>
          <a:xfrm>
            <a:off x="4392317" y="4008653"/>
            <a:ext cx="5312519" cy="584775"/>
          </a:xfrm>
          <a:prstGeom prst="rect">
            <a:avLst/>
          </a:prstGeom>
          <a:noFill/>
        </p:spPr>
        <p:txBody>
          <a:bodyPr wrap="square">
            <a:spAutoFit/>
          </a:bodyPr>
          <a:lstStyle/>
          <a:p>
            <a:pPr algn="just">
              <a:spcAft>
                <a:spcPts val="1000"/>
              </a:spcAft>
            </a:pPr>
            <a:r>
              <a:rPr lang="vi-VN" sz="3200" i="1" dirty="0" smtClean="0">
                <a:solidFill>
                  <a:srgbClr val="002060"/>
                </a:solidFill>
                <a:latin typeface="Aarian"/>
                <a:ea typeface="Calibri" panose="020F0502020204030204" pitchFamily="34" charset="0"/>
                <a:cs typeface="Calibri" panose="020F0502020204030204" pitchFamily="34" charset="0"/>
              </a:rPr>
              <a:t>Giáo viên: Nguyễn Thị Thúy</a:t>
            </a:r>
            <a:endParaRPr lang="vi-VN" sz="3200" i="1" dirty="0">
              <a:solidFill>
                <a:srgbClr val="002060"/>
              </a:solidFill>
              <a:latin typeface="Aarian"/>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924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arian"/>
            </a:endParaRPr>
          </a:p>
        </p:txBody>
      </p:sp>
      <p:grpSp>
        <p:nvGrpSpPr>
          <p:cNvPr id="32" name="Group 31">
            <a:extLst>
              <a:ext uri="{FF2B5EF4-FFF2-40B4-BE49-F238E27FC236}">
                <a16:creationId xmlns:a16="http://schemas.microsoft.com/office/drawing/2014/main" xmlns="" id="{01D80849-94D2-4196-A22A-2548E1911AAF}"/>
              </a:ext>
            </a:extLst>
          </p:cNvPr>
          <p:cNvGrpSpPr/>
          <p:nvPr/>
        </p:nvGrpSpPr>
        <p:grpSpPr>
          <a:xfrm>
            <a:off x="733426" y="165162"/>
            <a:ext cx="11262262" cy="1248704"/>
            <a:chOff x="3164454" y="802432"/>
            <a:chExt cx="6264686" cy="1248704"/>
          </a:xfrm>
        </p:grpSpPr>
        <p:sp>
          <p:nvSpPr>
            <p:cNvPr id="33" name="Rectangle: Rounded Corners 32">
              <a:extLst>
                <a:ext uri="{FF2B5EF4-FFF2-40B4-BE49-F238E27FC236}">
                  <a16:creationId xmlns:a16="http://schemas.microsoft.com/office/drawing/2014/main" xmlns=""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arian"/>
              </a:endParaRPr>
            </a:p>
          </p:txBody>
        </p:sp>
        <p:sp>
          <p:nvSpPr>
            <p:cNvPr id="34" name="TextBox 33">
              <a:extLst>
                <a:ext uri="{FF2B5EF4-FFF2-40B4-BE49-F238E27FC236}">
                  <a16:creationId xmlns:a16="http://schemas.microsoft.com/office/drawing/2014/main" xmlns="" id="{421B49C5-3600-4934-A25E-DB084EC59F5A}"/>
                </a:ext>
              </a:extLst>
            </p:cNvPr>
            <p:cNvSpPr txBox="1"/>
            <p:nvPr/>
          </p:nvSpPr>
          <p:spPr>
            <a:xfrm>
              <a:off x="3283804" y="802432"/>
              <a:ext cx="6049006" cy="1077218"/>
            </a:xfrm>
            <a:prstGeom prst="rect">
              <a:avLst/>
            </a:prstGeom>
            <a:noFill/>
          </p:spPr>
          <p:txBody>
            <a:bodyPr wrap="square" rtlCol="0">
              <a:spAutoFit/>
            </a:bodyPr>
            <a:lstStyle/>
            <a:p>
              <a:pPr marL="0" marR="0" algn="just">
                <a:spcBef>
                  <a:spcPts val="0"/>
                </a:spcBef>
                <a:spcAft>
                  <a:spcPts val="0"/>
                </a:spcAft>
              </a:pPr>
              <a:r>
                <a:rPr lang="nl-NL" sz="3200" b="1" dirty="0" smtClean="0">
                  <a:solidFill>
                    <a:srgbClr val="FF0000"/>
                  </a:solidFill>
                  <a:effectLst/>
                  <a:latin typeface="Aarian"/>
                  <a:ea typeface="Times New Roman" panose="02020603050405020304" pitchFamily="18" charset="0"/>
                </a:rPr>
                <a:t>2. Viết </a:t>
              </a:r>
              <a:r>
                <a:rPr lang="nl-NL" sz="3200" b="1" dirty="0">
                  <a:solidFill>
                    <a:srgbClr val="FF0000"/>
                  </a:solidFill>
                  <a:effectLst/>
                  <a:latin typeface="Aarian"/>
                  <a:ea typeface="Times New Roman" panose="02020603050405020304" pitchFamily="18" charset="0"/>
                </a:rPr>
                <a:t>đoạn văn nêu lí do em thích (hoặc không thích) một nhân vật trong câu chuyện Quả hồng của thỏ con.</a:t>
              </a:r>
              <a:endParaRPr lang="en-US" sz="3200" b="1" dirty="0">
                <a:solidFill>
                  <a:srgbClr val="FF0000"/>
                </a:solidFill>
                <a:effectLst/>
                <a:latin typeface="Aarian"/>
                <a:ea typeface="Times New Roman" panose="02020603050405020304" pitchFamily="18" charset="0"/>
              </a:endParaRPr>
            </a:p>
          </p:txBody>
        </p:sp>
      </p:grpSp>
      <p:grpSp>
        <p:nvGrpSpPr>
          <p:cNvPr id="41" name="Group 40">
            <a:extLst>
              <a:ext uri="{FF2B5EF4-FFF2-40B4-BE49-F238E27FC236}">
                <a16:creationId xmlns:a16="http://schemas.microsoft.com/office/drawing/2014/main" xmlns="" id="{ECD9581A-A83F-4434-8FF9-46ABC9AF28D9}"/>
              </a:ext>
            </a:extLst>
          </p:cNvPr>
          <p:cNvGrpSpPr/>
          <p:nvPr/>
        </p:nvGrpSpPr>
        <p:grpSpPr>
          <a:xfrm>
            <a:off x="733426" y="1947866"/>
            <a:ext cx="10953749" cy="1933810"/>
            <a:chOff x="-877314" y="811957"/>
            <a:chExt cx="10084745" cy="1248704"/>
          </a:xfrm>
        </p:grpSpPr>
        <p:sp>
          <p:nvSpPr>
            <p:cNvPr id="42" name="Rectangle: Rounded Corners 41">
              <a:extLst>
                <a:ext uri="{FF2B5EF4-FFF2-40B4-BE49-F238E27FC236}">
                  <a16:creationId xmlns:a16="http://schemas.microsoft.com/office/drawing/2014/main" xmlns="" id="{96A2D5D7-F2DA-4CF9-AE96-DF56D77C0EF2}"/>
                </a:ext>
              </a:extLst>
            </p:cNvPr>
            <p:cNvSpPr/>
            <p:nvPr/>
          </p:nvSpPr>
          <p:spPr>
            <a:xfrm>
              <a:off x="-877314" y="811957"/>
              <a:ext cx="10084745"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arian"/>
              </a:endParaRPr>
            </a:p>
          </p:txBody>
        </p:sp>
        <p:sp>
          <p:nvSpPr>
            <p:cNvPr id="43" name="TextBox 42">
              <a:extLst>
                <a:ext uri="{FF2B5EF4-FFF2-40B4-BE49-F238E27FC236}">
                  <a16:creationId xmlns:a16="http://schemas.microsoft.com/office/drawing/2014/main" xmlns="" id="{2C9314EF-39D3-4F90-AB6F-36BE73C74D81}"/>
                </a:ext>
              </a:extLst>
            </p:cNvPr>
            <p:cNvSpPr txBox="1"/>
            <p:nvPr/>
          </p:nvSpPr>
          <p:spPr>
            <a:xfrm>
              <a:off x="-449153" y="1088517"/>
              <a:ext cx="9550560" cy="695584"/>
            </a:xfrm>
            <a:prstGeom prst="rect">
              <a:avLst/>
            </a:prstGeom>
            <a:noFill/>
          </p:spPr>
          <p:txBody>
            <a:bodyPr wrap="square" rtlCol="0">
              <a:spAutoFit/>
            </a:bodyPr>
            <a:lstStyle/>
            <a:p>
              <a:pPr marL="0" marR="0" algn="just">
                <a:spcBef>
                  <a:spcPts val="0"/>
                </a:spcBef>
                <a:spcAft>
                  <a:spcPts val="0"/>
                </a:spcAft>
              </a:pPr>
              <a:r>
                <a:rPr lang="nl-NL" sz="3200" dirty="0">
                  <a:solidFill>
                    <a:srgbClr val="0033CC"/>
                  </a:solidFill>
                  <a:latin typeface="Aarian"/>
                  <a:ea typeface="Times New Roman" panose="02020603050405020304" pitchFamily="18" charset="0"/>
                </a:rPr>
                <a:t>N</a:t>
              </a:r>
              <a:r>
                <a:rPr lang="nl-NL" sz="3200" dirty="0">
                  <a:solidFill>
                    <a:srgbClr val="0033CC"/>
                  </a:solidFill>
                  <a:effectLst/>
                  <a:latin typeface="Aarian"/>
                  <a:ea typeface="Times New Roman" panose="02020603050405020304" pitchFamily="18" charset="0"/>
                </a:rPr>
                <a:t>hớ lại câu chuyện </a:t>
              </a:r>
              <a:r>
                <a:rPr lang="nl-NL" sz="3200" i="1" dirty="0">
                  <a:solidFill>
                    <a:srgbClr val="0033CC"/>
                  </a:solidFill>
                  <a:effectLst/>
                  <a:latin typeface="Aarian"/>
                  <a:ea typeface="Times New Roman" panose="02020603050405020304" pitchFamily="18" charset="0"/>
                </a:rPr>
                <a:t>Quả hồng của thỏ con, </a:t>
              </a:r>
              <a:r>
                <a:rPr lang="nl-NL" sz="3200" dirty="0">
                  <a:solidFill>
                    <a:srgbClr val="0033CC"/>
                  </a:solidFill>
                  <a:effectLst/>
                  <a:latin typeface="Aarian"/>
                  <a:ea typeface="Times New Roman" panose="02020603050405020304" pitchFamily="18" charset="0"/>
                </a:rPr>
                <a:t>tìm nhân vật mình thích (hoặc không thích) và nêu lý do</a:t>
              </a:r>
              <a:endParaRPr lang="en-US" sz="3200" dirty="0">
                <a:solidFill>
                  <a:srgbClr val="0033CC"/>
                </a:solidFill>
                <a:effectLst/>
                <a:latin typeface="Aarian"/>
                <a:ea typeface="Times New Roman" panose="02020603050405020304" pitchFamily="18" charset="0"/>
              </a:endParaRPr>
            </a:p>
          </p:txBody>
        </p:sp>
      </p:grpSp>
      <p:grpSp>
        <p:nvGrpSpPr>
          <p:cNvPr id="44" name="Group 43">
            <a:extLst>
              <a:ext uri="{FF2B5EF4-FFF2-40B4-BE49-F238E27FC236}">
                <a16:creationId xmlns:a16="http://schemas.microsoft.com/office/drawing/2014/main" xmlns="" id="{4B8810FD-FAA8-4D7B-BF66-1AE9CACE4898}"/>
              </a:ext>
            </a:extLst>
          </p:cNvPr>
          <p:cNvGrpSpPr/>
          <p:nvPr/>
        </p:nvGrpSpPr>
        <p:grpSpPr>
          <a:xfrm>
            <a:off x="4093811" y="4135428"/>
            <a:ext cx="4004378" cy="2242460"/>
            <a:chOff x="160130" y="1486249"/>
            <a:chExt cx="4705350" cy="3156128"/>
          </a:xfrm>
        </p:grpSpPr>
        <p:sp>
          <p:nvSpPr>
            <p:cNvPr id="45" name="文本框 12">
              <a:extLst>
                <a:ext uri="{FF2B5EF4-FFF2-40B4-BE49-F238E27FC236}">
                  <a16:creationId xmlns:a16="http://schemas.microsoft.com/office/drawing/2014/main" xmlns="" id="{27E6AA17-7957-40CF-BB91-F5932F60C883}"/>
                </a:ext>
              </a:extLst>
            </p:cNvPr>
            <p:cNvSpPr txBox="1"/>
            <p:nvPr/>
          </p:nvSpPr>
          <p:spPr>
            <a:xfrm>
              <a:off x="744183" y="4079246"/>
              <a:ext cx="3456212" cy="563131"/>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xmln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just">
                <a:defRPr/>
              </a:pPr>
              <a:r>
                <a:rPr lang="en-US" altLang="zh-CN" sz="200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latin typeface="Aarian"/>
                  <a:ea typeface="字魂105号-简雅黑" panose="00000500000000000000" pitchFamily="2" charset="-122"/>
                  <a:cs typeface="Arial" panose="020B0604020202020204" pitchFamily="34" charset="0"/>
                </a:rPr>
                <a:t>THẢO LUẬN NHÓM 4</a:t>
              </a:r>
              <a:endParaRPr lang="zh-CN" altLang="en-US" sz="200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latin typeface="Aarian"/>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xmlns="" id="{10FC4809-63AE-4980-98F3-24C2FBC1DC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grpSp>
        <p:nvGrpSpPr>
          <p:cNvPr id="12" name="Group 11">
            <a:extLst>
              <a:ext uri="{FF2B5EF4-FFF2-40B4-BE49-F238E27FC236}">
                <a16:creationId xmlns:a16="http://schemas.microsoft.com/office/drawing/2014/main" xmlns="" id="{BE72616A-1DE6-46C9-ADA5-81EA9F5AAEAC}"/>
              </a:ext>
            </a:extLst>
          </p:cNvPr>
          <p:cNvGrpSpPr/>
          <p:nvPr/>
        </p:nvGrpSpPr>
        <p:grpSpPr>
          <a:xfrm>
            <a:off x="222016" y="1183039"/>
            <a:ext cx="4282946" cy="4475413"/>
            <a:chOff x="5493176" y="224576"/>
            <a:chExt cx="6326086" cy="6326086"/>
          </a:xfrm>
        </p:grpSpPr>
        <p:grpSp>
          <p:nvGrpSpPr>
            <p:cNvPr id="13" name="Group 12">
              <a:extLst>
                <a:ext uri="{FF2B5EF4-FFF2-40B4-BE49-F238E27FC236}">
                  <a16:creationId xmlns:a16="http://schemas.microsoft.com/office/drawing/2014/main" xmlns=""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xmlns="" id="{4011142D-8B1A-497E-8826-501490608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xmlns="" id="{424F9B60-15B0-4E9A-803C-5914F76814BE}"/>
                  </a:ext>
                </a:extLst>
              </p:cNvPr>
              <p:cNvSpPr txBox="1"/>
              <p:nvPr/>
            </p:nvSpPr>
            <p:spPr>
              <a:xfrm>
                <a:off x="6547970" y="693621"/>
                <a:ext cx="366809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arian"/>
                  </a:rPr>
                  <a:t>Bài</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viết</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đã</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đúng</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yêu</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cầu</a:t>
                </a:r>
                <a:endParaRPr kumimoji="0" lang="en-US" sz="2400" b="1" i="0" u="none" strike="noStrike" kern="1200" cap="none" spc="0" normalizeH="0" baseline="0" noProof="0" dirty="0">
                  <a:ln>
                    <a:noFill/>
                  </a:ln>
                  <a:solidFill>
                    <a:srgbClr val="FF0000"/>
                  </a:solidFill>
                  <a:effectLst/>
                  <a:uLnTx/>
                  <a:uFillTx/>
                  <a:latin typeface="Aari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Aarian"/>
                  </a:rPr>
                  <a:t>Đủ</a:t>
                </a:r>
                <a:r>
                  <a:rPr lang="en-US" sz="2400" dirty="0">
                    <a:solidFill>
                      <a:prstClr val="black"/>
                    </a:solidFill>
                    <a:latin typeface="Aarian"/>
                  </a:rPr>
                  <a:t> </a:t>
                </a:r>
                <a:r>
                  <a:rPr lang="en-US" sz="2400" dirty="0" err="1">
                    <a:solidFill>
                      <a:prstClr val="black"/>
                    </a:solidFill>
                    <a:latin typeface="Aarian"/>
                  </a:rPr>
                  <a:t>câu</a:t>
                </a:r>
                <a:endParaRPr kumimoji="0" lang="en-US" sz="2400" b="0" i="0" u="none" strike="noStrike" kern="1200" cap="none" spc="0" normalizeH="0" baseline="0" noProof="0" dirty="0">
                  <a:ln>
                    <a:noFill/>
                  </a:ln>
                  <a:solidFill>
                    <a:prstClr val="black"/>
                  </a:solidFill>
                  <a:effectLst/>
                  <a:uLnTx/>
                  <a:uFillTx/>
                  <a:latin typeface="Aarian"/>
                </a:endParaRPr>
              </a:p>
            </p:txBody>
          </p:sp>
        </p:grpSp>
        <p:pic>
          <p:nvPicPr>
            <p:cNvPr id="14" name="Picture 13" descr="Icon&#10;&#10;Description automatically generated">
              <a:extLst>
                <a:ext uri="{FF2B5EF4-FFF2-40B4-BE49-F238E27FC236}">
                  <a16:creationId xmlns:a16="http://schemas.microsoft.com/office/drawing/2014/main" xmlns="" id="{5AE34270-5B60-4B89-9942-A80435660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xmlns="" id="{691FD019-B1E2-49CE-B078-B3E11CE4BD67}"/>
              </a:ext>
            </a:extLst>
          </p:cNvPr>
          <p:cNvGrpSpPr/>
          <p:nvPr/>
        </p:nvGrpSpPr>
        <p:grpSpPr>
          <a:xfrm>
            <a:off x="4025956" y="1528861"/>
            <a:ext cx="4299022" cy="4401721"/>
            <a:chOff x="5494074" y="-76580"/>
            <a:chExt cx="6577773" cy="6577773"/>
          </a:xfrm>
        </p:grpSpPr>
        <p:grpSp>
          <p:nvGrpSpPr>
            <p:cNvPr id="18" name="Group 17">
              <a:extLst>
                <a:ext uri="{FF2B5EF4-FFF2-40B4-BE49-F238E27FC236}">
                  <a16:creationId xmlns:a16="http://schemas.microsoft.com/office/drawing/2014/main" xmlns=""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xmlns="" id="{CF7364A2-275E-437A-9050-F50F57A18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xmlns="" id="{D5556131-D4F3-401B-8D1B-264F7FBB329F}"/>
                  </a:ext>
                </a:extLst>
              </p:cNvPr>
              <p:cNvSpPr txBox="1"/>
              <p:nvPr/>
            </p:nvSpPr>
            <p:spPr>
              <a:xfrm>
                <a:off x="6506716" y="636220"/>
                <a:ext cx="3942887" cy="143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arian"/>
                  </a:rPr>
                  <a:t>Bài</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viết</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có</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nhiều</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câu</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văn</a:t>
                </a:r>
                <a:r>
                  <a:rPr kumimoji="0" lang="en-US" sz="2400" b="1" i="0" u="none" strike="noStrike" kern="1200" cap="none" spc="0" normalizeH="0" baseline="0" noProof="0" dirty="0">
                    <a:ln>
                      <a:noFill/>
                    </a:ln>
                    <a:solidFill>
                      <a:srgbClr val="FF0000"/>
                    </a:solidFill>
                    <a:effectLst/>
                    <a:uLnTx/>
                    <a:uFillTx/>
                    <a:latin typeface="Aarian"/>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arian"/>
                  </a:rPr>
                  <a:t>(</a:t>
                </a:r>
                <a:r>
                  <a:rPr kumimoji="0" lang="en-US" sz="2400" b="0" i="0" u="none" strike="noStrike" kern="1200" cap="none" spc="0" normalizeH="0" baseline="0" noProof="0" dirty="0" err="1">
                    <a:ln>
                      <a:noFill/>
                    </a:ln>
                    <a:solidFill>
                      <a:prstClr val="black"/>
                    </a:solidFill>
                    <a:effectLst/>
                    <a:uLnTx/>
                    <a:uFillTx/>
                    <a:latin typeface="Aarian"/>
                  </a:rPr>
                  <a:t>dùng</a:t>
                </a:r>
                <a:r>
                  <a:rPr kumimoji="0" lang="en-US" sz="2400" b="0" i="0" u="none" strike="noStrike" kern="1200" cap="none" spc="0" normalizeH="0" baseline="0" noProof="0" dirty="0">
                    <a:ln>
                      <a:noFill/>
                    </a:ln>
                    <a:solidFill>
                      <a:prstClr val="black"/>
                    </a:solidFill>
                    <a:effectLst/>
                    <a:uLnTx/>
                    <a:uFillTx/>
                    <a:latin typeface="Aarian"/>
                  </a:rPr>
                  <a:t> </a:t>
                </a:r>
                <a:r>
                  <a:rPr kumimoji="0" lang="en-US" sz="2400" b="0" i="0" u="none" strike="noStrike" kern="1200" cap="none" spc="0" normalizeH="0" baseline="0" noProof="0" dirty="0" err="1">
                    <a:ln>
                      <a:noFill/>
                    </a:ln>
                    <a:solidFill>
                      <a:prstClr val="black"/>
                    </a:solidFill>
                    <a:effectLst/>
                    <a:uLnTx/>
                    <a:uFillTx/>
                    <a:latin typeface="Aarian"/>
                  </a:rPr>
                  <a:t>từ</a:t>
                </a:r>
                <a:r>
                  <a:rPr kumimoji="0" lang="en-US" sz="2400" b="0" i="0" u="none" strike="noStrike" kern="1200" cap="none" spc="0" normalizeH="0" baseline="0" noProof="0" dirty="0">
                    <a:ln>
                      <a:noFill/>
                    </a:ln>
                    <a:solidFill>
                      <a:prstClr val="black"/>
                    </a:solidFill>
                    <a:effectLst/>
                    <a:uLnTx/>
                    <a:uFillTx/>
                    <a:latin typeface="Aarian"/>
                  </a:rPr>
                  <a:t> hay)</a:t>
                </a:r>
              </a:p>
            </p:txBody>
          </p:sp>
        </p:grpSp>
        <p:pic>
          <p:nvPicPr>
            <p:cNvPr id="19" name="Picture 18" descr="Icon&#10;&#10;Description automatically generated">
              <a:extLst>
                <a:ext uri="{FF2B5EF4-FFF2-40B4-BE49-F238E27FC236}">
                  <a16:creationId xmlns:a16="http://schemas.microsoft.com/office/drawing/2014/main" xmlns="" id="{4056616D-50D0-4ED2-A71F-8A057636D1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xmlns="" id="{3D919648-8DC9-4F98-BD67-E085F6640D17}"/>
              </a:ext>
            </a:extLst>
          </p:cNvPr>
          <p:cNvGrpSpPr/>
          <p:nvPr/>
        </p:nvGrpSpPr>
        <p:grpSpPr>
          <a:xfrm>
            <a:off x="8296863" y="1618493"/>
            <a:ext cx="4363256" cy="4350924"/>
            <a:chOff x="6260764" y="166000"/>
            <a:chExt cx="5742312" cy="5742312"/>
          </a:xfrm>
        </p:grpSpPr>
        <p:grpSp>
          <p:nvGrpSpPr>
            <p:cNvPr id="23" name="Group 22">
              <a:extLst>
                <a:ext uri="{FF2B5EF4-FFF2-40B4-BE49-F238E27FC236}">
                  <a16:creationId xmlns:a16="http://schemas.microsoft.com/office/drawing/2014/main" xmlns="" id="{852B4E8A-79A5-48BF-941B-5DC838773AF7}"/>
                </a:ext>
              </a:extLst>
            </p:cNvPr>
            <p:cNvGrpSpPr/>
            <p:nvPr/>
          </p:nvGrpSpPr>
          <p:grpSpPr>
            <a:xfrm>
              <a:off x="6260764" y="166000"/>
              <a:ext cx="5742312" cy="5742312"/>
              <a:chOff x="5955964" y="-615464"/>
              <a:chExt cx="5742312" cy="5742312"/>
            </a:xfrm>
          </p:grpSpPr>
          <p:pic>
            <p:nvPicPr>
              <p:cNvPr id="25" name="Picture 24" descr="Shape&#10;&#10;Description automatically generated with medium confidence">
                <a:extLst>
                  <a:ext uri="{FF2B5EF4-FFF2-40B4-BE49-F238E27FC236}">
                    <a16:creationId xmlns:a16="http://schemas.microsoft.com/office/drawing/2014/main" xmlns="" id="{FED2D3FC-BA4F-4854-A997-9DED1B023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964" y="-615464"/>
                <a:ext cx="5742312" cy="5742312"/>
              </a:xfrm>
              <a:prstGeom prst="rect">
                <a:avLst/>
              </a:prstGeom>
            </p:spPr>
          </p:pic>
          <p:sp>
            <p:nvSpPr>
              <p:cNvPr id="34" name="TextBox 33">
                <a:extLst>
                  <a:ext uri="{FF2B5EF4-FFF2-40B4-BE49-F238E27FC236}">
                    <a16:creationId xmlns:a16="http://schemas.microsoft.com/office/drawing/2014/main" xmlns="" id="{7A436A50-513D-4C5E-B8E0-4D5B26693CAA}"/>
                  </a:ext>
                </a:extLst>
              </p:cNvPr>
              <p:cNvSpPr txBox="1"/>
              <p:nvPr/>
            </p:nvSpPr>
            <p:spPr>
              <a:xfrm>
                <a:off x="6855676" y="636220"/>
                <a:ext cx="3942887" cy="15841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arian"/>
                  </a:rPr>
                  <a:t>Bài</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viết</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có</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sáng</a:t>
                </a:r>
                <a:r>
                  <a:rPr kumimoji="0" lang="en-US" sz="2400" b="1" i="0" u="none" strike="noStrike" kern="1200" cap="none" spc="0" normalizeH="0" baseline="0" noProof="0" dirty="0">
                    <a:ln>
                      <a:noFill/>
                    </a:ln>
                    <a:solidFill>
                      <a:srgbClr val="FF0000"/>
                    </a:solidFill>
                    <a:effectLst/>
                    <a:uLnTx/>
                    <a:uFillTx/>
                    <a:latin typeface="Aarian"/>
                  </a:rPr>
                  <a:t> </a:t>
                </a:r>
                <a:r>
                  <a:rPr kumimoji="0" lang="en-US" sz="2400" b="1" i="0" u="none" strike="noStrike" kern="1200" cap="none" spc="0" normalizeH="0" baseline="0" noProof="0" dirty="0" err="1">
                    <a:ln>
                      <a:noFill/>
                    </a:ln>
                    <a:solidFill>
                      <a:srgbClr val="FF0000"/>
                    </a:solidFill>
                    <a:effectLst/>
                    <a:uLnTx/>
                    <a:uFillTx/>
                    <a:latin typeface="Aarian"/>
                  </a:rPr>
                  <a:t>tạo</a:t>
                </a:r>
                <a:endParaRPr kumimoji="0" lang="en-US" sz="2400" b="1" i="0" u="none" strike="noStrike" kern="1200" cap="none" spc="0" normalizeH="0" baseline="0" noProof="0" dirty="0">
                  <a:ln>
                    <a:noFill/>
                  </a:ln>
                  <a:solidFill>
                    <a:srgbClr val="FF0000"/>
                  </a:solidFill>
                  <a:effectLst/>
                  <a:uLnTx/>
                  <a:uFillTx/>
                  <a:latin typeface="Aari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arian"/>
                  </a:rPr>
                  <a:t>(</a:t>
                </a:r>
                <a:r>
                  <a:rPr kumimoji="0" lang="en-US" sz="2400" b="0" i="0" u="none" strike="noStrike" kern="1200" cap="none" spc="0" normalizeH="0" baseline="0" noProof="0" dirty="0" err="1">
                    <a:ln>
                      <a:noFill/>
                    </a:ln>
                    <a:solidFill>
                      <a:prstClr val="black"/>
                    </a:solidFill>
                    <a:effectLst/>
                    <a:uLnTx/>
                    <a:uFillTx/>
                    <a:latin typeface="Aarian"/>
                  </a:rPr>
                  <a:t>thêm</a:t>
                </a:r>
                <a:r>
                  <a:rPr kumimoji="0" lang="en-US" sz="2400" b="0" i="0" u="none" strike="noStrike" kern="1200" cap="none" spc="0" normalizeH="0" baseline="0" noProof="0" dirty="0">
                    <a:ln>
                      <a:noFill/>
                    </a:ln>
                    <a:solidFill>
                      <a:prstClr val="black"/>
                    </a:solidFill>
                    <a:effectLst/>
                    <a:uLnTx/>
                    <a:uFillTx/>
                    <a:latin typeface="Aarian"/>
                  </a:rPr>
                  <a:t> ý </a:t>
                </a:r>
                <a:r>
                  <a:rPr kumimoji="0" lang="en-US" sz="2400" b="0" i="0" u="none" strike="noStrike" kern="1200" cap="none" spc="0" normalizeH="0" baseline="0" noProof="0" dirty="0" err="1">
                    <a:ln>
                      <a:noFill/>
                    </a:ln>
                    <a:solidFill>
                      <a:prstClr val="black"/>
                    </a:solidFill>
                    <a:effectLst/>
                    <a:uLnTx/>
                    <a:uFillTx/>
                    <a:latin typeface="Aarian"/>
                  </a:rPr>
                  <a:t>mới</a:t>
                </a:r>
                <a:r>
                  <a:rPr kumimoji="0" lang="en-US" sz="2400" b="0" i="0" u="none" strike="noStrike" kern="1200" cap="none" spc="0" normalizeH="0" baseline="0" noProof="0" dirty="0">
                    <a:ln>
                      <a:noFill/>
                    </a:ln>
                    <a:solidFill>
                      <a:prstClr val="black"/>
                    </a:solidFill>
                    <a:effectLst/>
                    <a:uLnTx/>
                    <a:uFillTx/>
                    <a:latin typeface="Aarian"/>
                  </a:rPr>
                  <a:t>)</a:t>
                </a:r>
              </a:p>
            </p:txBody>
          </p:sp>
        </p:grpSp>
        <p:pic>
          <p:nvPicPr>
            <p:cNvPr id="24" name="Picture 23" descr="Icon&#10;&#10;Description automatically generated">
              <a:extLst>
                <a:ext uri="{FF2B5EF4-FFF2-40B4-BE49-F238E27FC236}">
                  <a16:creationId xmlns:a16="http://schemas.microsoft.com/office/drawing/2014/main" xmlns="" id="{36B70841-5949-4B05-98B1-59E34555EF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6" name="Group 25">
            <a:extLst>
              <a:ext uri="{FF2B5EF4-FFF2-40B4-BE49-F238E27FC236}">
                <a16:creationId xmlns:a16="http://schemas.microsoft.com/office/drawing/2014/main" xmlns="" id="{01D80849-94D2-4196-A22A-2548E1911AAF}"/>
              </a:ext>
            </a:extLst>
          </p:cNvPr>
          <p:cNvGrpSpPr/>
          <p:nvPr/>
        </p:nvGrpSpPr>
        <p:grpSpPr>
          <a:xfrm>
            <a:off x="733426" y="165162"/>
            <a:ext cx="11262262" cy="1248704"/>
            <a:chOff x="3164454" y="802432"/>
            <a:chExt cx="6264686" cy="1248704"/>
          </a:xfrm>
        </p:grpSpPr>
        <p:sp>
          <p:nvSpPr>
            <p:cNvPr id="27" name="Rectangle: Rounded Corners 32">
              <a:extLst>
                <a:ext uri="{FF2B5EF4-FFF2-40B4-BE49-F238E27FC236}">
                  <a16:creationId xmlns:a16="http://schemas.microsoft.com/office/drawing/2014/main" xmlns=""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arian"/>
              </a:endParaRPr>
            </a:p>
          </p:txBody>
        </p:sp>
        <p:sp>
          <p:nvSpPr>
            <p:cNvPr id="28" name="TextBox 27">
              <a:extLst>
                <a:ext uri="{FF2B5EF4-FFF2-40B4-BE49-F238E27FC236}">
                  <a16:creationId xmlns:a16="http://schemas.microsoft.com/office/drawing/2014/main" xmlns="" id="{421B49C5-3600-4934-A25E-DB084EC59F5A}"/>
                </a:ext>
              </a:extLst>
            </p:cNvPr>
            <p:cNvSpPr txBox="1"/>
            <p:nvPr/>
          </p:nvSpPr>
          <p:spPr>
            <a:xfrm>
              <a:off x="3283804" y="802432"/>
              <a:ext cx="6049006"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latin typeface="Aarian"/>
                  <a:ea typeface="Times New Roman" panose="02020603050405020304" pitchFamily="18" charset="0"/>
                </a:rPr>
                <a:t>3</a:t>
              </a:r>
              <a:r>
                <a:rPr lang="nl-NL" sz="3200" b="1" dirty="0" smtClean="0">
                  <a:solidFill>
                    <a:srgbClr val="FF0000"/>
                  </a:solidFill>
                  <a:effectLst/>
                  <a:latin typeface="Aarian"/>
                  <a:ea typeface="Times New Roman" panose="02020603050405020304" pitchFamily="18" charset="0"/>
                </a:rPr>
                <a:t>. Đọc lại đoạn văn, phát hiện lỗi và sửa lỗi (dùng từ, đặt câu, sắp xếp ý,...)</a:t>
              </a:r>
              <a:endParaRPr lang="en-US" sz="3200" b="1" dirty="0">
                <a:solidFill>
                  <a:srgbClr val="FF0000"/>
                </a:solidFill>
                <a:effectLst/>
                <a:latin typeface="Aarian"/>
                <a:ea typeface="Times New Roman" panose="02020603050405020304" pitchFamily="18" charset="0"/>
              </a:endParaRPr>
            </a:p>
          </p:txBody>
        </p:sp>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xmlns=""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xmlns=""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xmlns=""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xmlns=""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xmlns=""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xmlns=""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xmlns=""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xmlns=""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xmlns=""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xmlns=""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xmlns="" id="{784E3A71-42DC-42C8-97F9-960AD972CA3D}"/>
              </a:ext>
            </a:extLst>
          </p:cNvPr>
          <p:cNvSpPr txBox="1"/>
          <p:nvPr/>
        </p:nvSpPr>
        <p:spPr>
          <a:xfrm>
            <a:off x="3084163" y="2819400"/>
            <a:ext cx="5936012" cy="1815882"/>
          </a:xfrm>
          <a:prstGeom prst="rect">
            <a:avLst/>
          </a:prstGeom>
          <a:noFill/>
        </p:spPr>
        <p:txBody>
          <a:bodyPr wrap="square" rtlCol="0">
            <a:spAutoFit/>
          </a:bodyPr>
          <a:lstStyle/>
          <a:p>
            <a:pPr algn="just"/>
            <a:r>
              <a:rPr lang="nl-NL" sz="2800" b="1" dirty="0">
                <a:solidFill>
                  <a:srgbClr val="002060"/>
                </a:solidFill>
                <a:effectLst/>
                <a:latin typeface="Aarian"/>
                <a:ea typeface="Times New Roman" panose="02020603050405020304" pitchFamily="18" charset="0"/>
              </a:rPr>
              <a:t>Nói về những điều thích hoặc không thích một nhân vật nào đó trong các câu chuyện các em đã đọc hoặc trong cuộc sống.</a:t>
            </a:r>
            <a:endParaRPr lang="en-US" sz="2800" b="1" dirty="0">
              <a:solidFill>
                <a:srgbClr val="002060"/>
              </a:solidFill>
              <a:effectLst/>
              <a:latin typeface="Aarian"/>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xmlns=""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xmlns=""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xmlns=""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xmlns=""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xmlns=""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xmlns=""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xmlns=""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xmlns=""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xmlns=""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xmlns=""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xmlns="" id="{444008F0-BA31-FF1C-706E-5923C5AA3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914" y="2930289"/>
            <a:ext cx="2967709" cy="4516405"/>
          </a:xfrm>
          <a:prstGeom prst="rect">
            <a:avLst/>
          </a:prstGeom>
        </p:spPr>
      </p:pic>
      <p:sp>
        <p:nvSpPr>
          <p:cNvPr id="12" name="TextBox 11">
            <a:extLst>
              <a:ext uri="{FF2B5EF4-FFF2-40B4-BE49-F238E27FC236}">
                <a16:creationId xmlns:a16="http://schemas.microsoft.com/office/drawing/2014/main" xmlns="" id="{421B49C5-3600-4934-A25E-DB084EC59F5A}"/>
              </a:ext>
            </a:extLst>
          </p:cNvPr>
          <p:cNvSpPr txBox="1"/>
          <p:nvPr/>
        </p:nvSpPr>
        <p:spPr>
          <a:xfrm>
            <a:off x="3555918" y="3429000"/>
            <a:ext cx="5948069" cy="1015663"/>
          </a:xfrm>
          <a:prstGeom prst="rect">
            <a:avLst/>
          </a:prstGeom>
          <a:noFill/>
        </p:spPr>
        <p:txBody>
          <a:bodyPr wrap="square" rtlCol="0">
            <a:spAutoFit/>
          </a:bodyPr>
          <a:lstStyle/>
          <a:p>
            <a:pPr marL="0" marR="0" algn="just">
              <a:spcBef>
                <a:spcPts val="0"/>
              </a:spcBef>
              <a:spcAft>
                <a:spcPts val="0"/>
              </a:spcAft>
            </a:pPr>
            <a:r>
              <a:rPr lang="nl-NL" sz="6000" b="1" dirty="0" smtClean="0">
                <a:solidFill>
                  <a:srgbClr val="0033CC"/>
                </a:solidFill>
                <a:latin typeface="Aarian"/>
                <a:ea typeface="Times New Roman" panose="02020603050405020304" pitchFamily="18" charset="0"/>
              </a:rPr>
              <a:t>Chào tạm biệt!</a:t>
            </a:r>
            <a:endParaRPr lang="en-US" sz="6000" b="1" dirty="0">
              <a:solidFill>
                <a:srgbClr val="0033CC"/>
              </a:solidFill>
              <a:effectLst/>
              <a:latin typeface="Aarian"/>
              <a:ea typeface="Times New Roman" panose="02020603050405020304" pitchFamily="18" charset="0"/>
            </a:endParaRPr>
          </a:p>
        </p:txBody>
      </p:sp>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rian"/>
            </a:endParaRPr>
          </a:p>
        </p:txBody>
      </p:sp>
      <p:grpSp>
        <p:nvGrpSpPr>
          <p:cNvPr id="26" name="Group 25">
            <a:extLst>
              <a:ext uri="{FF2B5EF4-FFF2-40B4-BE49-F238E27FC236}">
                <a16:creationId xmlns:a16="http://schemas.microsoft.com/office/drawing/2014/main" xmlns=""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xmlns=""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arian"/>
              </a:endParaRPr>
            </a:p>
          </p:txBody>
        </p:sp>
        <p:sp>
          <p:nvSpPr>
            <p:cNvPr id="28" name="TextBox 27">
              <a:extLst>
                <a:ext uri="{FF2B5EF4-FFF2-40B4-BE49-F238E27FC236}">
                  <a16:creationId xmlns:a16="http://schemas.microsoft.com/office/drawing/2014/main" xmlns="" id="{89DD8D8A-0B40-44CC-A84C-F21DDA6A7D2C}"/>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Aarian"/>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xmlns="" id="{538631E0-D779-4819-8491-AEE91CC98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xmlns=""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xmlns="" id="{9D89B037-C574-434D-8CE4-4FBD613FA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xmlns="" id="{F27E732B-6577-4879-821E-C1F57086E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xmlns="" id="{5714BFF0-B2CE-4AC7-B163-6EA6290AB5C0}"/>
              </a:ext>
            </a:extLst>
          </p:cNvPr>
          <p:cNvPicPr>
            <a:picLocks noChangeAspect="1"/>
          </p:cNvPicPr>
          <p:nvPr/>
        </p:nvPicPr>
        <p:blipFill>
          <a:blip r:embed="rId7"/>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xmlns=""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xmlns=""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xmlns=""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xmlns=""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xmlns=""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xmlns=""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xmlns=""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xmlns="" id="{21109FC4-906D-D75C-7AED-7C945302F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xmlns=""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xmlns=""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478F2769-D000-208C-D45F-57C1BF545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9" name="TextBox 28">
            <a:extLst>
              <a:ext uri="{FF2B5EF4-FFF2-40B4-BE49-F238E27FC236}">
                <a16:creationId xmlns:a16="http://schemas.microsoft.com/office/drawing/2014/main" xmlns="" id="{4871EFEB-06DB-4A91-8F32-E6F6E2BF0237}"/>
              </a:ext>
            </a:extLst>
          </p:cNvPr>
          <p:cNvSpPr txBox="1"/>
          <p:nvPr/>
        </p:nvSpPr>
        <p:spPr>
          <a:xfrm>
            <a:off x="1675739" y="2044638"/>
            <a:ext cx="9254246" cy="1938992"/>
          </a:xfrm>
          <a:prstGeom prst="rect">
            <a:avLst/>
          </a:prstGeom>
          <a:noFill/>
        </p:spPr>
        <p:txBody>
          <a:bodyPr wrap="square">
            <a:spAutoFit/>
          </a:bodyPr>
          <a:lstStyle/>
          <a:p>
            <a:pPr algn="ctr">
              <a:spcAft>
                <a:spcPts val="1000"/>
              </a:spcAft>
            </a:pPr>
            <a:r>
              <a:rPr lang="vi-VN" sz="4000" b="1" dirty="0" smtClean="0">
                <a:solidFill>
                  <a:srgbClr val="0070C0"/>
                </a:solidFill>
                <a:latin typeface="Aarian"/>
                <a:ea typeface="Calibri" panose="020F0502020204030204" pitchFamily="34" charset="0"/>
                <a:cs typeface="Calibri" panose="020F0502020204030204" pitchFamily="34" charset="0"/>
              </a:rPr>
              <a:t>Bài: Viết đoạn </a:t>
            </a:r>
            <a:r>
              <a:rPr lang="vi-VN" sz="4000" b="1" dirty="0">
                <a:solidFill>
                  <a:srgbClr val="0070C0"/>
                </a:solidFill>
                <a:latin typeface="Aarian"/>
                <a:ea typeface="Calibri" panose="020F0502020204030204" pitchFamily="34" charset="0"/>
                <a:cs typeface="Calibri" panose="020F0502020204030204" pitchFamily="34" charset="0"/>
              </a:rPr>
              <a:t>văn </a:t>
            </a:r>
            <a:r>
              <a:rPr lang="vi-VN" sz="4000" b="1" dirty="0" smtClean="0">
                <a:solidFill>
                  <a:srgbClr val="0070C0"/>
                </a:solidFill>
                <a:latin typeface="Aarian"/>
                <a:ea typeface="Calibri" panose="020F0502020204030204" pitchFamily="34" charset="0"/>
                <a:cs typeface="Calibri" panose="020F0502020204030204" pitchFamily="34" charset="0"/>
              </a:rPr>
              <a:t>nêu lí do</a:t>
            </a:r>
            <a:r>
              <a:rPr lang="vi-VN" sz="4000" b="1" dirty="0" smtClean="0">
                <a:solidFill>
                  <a:srgbClr val="0070C0"/>
                </a:solidFill>
                <a:latin typeface="Aarian"/>
                <a:ea typeface="Calibri" panose="020F0502020204030204" pitchFamily="34" charset="0"/>
                <a:cs typeface="Calibri" panose="020F0502020204030204" pitchFamily="34" charset="0"/>
              </a:rPr>
              <a:t> thích hoặc </a:t>
            </a:r>
            <a:r>
              <a:rPr lang="vi-VN" sz="4000" b="1" dirty="0">
                <a:solidFill>
                  <a:srgbClr val="0070C0"/>
                </a:solidFill>
                <a:latin typeface="Aarian"/>
                <a:ea typeface="Calibri" panose="020F0502020204030204" pitchFamily="34" charset="0"/>
                <a:cs typeface="Calibri" panose="020F0502020204030204" pitchFamily="34" charset="0"/>
              </a:rPr>
              <a:t>không </a:t>
            </a:r>
            <a:r>
              <a:rPr lang="vi-VN" sz="4000" b="1" dirty="0" smtClean="0">
                <a:solidFill>
                  <a:srgbClr val="0070C0"/>
                </a:solidFill>
                <a:latin typeface="Aarian"/>
                <a:ea typeface="Calibri" panose="020F0502020204030204" pitchFamily="34" charset="0"/>
                <a:cs typeface="Calibri" panose="020F0502020204030204" pitchFamily="34" charset="0"/>
              </a:rPr>
              <a:t>thích </a:t>
            </a:r>
            <a:r>
              <a:rPr lang="vi-VN" sz="4000" b="1" dirty="0">
                <a:solidFill>
                  <a:srgbClr val="0070C0"/>
                </a:solidFill>
                <a:latin typeface="Aarian"/>
                <a:ea typeface="Calibri" panose="020F0502020204030204" pitchFamily="34" charset="0"/>
                <a:cs typeface="Calibri" panose="020F0502020204030204" pitchFamily="34" charset="0"/>
              </a:rPr>
              <a:t>một nhân vật trong câu chuyện </a:t>
            </a:r>
            <a:r>
              <a:rPr lang="vi-VN" sz="4000" b="1" dirty="0" smtClean="0">
                <a:solidFill>
                  <a:srgbClr val="0070C0"/>
                </a:solidFill>
                <a:latin typeface="Aarian"/>
                <a:ea typeface="Calibri" panose="020F0502020204030204" pitchFamily="34" charset="0"/>
                <a:cs typeface="Calibri" panose="020F0502020204030204" pitchFamily="34" charset="0"/>
              </a:rPr>
              <a:t>đã đọc </a:t>
            </a:r>
            <a:endParaRPr lang="vi-VN" sz="4000" b="1" dirty="0">
              <a:solidFill>
                <a:srgbClr val="0070C0"/>
              </a:solidFill>
              <a:latin typeface="Aarian"/>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xmlns="" id="{16B3410E-046C-40F3-9B87-B33446F3DBEA}"/>
              </a:ext>
            </a:extLst>
          </p:cNvPr>
          <p:cNvSpPr/>
          <p:nvPr/>
        </p:nvSpPr>
        <p:spPr>
          <a:xfrm>
            <a:off x="530731" y="439978"/>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arian"/>
            </a:endParaRPr>
          </a:p>
        </p:txBody>
      </p:sp>
      <p:pic>
        <p:nvPicPr>
          <p:cNvPr id="13" name="Picture 12">
            <a:extLst>
              <a:ext uri="{FF2B5EF4-FFF2-40B4-BE49-F238E27FC236}">
                <a16:creationId xmlns:a16="http://schemas.microsoft.com/office/drawing/2014/main" xmlns=""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49" y="1000048"/>
            <a:ext cx="6675609" cy="1125415"/>
          </a:xfrm>
          <a:prstGeom prst="rect">
            <a:avLst/>
          </a:prstGeom>
        </p:spPr>
      </p:pic>
      <p:sp>
        <p:nvSpPr>
          <p:cNvPr id="14" name="TextBox 13">
            <a:extLst>
              <a:ext uri="{FF2B5EF4-FFF2-40B4-BE49-F238E27FC236}">
                <a16:creationId xmlns:a16="http://schemas.microsoft.com/office/drawing/2014/main" xmlns="" id="{4871EFEB-06DB-4A91-8F32-E6F6E2BF0237}"/>
              </a:ext>
            </a:extLst>
          </p:cNvPr>
          <p:cNvSpPr txBox="1"/>
          <p:nvPr/>
        </p:nvSpPr>
        <p:spPr>
          <a:xfrm>
            <a:off x="912642" y="2125463"/>
            <a:ext cx="10377792" cy="2308324"/>
          </a:xfrm>
          <a:prstGeom prst="rect">
            <a:avLst/>
          </a:prstGeom>
          <a:noFill/>
        </p:spPr>
        <p:txBody>
          <a:bodyPr wrap="square">
            <a:spAutoFit/>
          </a:bodyPr>
          <a:lstStyle/>
          <a:p>
            <a:pPr algn="just">
              <a:spcAft>
                <a:spcPts val="1000"/>
              </a:spcAft>
            </a:pPr>
            <a:r>
              <a:rPr lang="vi-VN" sz="3600" dirty="0">
                <a:solidFill>
                  <a:srgbClr val="0070C0"/>
                </a:solidFill>
                <a:latin typeface="Aarian"/>
                <a:ea typeface="Calibri" panose="020F0502020204030204" pitchFamily="34" charset="0"/>
                <a:cs typeface="Calibri" panose="020F0502020204030204" pitchFamily="34" charset="0"/>
              </a:rPr>
              <a:t>Viết </a:t>
            </a:r>
            <a:r>
              <a:rPr lang="vi-VN" sz="3600" dirty="0" smtClean="0">
                <a:solidFill>
                  <a:srgbClr val="0070C0"/>
                </a:solidFill>
                <a:latin typeface="Aarian"/>
                <a:ea typeface="Calibri" panose="020F0502020204030204" pitchFamily="34" charset="0"/>
                <a:cs typeface="Calibri" panose="020F0502020204030204" pitchFamily="34" charset="0"/>
              </a:rPr>
              <a:t>được đoạn </a:t>
            </a:r>
            <a:r>
              <a:rPr lang="vi-VN" sz="3600" dirty="0">
                <a:solidFill>
                  <a:srgbClr val="0070C0"/>
                </a:solidFill>
                <a:latin typeface="Aarian"/>
                <a:ea typeface="Calibri" panose="020F0502020204030204" pitchFamily="34" charset="0"/>
                <a:cs typeface="Calibri" panose="020F0502020204030204" pitchFamily="34" charset="0"/>
              </a:rPr>
              <a:t>văn </a:t>
            </a:r>
            <a:r>
              <a:rPr lang="vi-VN" sz="3600" dirty="0" smtClean="0">
                <a:solidFill>
                  <a:srgbClr val="0070C0"/>
                </a:solidFill>
                <a:latin typeface="Aarian"/>
                <a:ea typeface="Calibri" panose="020F0502020204030204" pitchFamily="34" charset="0"/>
                <a:cs typeface="Calibri" panose="020F0502020204030204" pitchFamily="34" charset="0"/>
              </a:rPr>
              <a:t>nêu lí do</a:t>
            </a:r>
            <a:r>
              <a:rPr lang="vi-VN" sz="3600" dirty="0" smtClean="0">
                <a:solidFill>
                  <a:srgbClr val="0070C0"/>
                </a:solidFill>
                <a:latin typeface="Aarian"/>
                <a:ea typeface="Calibri" panose="020F0502020204030204" pitchFamily="34" charset="0"/>
                <a:cs typeface="Calibri" panose="020F0502020204030204" pitchFamily="34" charset="0"/>
              </a:rPr>
              <a:t> </a:t>
            </a:r>
            <a:r>
              <a:rPr lang="vi-VN" sz="3600" dirty="0">
                <a:solidFill>
                  <a:srgbClr val="0070C0"/>
                </a:solidFill>
                <a:latin typeface="Aarian"/>
                <a:ea typeface="Calibri" panose="020F0502020204030204" pitchFamily="34" charset="0"/>
                <a:cs typeface="Calibri" panose="020F0502020204030204" pitchFamily="34" charset="0"/>
              </a:rPr>
              <a:t>em thích (hoặc không thích) một nhân vật trong câu chuyện </a:t>
            </a:r>
            <a:r>
              <a:rPr lang="vi-VN" sz="3600" dirty="0" smtClean="0">
                <a:solidFill>
                  <a:srgbClr val="0070C0"/>
                </a:solidFill>
                <a:latin typeface="Aarian"/>
                <a:ea typeface="Calibri" panose="020F0502020204030204" pitchFamily="34" charset="0"/>
                <a:cs typeface="Calibri" panose="020F0502020204030204" pitchFamily="34" charset="0"/>
              </a:rPr>
              <a:t>đã đọc (</a:t>
            </a:r>
            <a:r>
              <a:rPr lang="vi-VN" sz="3600" dirty="0" smtClean="0">
                <a:solidFill>
                  <a:srgbClr val="0070C0"/>
                </a:solidFill>
                <a:latin typeface="Aarian"/>
                <a:ea typeface="Calibri" panose="020F0502020204030204" pitchFamily="34" charset="0"/>
                <a:cs typeface="Calibri" panose="020F0502020204030204" pitchFamily="34" charset="0"/>
              </a:rPr>
              <a:t>Quả hồng của thỏ con), giải thích được lý do thích (hoặc không thích)</a:t>
            </a:r>
            <a:endParaRPr lang="vi-VN" sz="3600" dirty="0">
              <a:solidFill>
                <a:srgbClr val="0070C0"/>
              </a:solidFill>
              <a:latin typeface="Aarian"/>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xmlns=""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xmlns=""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xmlns=""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xmlns=""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xmlns=""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xmlns=""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rian"/>
            </a:endParaRPr>
          </a:p>
        </p:txBody>
      </p:sp>
      <p:grpSp>
        <p:nvGrpSpPr>
          <p:cNvPr id="47" name="Group 46">
            <a:extLst>
              <a:ext uri="{FF2B5EF4-FFF2-40B4-BE49-F238E27FC236}">
                <a16:creationId xmlns:a16="http://schemas.microsoft.com/office/drawing/2014/main" xmlns="" id="{2FF115F4-8FBA-6B5E-F5BD-04618BC69AB7}"/>
              </a:ext>
            </a:extLst>
          </p:cNvPr>
          <p:cNvGrpSpPr/>
          <p:nvPr/>
        </p:nvGrpSpPr>
        <p:grpSpPr>
          <a:xfrm>
            <a:off x="361950" y="174687"/>
            <a:ext cx="10496549" cy="1248704"/>
            <a:chOff x="2942745" y="811957"/>
            <a:chExt cx="6264686" cy="1248704"/>
          </a:xfrm>
        </p:grpSpPr>
        <p:sp>
          <p:nvSpPr>
            <p:cNvPr id="46" name="Rectangle: Rounded Corners 45">
              <a:extLst>
                <a:ext uri="{FF2B5EF4-FFF2-40B4-BE49-F238E27FC236}">
                  <a16:creationId xmlns:a16="http://schemas.microsoft.com/office/drawing/2014/main" xmlns=""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Aarian"/>
              </a:endParaRPr>
            </a:p>
          </p:txBody>
        </p:sp>
        <p:sp>
          <p:nvSpPr>
            <p:cNvPr id="44" name="TextBox 43">
              <a:extLst>
                <a:ext uri="{FF2B5EF4-FFF2-40B4-BE49-F238E27FC236}">
                  <a16:creationId xmlns:a16="http://schemas.microsoft.com/office/drawing/2014/main" xmlns="" id="{8C15A391-E10C-CF6C-1251-7DF20E7D4546}"/>
                </a:ext>
              </a:extLst>
            </p:cNvPr>
            <p:cNvSpPr txBox="1"/>
            <p:nvPr/>
          </p:nvSpPr>
          <p:spPr>
            <a:xfrm>
              <a:off x="3108857" y="897700"/>
              <a:ext cx="593246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Aarian"/>
                  <a:ea typeface="Times New Roman" panose="02020603050405020304" pitchFamily="18" charset="0"/>
                </a:rPr>
                <a:t>1. Đọc lời tranh luận của các bạn trong tranh và phát biểu ý kiến của em về thỏ con</a:t>
              </a:r>
              <a:endParaRPr lang="en-US" sz="3200" b="1" dirty="0">
                <a:solidFill>
                  <a:srgbClr val="FF0000"/>
                </a:solidFill>
                <a:effectLst/>
                <a:latin typeface="Aarian"/>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xmlns="" id="{6D443EF7-6742-6876-5CC2-D1990C4EC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xmlns="" id="{CD2E96EA-64DD-48D8-8955-FC0A2CAF6EED}"/>
              </a:ext>
            </a:extLst>
          </p:cNvPr>
          <p:cNvPicPr>
            <a:picLocks noChangeAspect="1"/>
          </p:cNvPicPr>
          <p:nvPr/>
        </p:nvPicPr>
        <p:blipFill>
          <a:blip r:embed="rId4"/>
          <a:stretch>
            <a:fillRect/>
          </a:stretch>
        </p:blipFill>
        <p:spPr>
          <a:xfrm>
            <a:off x="390525" y="1633537"/>
            <a:ext cx="5861280" cy="4338638"/>
          </a:xfrm>
          <a:prstGeom prst="rect">
            <a:avLst/>
          </a:prstGeom>
          <a:ln>
            <a:noFill/>
          </a:ln>
          <a:effectLst>
            <a:softEdge rad="112500"/>
          </a:effectLst>
        </p:spPr>
      </p:pic>
      <p:grpSp>
        <p:nvGrpSpPr>
          <p:cNvPr id="61" name="Group 60">
            <a:extLst>
              <a:ext uri="{FF2B5EF4-FFF2-40B4-BE49-F238E27FC236}">
                <a16:creationId xmlns:a16="http://schemas.microsoft.com/office/drawing/2014/main" xmlns=""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xmlns="" id="{12E102AF-C16D-4357-B930-ECE763BC6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xmlns=""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nl-NL" sz="2800" b="1" dirty="0">
                  <a:solidFill>
                    <a:srgbClr val="0033CC"/>
                  </a:solidFill>
                  <a:effectLst/>
                  <a:latin typeface="Aarian"/>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srgbClr val="0033CC"/>
                </a:solidFill>
                <a:effectLst/>
                <a:uLnTx/>
                <a:uFillTx/>
                <a:latin typeface="Aarian"/>
              </a:endParaRPr>
            </a:p>
          </p:txBody>
        </p:sp>
      </p:grpSp>
      <p:grpSp>
        <p:nvGrpSpPr>
          <p:cNvPr id="84" name="Group 83">
            <a:extLst>
              <a:ext uri="{FF2B5EF4-FFF2-40B4-BE49-F238E27FC236}">
                <a16:creationId xmlns:a16="http://schemas.microsoft.com/office/drawing/2014/main" xmlns=""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xmlns="" id="{8E55D481-C60E-438F-B4B9-C10ACC7C6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xmlns=""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nl-NL" sz="2800" b="1" dirty="0">
                  <a:solidFill>
                    <a:srgbClr val="0033CC"/>
                  </a:solidFill>
                  <a:effectLst/>
                  <a:latin typeface="Aarian"/>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srgbClr val="0033CC"/>
                </a:solidFill>
                <a:effectLst/>
                <a:uLnTx/>
                <a:uFillTx/>
                <a:latin typeface="Aarian"/>
              </a:endParaRPr>
            </a:p>
          </p:txBody>
        </p:sp>
      </p:grpSp>
      <p:grpSp>
        <p:nvGrpSpPr>
          <p:cNvPr id="87" name="Group 86">
            <a:extLst>
              <a:ext uri="{FF2B5EF4-FFF2-40B4-BE49-F238E27FC236}">
                <a16:creationId xmlns:a16="http://schemas.microsoft.com/office/drawing/2014/main" xmlns=""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xmlns="" id="{19F52C55-70BD-4D16-9FB5-13C654C89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xmlns="" id="{B52A1D3C-F0C1-431D-9437-66CEC0732E52}"/>
                </a:ext>
              </a:extLst>
            </p:cNvPr>
            <p:cNvSpPr txBox="1"/>
            <p:nvPr/>
          </p:nvSpPr>
          <p:spPr>
            <a:xfrm>
              <a:off x="4892177" y="2697123"/>
              <a:ext cx="2607863" cy="1416807"/>
            </a:xfrm>
            <a:prstGeom prst="rect">
              <a:avLst/>
            </a:prstGeom>
            <a:noFill/>
          </p:spPr>
          <p:txBody>
            <a:bodyPr wrap="square">
              <a:spAutoFit/>
            </a:bodyPr>
            <a:lstStyle/>
            <a:p>
              <a:pPr marL="0" marR="0" algn="ctr">
                <a:spcBef>
                  <a:spcPts val="0"/>
                </a:spcBef>
                <a:spcAft>
                  <a:spcPts val="0"/>
                </a:spcAft>
              </a:pPr>
              <a:r>
                <a:rPr lang="nl-NL" sz="2800" b="1" dirty="0">
                  <a:solidFill>
                    <a:srgbClr val="0033CC"/>
                  </a:solidFill>
                  <a:effectLst/>
                  <a:latin typeface="Aarian"/>
                  <a:ea typeface="Times New Roman" panose="02020603050405020304" pitchFamily="18" charset="0"/>
                </a:rPr>
                <a:t>Bạn nào khen thỏ về việc làm tốt của thỏ?</a:t>
              </a:r>
              <a:endParaRPr lang="en-US" sz="2800" b="1" dirty="0">
                <a:solidFill>
                  <a:srgbClr val="0033CC"/>
                </a:solidFill>
                <a:effectLst/>
                <a:latin typeface="Aarian"/>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arian"/>
            </a:endParaRPr>
          </a:p>
        </p:txBody>
      </p:sp>
      <p:grpSp>
        <p:nvGrpSpPr>
          <p:cNvPr id="24" name="Group 23">
            <a:extLst>
              <a:ext uri="{FF2B5EF4-FFF2-40B4-BE49-F238E27FC236}">
                <a16:creationId xmlns:a16="http://schemas.microsoft.com/office/drawing/2014/main" xmlns=""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xmlns=""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xmlns=""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xmlns=""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xmlns=""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xmlns=""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xmlns=""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xmlns=""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xmlns=""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xmlns=""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xmlns=""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xmlns=""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xmlns=""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xmlns=""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xmlns=""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xmlns="" id="{45FCB972-838F-2001-1A77-22EA470EF21E}"/>
                </a:ext>
              </a:extLst>
            </p:cNvPr>
            <p:cNvSpPr txBox="1"/>
            <p:nvPr/>
          </p:nvSpPr>
          <p:spPr>
            <a:xfrm>
              <a:off x="4782363" y="3424244"/>
              <a:ext cx="2839453" cy="42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33CC"/>
                  </a:solidFill>
                  <a:effectLst/>
                  <a:uLnTx/>
                  <a:uFillTx/>
                  <a:latin typeface="Aarian"/>
                </a:rPr>
                <a:t>Trình</a:t>
              </a:r>
              <a:r>
                <a:rPr kumimoji="0" lang="en-US" sz="4000" b="1" i="0" u="none" strike="noStrike" kern="1200" cap="none" spc="0" normalizeH="0" baseline="0" noProof="0" dirty="0">
                  <a:ln>
                    <a:noFill/>
                  </a:ln>
                  <a:solidFill>
                    <a:srgbClr val="0033CC"/>
                  </a:solidFill>
                  <a:effectLst/>
                  <a:uLnTx/>
                  <a:uFillTx/>
                  <a:latin typeface="Aarian"/>
                </a:rPr>
                <a:t> </a:t>
              </a:r>
              <a:r>
                <a:rPr kumimoji="0" lang="en-US" sz="4000" b="1" i="0" u="none" strike="noStrike" kern="1200" cap="none" spc="0" normalizeH="0" baseline="0" noProof="0" dirty="0" err="1">
                  <a:ln>
                    <a:noFill/>
                  </a:ln>
                  <a:solidFill>
                    <a:srgbClr val="0033CC"/>
                  </a:solidFill>
                  <a:effectLst/>
                  <a:uLnTx/>
                  <a:uFillTx/>
                  <a:latin typeface="Aarian"/>
                </a:rPr>
                <a:t>bày</a:t>
              </a:r>
              <a:endParaRPr kumimoji="0" lang="en-US" sz="4000" b="1" i="0" u="none" strike="noStrike" kern="1200" cap="none" spc="0" normalizeH="0" baseline="0" noProof="0" dirty="0">
                <a:ln>
                  <a:noFill/>
                </a:ln>
                <a:solidFill>
                  <a:srgbClr val="0033CC"/>
                </a:solidFill>
                <a:effectLst/>
                <a:uLnTx/>
                <a:uFillTx/>
                <a:latin typeface="Aarian"/>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xmlns=""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xmlns=""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xmlns=""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xmlns="" id="{79A7BC12-C5DB-42E4-4F44-32839CBEC598}"/>
                </a:ext>
              </a:extLst>
            </p:cNvPr>
            <p:cNvSpPr txBox="1"/>
            <p:nvPr/>
          </p:nvSpPr>
          <p:spPr>
            <a:xfrm>
              <a:off x="4764007" y="3396229"/>
              <a:ext cx="2920288" cy="42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33CC"/>
                  </a:solidFill>
                  <a:effectLst/>
                  <a:uLnTx/>
                  <a:uFillTx/>
                  <a:latin typeface="Aarian"/>
                </a:rPr>
                <a:t>Nhận</a:t>
              </a:r>
              <a:r>
                <a:rPr kumimoji="0" lang="en-US" sz="4000" b="1" i="0" u="none" strike="noStrike" kern="1200" cap="none" spc="0" normalizeH="0" baseline="0" noProof="0" dirty="0">
                  <a:ln>
                    <a:noFill/>
                  </a:ln>
                  <a:solidFill>
                    <a:srgbClr val="0033CC"/>
                  </a:solidFill>
                  <a:effectLst/>
                  <a:uLnTx/>
                  <a:uFillTx/>
                  <a:latin typeface="Aarian"/>
                </a:rPr>
                <a:t> </a:t>
              </a:r>
              <a:r>
                <a:rPr kumimoji="0" lang="en-US" sz="4000" b="1" i="0" u="none" strike="noStrike" kern="1200" cap="none" spc="0" normalizeH="0" baseline="0" noProof="0" dirty="0" err="1">
                  <a:ln>
                    <a:noFill/>
                  </a:ln>
                  <a:solidFill>
                    <a:srgbClr val="0033CC"/>
                  </a:solidFill>
                  <a:effectLst/>
                  <a:uLnTx/>
                  <a:uFillTx/>
                  <a:latin typeface="Aarian"/>
                </a:rPr>
                <a:t>xét</a:t>
              </a:r>
              <a:endParaRPr kumimoji="0" lang="en-US" sz="4000" b="1" i="0" u="none" strike="noStrike" kern="1200" cap="none" spc="0" normalizeH="0" baseline="0" noProof="0" dirty="0">
                <a:ln>
                  <a:noFill/>
                </a:ln>
                <a:solidFill>
                  <a:srgbClr val="0033CC"/>
                </a:solidFill>
                <a:effectLst/>
                <a:uLnTx/>
                <a:uFillTx/>
                <a:latin typeface="Aarian"/>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xmlns=""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59" name="Picture 58" descr="A picture containing vector graphics&#10;&#10;Description automatically generated">
            <a:extLst>
              <a:ext uri="{FF2B5EF4-FFF2-40B4-BE49-F238E27FC236}">
                <a16:creationId xmlns:a16="http://schemas.microsoft.com/office/drawing/2014/main" xmlns="" id="{D71B3DEF-894D-A707-E445-FE34D79408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xmlns="" id="{4A7CC9C3-4ECC-9180-51EC-7FDA11B81F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xmlns=""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xmlns=""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xmlns=""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xmlns=""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xmlns=""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xmlns=""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xmlns=""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xmlns=""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xmlns=""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xmlns=""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xmlns=""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xmlns=""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xmlns=""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xmlns=""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xmlns=""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xmlns=""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xmlns=""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xmlns=""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xmlns=""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404</Words>
  <Application>Microsoft Office PowerPoint</Application>
  <PresentationFormat>Custom</PresentationFormat>
  <Paragraphs>38</Paragraphs>
  <Slides>16</Slides>
  <Notes>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29</cp:revision>
  <dcterms:created xsi:type="dcterms:W3CDTF">2022-11-13T06:43:26Z</dcterms:created>
  <dcterms:modified xsi:type="dcterms:W3CDTF">2023-02-13T08:27:49Z</dcterms:modified>
</cp:coreProperties>
</file>