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3" r:id="rId2"/>
    <p:sldId id="259" r:id="rId3"/>
    <p:sldId id="260" r:id="rId4"/>
    <p:sldId id="261" r:id="rId5"/>
    <p:sldId id="262" r:id="rId6"/>
    <p:sldId id="274" r:id="rId7"/>
    <p:sldId id="258" r:id="rId8"/>
    <p:sldId id="263" r:id="rId9"/>
    <p:sldId id="264" r:id="rId10"/>
    <p:sldId id="267" r:id="rId11"/>
    <p:sldId id="275" r:id="rId12"/>
    <p:sldId id="268" r:id="rId13"/>
    <p:sldId id="276" r:id="rId14"/>
    <p:sldId id="270" r:id="rId15"/>
    <p:sldId id="271" r:id="rId16"/>
    <p:sldId id="272" r:id="rId17"/>
    <p:sldId id="265" r:id="rId18"/>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2"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B06CC6-1015-4C70-B0C0-903CFEDA1E25}" type="datetimeFigureOut">
              <a:rPr lang="vi-VN" smtClean="0"/>
              <a:t>13/02/2023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213D04-FC70-441A-9BAE-04319F47BE76}" type="slidenum">
              <a:rPr lang="vi-VN" smtClean="0"/>
              <a:t>‹#›</a:t>
            </a:fld>
            <a:endParaRPr lang="vi-VN"/>
          </a:p>
        </p:txBody>
      </p:sp>
    </p:spTree>
    <p:extLst>
      <p:ext uri="{BB962C8B-B14F-4D97-AF65-F5344CB8AC3E}">
        <p14:creationId xmlns:p14="http://schemas.microsoft.com/office/powerpoint/2010/main" val="475117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12</a:t>
            </a:fld>
            <a:endParaRPr lang="zh-CN" altLang="en-US"/>
          </a:p>
        </p:txBody>
      </p:sp>
    </p:spTree>
    <p:extLst>
      <p:ext uri="{BB962C8B-B14F-4D97-AF65-F5344CB8AC3E}">
        <p14:creationId xmlns:p14="http://schemas.microsoft.com/office/powerpoint/2010/main" val="365833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17</a:t>
            </a:fld>
            <a:endParaRPr lang="zh-CN" altLang="en-US"/>
          </a:p>
        </p:txBody>
      </p:sp>
    </p:spTree>
    <p:extLst>
      <p:ext uri="{BB962C8B-B14F-4D97-AF65-F5344CB8AC3E}">
        <p14:creationId xmlns:p14="http://schemas.microsoft.com/office/powerpoint/2010/main" val="14978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A5305A98-4DAA-48C5-875C-7DFEA5562C2E}" type="datetimeFigureOut">
              <a:rPr lang="vi-VN" smtClean="0"/>
              <a:t>13/02/2023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1433222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5305A98-4DAA-48C5-875C-7DFEA5562C2E}" type="datetimeFigureOut">
              <a:rPr lang="vi-VN" smtClean="0"/>
              <a:t>13/02/2023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3161122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5305A98-4DAA-48C5-875C-7DFEA5562C2E}" type="datetimeFigureOut">
              <a:rPr lang="vi-VN" smtClean="0"/>
              <a:t>13/02/2023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254207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5305A98-4DAA-48C5-875C-7DFEA5562C2E}" type="datetimeFigureOut">
              <a:rPr lang="vi-VN" smtClean="0"/>
              <a:t>13/02/2023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3804351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305A98-4DAA-48C5-875C-7DFEA5562C2E}" type="datetimeFigureOut">
              <a:rPr lang="vi-VN" smtClean="0"/>
              <a:t>13/02/2023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235711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A5305A98-4DAA-48C5-875C-7DFEA5562C2E}" type="datetimeFigureOut">
              <a:rPr lang="vi-VN" smtClean="0"/>
              <a:t>13/02/2023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309709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A5305A98-4DAA-48C5-875C-7DFEA5562C2E}" type="datetimeFigureOut">
              <a:rPr lang="vi-VN" smtClean="0"/>
              <a:t>13/02/2023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1478031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A5305A98-4DAA-48C5-875C-7DFEA5562C2E}" type="datetimeFigureOut">
              <a:rPr lang="vi-VN" smtClean="0"/>
              <a:t>13/02/2023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1376612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05A98-4DAA-48C5-875C-7DFEA5562C2E}" type="datetimeFigureOut">
              <a:rPr lang="vi-VN" smtClean="0"/>
              <a:t>13/02/2023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1764383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05A98-4DAA-48C5-875C-7DFEA5562C2E}" type="datetimeFigureOut">
              <a:rPr lang="vi-VN" smtClean="0"/>
              <a:t>13/02/2023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350921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05A98-4DAA-48C5-875C-7DFEA5562C2E}" type="datetimeFigureOut">
              <a:rPr lang="vi-VN" smtClean="0"/>
              <a:t>13/02/2023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5385DB9-8530-43C0-A8C0-5CB7A105FECF}" type="slidenum">
              <a:rPr lang="vi-VN" smtClean="0"/>
              <a:t>‹#›</a:t>
            </a:fld>
            <a:endParaRPr lang="vi-VN"/>
          </a:p>
        </p:txBody>
      </p:sp>
    </p:spTree>
    <p:extLst>
      <p:ext uri="{BB962C8B-B14F-4D97-AF65-F5344CB8AC3E}">
        <p14:creationId xmlns:p14="http://schemas.microsoft.com/office/powerpoint/2010/main" val="419859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5305A98-4DAA-48C5-875C-7DFEA5562C2E}" type="datetimeFigureOut">
              <a:rPr lang="vi-VN" smtClean="0"/>
              <a:t>13/02/2023</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385DB9-8530-43C0-A8C0-5CB7A105FECF}" type="slidenum">
              <a:rPr lang="vi-VN" smtClean="0"/>
              <a:t>‹#›</a:t>
            </a:fld>
            <a:endParaRPr lang="vi-VN"/>
          </a:p>
        </p:txBody>
      </p:sp>
    </p:spTree>
    <p:extLst>
      <p:ext uri="{BB962C8B-B14F-4D97-AF65-F5344CB8AC3E}">
        <p14:creationId xmlns:p14="http://schemas.microsoft.com/office/powerpoint/2010/main" val="2952191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4.wav"/><Relationship Id="rId3" Type="http://schemas.openxmlformats.org/officeDocument/2006/relationships/audio" Target="../media/audio5.wav"/><Relationship Id="rId7" Type="http://schemas.openxmlformats.org/officeDocument/2006/relationships/image" Target="../media/image17.png"/><Relationship Id="rId12" Type="http://schemas.openxmlformats.org/officeDocument/2006/relationships/image" Target="../media/image4.GIF"/><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jpeg"/><Relationship Id="rId9" Type="http://schemas.openxmlformats.org/officeDocument/2006/relationships/image" Target="../media/image19.png"/><Relationship Id="rId14" Type="http://schemas.openxmlformats.org/officeDocument/2006/relationships/audio" Target="../media/audio5.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476"/>
            <a:ext cx="9144476" cy="514397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 y="5858"/>
            <a:ext cx="9144000" cy="5175189"/>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207746"/>
            <a:ext cx="1469120" cy="2935754"/>
          </a:xfrm>
          <a:prstGeom prst="rect">
            <a:avLst/>
          </a:prstGeom>
          <a:effectLst>
            <a:outerShdw blurRad="63500" sx="102000" sy="102000" algn="ctr" rotWithShape="0">
              <a:prstClr val="black">
                <a:alpha val="40000"/>
              </a:prstClr>
            </a:outerShdw>
          </a:effectLst>
        </p:spPr>
      </p:pic>
      <p:pic>
        <p:nvPicPr>
          <p:cNvPr id="2050" name="Picture 2" descr="Animated Butterflies Flying Wallpaper posted by Zoey Merca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58"/>
            <a:ext cx="179882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345177" y="-476"/>
            <a:ext cx="1798823" cy="13716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84920" y="1660162"/>
            <a:ext cx="8424936" cy="1323439"/>
          </a:xfrm>
          <a:prstGeom prst="rect">
            <a:avLst/>
          </a:prstGeom>
        </p:spPr>
        <p:txBody>
          <a:bodyPr wrap="square">
            <a:spAutoFit/>
          </a:bodyPr>
          <a:lstStyle/>
          <a:p>
            <a:pPr indent="228600" algn="ctr">
              <a:spcAft>
                <a:spcPts val="0"/>
              </a:spcAft>
            </a:pPr>
            <a:r>
              <a:rPr lang="nl-NL" sz="4000" b="1" dirty="0" smtClean="0">
                <a:solidFill>
                  <a:srgbClr val="0070C0"/>
                </a:solidFill>
                <a:latin typeface="Aarian"/>
                <a:ea typeface="Times New Roman" panose="02020603050405020304" pitchFamily="18" charset="0"/>
              </a:rPr>
              <a:t>Bài: Viết đoạn văn nêu tình cảm, cảm xúc về cảnh vật yêu thích. </a:t>
            </a:r>
            <a:endParaRPr lang="en-US" sz="4000" b="1" dirty="0">
              <a:solidFill>
                <a:srgbClr val="0070C0"/>
              </a:solidFill>
              <a:latin typeface="Aarian"/>
              <a:ea typeface="Times New Roman" panose="02020603050405020304" pitchFamily="18" charset="0"/>
            </a:endParaRPr>
          </a:p>
        </p:txBody>
      </p:sp>
      <p:sp>
        <p:nvSpPr>
          <p:cNvPr id="25" name="Title 1"/>
          <p:cNvSpPr txBox="1">
            <a:spLocks/>
          </p:cNvSpPr>
          <p:nvPr/>
        </p:nvSpPr>
        <p:spPr>
          <a:xfrm>
            <a:off x="1153689" y="267494"/>
            <a:ext cx="6838528" cy="6858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002060"/>
                </a:solidFill>
                <a:latin typeface="Aarian"/>
              </a:rPr>
              <a:t>TRƯỜNG TIỂU HỌC SÀI ĐỒNG</a:t>
            </a:r>
            <a:endParaRPr lang="vi-VN" sz="2800" dirty="0">
              <a:solidFill>
                <a:srgbClr val="002060"/>
              </a:solidFill>
              <a:latin typeface="Aarian"/>
            </a:endParaRPr>
          </a:p>
        </p:txBody>
      </p:sp>
      <p:sp>
        <p:nvSpPr>
          <p:cNvPr id="30" name="Title 1"/>
          <p:cNvSpPr txBox="1">
            <a:spLocks/>
          </p:cNvSpPr>
          <p:nvPr/>
        </p:nvSpPr>
        <p:spPr>
          <a:xfrm>
            <a:off x="1798824" y="953393"/>
            <a:ext cx="6445764" cy="6858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err="1" smtClean="0">
                <a:solidFill>
                  <a:srgbClr val="FF0000"/>
                </a:solidFill>
                <a:latin typeface="Aarian"/>
              </a:rPr>
              <a:t>Tiếng</a:t>
            </a:r>
            <a:r>
              <a:rPr lang="en-US" sz="4000" dirty="0" smtClean="0">
                <a:solidFill>
                  <a:srgbClr val="FF0000"/>
                </a:solidFill>
                <a:latin typeface="Aarian"/>
              </a:rPr>
              <a:t> </a:t>
            </a:r>
            <a:r>
              <a:rPr lang="en-US" sz="4000" dirty="0" err="1" smtClean="0">
                <a:solidFill>
                  <a:srgbClr val="FF0000"/>
                </a:solidFill>
                <a:latin typeface="Aarian"/>
              </a:rPr>
              <a:t>Việt-Tuần</a:t>
            </a:r>
            <a:r>
              <a:rPr lang="en-US" sz="4000" dirty="0" smtClean="0">
                <a:solidFill>
                  <a:srgbClr val="FF0000"/>
                </a:solidFill>
                <a:latin typeface="Aarian"/>
              </a:rPr>
              <a:t> 22 – </a:t>
            </a:r>
            <a:r>
              <a:rPr lang="en-US" sz="4000" dirty="0" err="1" smtClean="0">
                <a:solidFill>
                  <a:srgbClr val="FF0000"/>
                </a:solidFill>
                <a:latin typeface="Aarian"/>
              </a:rPr>
              <a:t>Tiết</a:t>
            </a:r>
            <a:r>
              <a:rPr lang="en-US" sz="4000" dirty="0" smtClean="0">
                <a:solidFill>
                  <a:srgbClr val="FF0000"/>
                </a:solidFill>
                <a:latin typeface="Aarian"/>
              </a:rPr>
              <a:t> 7</a:t>
            </a:r>
            <a:endParaRPr lang="vi-VN" sz="4000" dirty="0">
              <a:solidFill>
                <a:srgbClr val="FF0000"/>
              </a:solidFill>
              <a:latin typeface="Aarian"/>
            </a:endParaRPr>
          </a:p>
        </p:txBody>
      </p:sp>
      <p:sp>
        <p:nvSpPr>
          <p:cNvPr id="32" name="Title 1"/>
          <p:cNvSpPr txBox="1">
            <a:spLocks/>
          </p:cNvSpPr>
          <p:nvPr/>
        </p:nvSpPr>
        <p:spPr>
          <a:xfrm>
            <a:off x="3275856" y="3219823"/>
            <a:ext cx="5542384" cy="57606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i="1" dirty="0" err="1" smtClean="0">
                <a:solidFill>
                  <a:srgbClr val="002060"/>
                </a:solidFill>
                <a:latin typeface="Aarian"/>
              </a:rPr>
              <a:t>Giáo</a:t>
            </a:r>
            <a:r>
              <a:rPr lang="en-US" sz="2800" i="1" dirty="0" smtClean="0">
                <a:solidFill>
                  <a:srgbClr val="002060"/>
                </a:solidFill>
                <a:latin typeface="Aarian"/>
              </a:rPr>
              <a:t> </a:t>
            </a:r>
            <a:r>
              <a:rPr lang="en-US" sz="2800" i="1" dirty="0" err="1" smtClean="0">
                <a:solidFill>
                  <a:srgbClr val="002060"/>
                </a:solidFill>
                <a:latin typeface="Aarian"/>
              </a:rPr>
              <a:t>viên</a:t>
            </a:r>
            <a:r>
              <a:rPr lang="en-US" sz="2800" i="1" dirty="0" smtClean="0">
                <a:solidFill>
                  <a:srgbClr val="002060"/>
                </a:solidFill>
                <a:latin typeface="Aarian"/>
              </a:rPr>
              <a:t>: </a:t>
            </a:r>
            <a:r>
              <a:rPr lang="en-US" sz="2800" i="1" dirty="0" err="1" smtClean="0">
                <a:solidFill>
                  <a:srgbClr val="002060"/>
                </a:solidFill>
                <a:latin typeface="Aarian"/>
              </a:rPr>
              <a:t>Nguyễn</a:t>
            </a:r>
            <a:r>
              <a:rPr lang="en-US" sz="2800" i="1" dirty="0" smtClean="0">
                <a:solidFill>
                  <a:srgbClr val="002060"/>
                </a:solidFill>
                <a:latin typeface="Aarian"/>
              </a:rPr>
              <a:t> </a:t>
            </a:r>
            <a:r>
              <a:rPr lang="en-US" sz="2800" i="1" dirty="0" err="1" smtClean="0">
                <a:solidFill>
                  <a:srgbClr val="002060"/>
                </a:solidFill>
                <a:latin typeface="Aarian"/>
              </a:rPr>
              <a:t>Thị</a:t>
            </a:r>
            <a:r>
              <a:rPr lang="en-US" sz="2800" i="1" dirty="0" smtClean="0">
                <a:solidFill>
                  <a:srgbClr val="002060"/>
                </a:solidFill>
                <a:latin typeface="Aarian"/>
              </a:rPr>
              <a:t> </a:t>
            </a:r>
            <a:r>
              <a:rPr lang="en-US" sz="2800" i="1" dirty="0" err="1" smtClean="0">
                <a:solidFill>
                  <a:srgbClr val="002060"/>
                </a:solidFill>
                <a:latin typeface="Aarian"/>
              </a:rPr>
              <a:t>Thúy</a:t>
            </a:r>
            <a:endParaRPr lang="vi-VN" sz="2800" i="1" dirty="0">
              <a:solidFill>
                <a:srgbClr val="002060"/>
              </a:solidFill>
              <a:latin typeface="Aarian"/>
            </a:endParaRPr>
          </a:p>
        </p:txBody>
      </p:sp>
    </p:spTree>
    <p:extLst>
      <p:ext uri="{BB962C8B-B14F-4D97-AF65-F5344CB8AC3E}">
        <p14:creationId xmlns:p14="http://schemas.microsoft.com/office/powerpoint/2010/main" val="47237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3"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3931920" y="595993"/>
            <a:ext cx="4926330" cy="3951515"/>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xmlns="" id="{D38E24C8-1DC3-48FF-9D93-505524807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271" y="1140552"/>
            <a:ext cx="5290457" cy="5290457"/>
          </a:xfrm>
          <a:prstGeom prst="rect">
            <a:avLst/>
          </a:prstGeom>
          <a:effectLst>
            <a:outerShdw blurRad="12700" dist="12700" dir="18900000" algn="bl" rotWithShape="0">
              <a:prstClr val="black">
                <a:alpha val="40000"/>
              </a:prstClr>
            </a:outerShdw>
          </a:effectLst>
        </p:spPr>
      </p:pic>
      <p:pic>
        <p:nvPicPr>
          <p:cNvPr id="7" name="Picture 6"/>
          <p:cNvPicPr>
            <a:picLocks noChangeAspect="1"/>
          </p:cNvPicPr>
          <p:nvPr/>
        </p:nvPicPr>
        <p:blipFill>
          <a:blip r:embed="rId5"/>
          <a:stretch>
            <a:fillRect/>
          </a:stretch>
        </p:blipFill>
        <p:spPr>
          <a:xfrm>
            <a:off x="3983414" y="608116"/>
            <a:ext cx="4554107" cy="3941405"/>
          </a:xfrm>
          <a:prstGeom prst="rect">
            <a:avLst/>
          </a:prstGeom>
        </p:spPr>
      </p:pic>
    </p:spTree>
    <p:extLst>
      <p:ext uri="{BB962C8B-B14F-4D97-AF65-F5344CB8AC3E}">
        <p14:creationId xmlns:p14="http://schemas.microsoft.com/office/powerpoint/2010/main" val="237281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243840" y="267495"/>
            <a:ext cx="8587740" cy="4261644"/>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arian"/>
            </a:endParaRPr>
          </a:p>
        </p:txBody>
      </p:sp>
      <p:sp>
        <p:nvSpPr>
          <p:cNvPr id="23" name="矩形 3">
            <a:extLst>
              <a:ext uri="{FF2B5EF4-FFF2-40B4-BE49-F238E27FC236}">
                <a16:creationId xmlns:a16="http://schemas.microsoft.com/office/drawing/2014/main" xmlns="" id="{883E73CD-79D9-47CF-B907-B0233C3F2DF0}"/>
              </a:ext>
            </a:extLst>
          </p:cNvPr>
          <p:cNvSpPr/>
          <p:nvPr/>
        </p:nvSpPr>
        <p:spPr>
          <a:xfrm>
            <a:off x="343046" y="339502"/>
            <a:ext cx="8488534" cy="954107"/>
          </a:xfrm>
          <a:prstGeom prst="rect">
            <a:avLst/>
          </a:prstGeom>
        </p:spPr>
        <p:txBody>
          <a:bodyPr wrap="square">
            <a:spAutoFit/>
          </a:bodyPr>
          <a:lstStyle/>
          <a:p>
            <a:r>
              <a:rPr lang="nl-NL" sz="2800" b="1" dirty="0" smtClean="0">
                <a:solidFill>
                  <a:srgbClr val="00B050"/>
                </a:solidFill>
                <a:latin typeface="Aarian"/>
                <a:ea typeface="Cambria" panose="02040503050406030204" pitchFamily="18" charset="0"/>
              </a:rPr>
              <a:t>2.Viết </a:t>
            </a:r>
            <a:r>
              <a:rPr lang="nl-NL" sz="2800" b="1" dirty="0">
                <a:solidFill>
                  <a:srgbClr val="00B050"/>
                </a:solidFill>
                <a:latin typeface="Aarian"/>
                <a:ea typeface="Cambria" panose="02040503050406030204" pitchFamily="18" charset="0"/>
              </a:rPr>
              <a:t>đoạn văn nêu tình cảm, cảm xúc của em về một cảnh vật em yêu thích</a:t>
            </a:r>
            <a:endParaRPr lang="en-US" sz="2800" dirty="0">
              <a:solidFill>
                <a:srgbClr val="00B050"/>
              </a:solidFill>
              <a:latin typeface="Aarian"/>
              <a:ea typeface="Cambria" panose="02040503050406030204" pitchFamily="18" charset="0"/>
            </a:endParaRPr>
          </a:p>
        </p:txBody>
      </p:sp>
      <p:sp>
        <p:nvSpPr>
          <p:cNvPr id="10" name="矩形 3">
            <a:extLst>
              <a:ext uri="{FF2B5EF4-FFF2-40B4-BE49-F238E27FC236}">
                <a16:creationId xmlns:a16="http://schemas.microsoft.com/office/drawing/2014/main" xmlns="" id="{883E73CD-79D9-47CF-B907-B0233C3F2DF0}"/>
              </a:ext>
            </a:extLst>
          </p:cNvPr>
          <p:cNvSpPr/>
          <p:nvPr/>
        </p:nvSpPr>
        <p:spPr>
          <a:xfrm>
            <a:off x="3974045" y="1316624"/>
            <a:ext cx="1750081" cy="523220"/>
          </a:xfrm>
          <a:prstGeom prst="rect">
            <a:avLst/>
          </a:prstGeom>
          <a:noFill/>
          <a:ln w="28575">
            <a:noFill/>
            <a:prstDash val="dashDot"/>
          </a:ln>
        </p:spPr>
        <p:txBody>
          <a:bodyPr wrap="square">
            <a:spAutoFit/>
          </a:bodyPr>
          <a:lstStyle/>
          <a:p>
            <a:pPr lvl="0" defTabSz="1219170">
              <a:defRPr/>
            </a:pPr>
            <a:r>
              <a:rPr lang="nl-NL" sz="2800" i="1" dirty="0" smtClean="0">
                <a:solidFill>
                  <a:srgbClr val="C00000"/>
                </a:solidFill>
                <a:latin typeface="Aarian"/>
                <a:ea typeface="Cambria" panose="02040503050406030204" pitchFamily="18" charset="0"/>
              </a:rPr>
              <a:t>Gợi ý:</a:t>
            </a:r>
            <a:endParaRPr kumimoji="0" lang="en-US" altLang="zh-CN" sz="2800" i="1" u="none" strike="noStrike" kern="0" cap="none" spc="0" normalizeH="0" baseline="0" noProof="0" dirty="0">
              <a:ln>
                <a:noFill/>
              </a:ln>
              <a:solidFill>
                <a:srgbClr val="C00000"/>
              </a:solidFill>
              <a:effectLst/>
              <a:uLnTx/>
              <a:uFillTx/>
              <a:latin typeface="Aarian"/>
              <a:ea typeface="Cambria" panose="02040503050406030204" pitchFamily="18" charset="0"/>
            </a:endParaRPr>
          </a:p>
        </p:txBody>
      </p:sp>
      <p:sp>
        <p:nvSpPr>
          <p:cNvPr id="11" name="矩形 3">
            <a:extLst>
              <a:ext uri="{FF2B5EF4-FFF2-40B4-BE49-F238E27FC236}">
                <a16:creationId xmlns:a16="http://schemas.microsoft.com/office/drawing/2014/main" xmlns="" id="{883E73CD-79D9-47CF-B907-B0233C3F2DF0}"/>
              </a:ext>
            </a:extLst>
          </p:cNvPr>
          <p:cNvSpPr/>
          <p:nvPr/>
        </p:nvSpPr>
        <p:spPr>
          <a:xfrm>
            <a:off x="243840" y="1707654"/>
            <a:ext cx="8195093" cy="2677656"/>
          </a:xfrm>
          <a:prstGeom prst="rect">
            <a:avLst/>
          </a:prstGeom>
          <a:noFill/>
          <a:ln w="28575">
            <a:noFill/>
            <a:prstDash val="dashDot"/>
          </a:ln>
        </p:spPr>
        <p:txBody>
          <a:bodyPr wrap="square">
            <a:spAutoFit/>
          </a:bodyPr>
          <a:lstStyle/>
          <a:p>
            <a:pPr marL="457200" lvl="0" indent="-457200" algn="just" defTabSz="1219170">
              <a:buFont typeface="Wingdings" panose="05000000000000000000" pitchFamily="2" charset="2"/>
              <a:buChar char="§"/>
              <a:defRPr/>
            </a:pPr>
            <a:r>
              <a:rPr lang="nl-NL" sz="2800" b="1" dirty="0" smtClean="0">
                <a:solidFill>
                  <a:srgbClr val="0070C0"/>
                </a:solidFill>
                <a:latin typeface="Aarian"/>
                <a:ea typeface="Cambria" panose="02040503050406030204" pitchFamily="18" charset="0"/>
              </a:rPr>
              <a:t>Cảnh vật em yêu thích là gì, ở đâu?</a:t>
            </a:r>
          </a:p>
          <a:p>
            <a:pPr marL="457200" lvl="0" indent="-457200" algn="just" defTabSz="1219170">
              <a:buFont typeface="Wingdings" panose="05000000000000000000" pitchFamily="2" charset="2"/>
              <a:buChar char="§"/>
              <a:defRPr/>
            </a:pPr>
            <a:r>
              <a:rPr lang="nl-NL" sz="2800" b="1" dirty="0" smtClean="0">
                <a:solidFill>
                  <a:srgbClr val="0070C0"/>
                </a:solidFill>
                <a:latin typeface="Aarian"/>
                <a:ea typeface="Cambria" panose="02040503050406030204" pitchFamily="18" charset="0"/>
              </a:rPr>
              <a:t>Đặc điểm nổi bật của cảnh vật đó là gì? Điều khiến em ấn tượng nhất?</a:t>
            </a:r>
          </a:p>
          <a:p>
            <a:pPr marL="457200" lvl="0" indent="-457200" algn="just" defTabSz="1219170">
              <a:buFont typeface="Wingdings" panose="05000000000000000000" pitchFamily="2" charset="2"/>
              <a:buChar char="§"/>
              <a:defRPr/>
            </a:pPr>
            <a:r>
              <a:rPr lang="nl-NL" sz="2800" b="1" dirty="0" smtClean="0">
                <a:solidFill>
                  <a:srgbClr val="0070C0"/>
                </a:solidFill>
                <a:latin typeface="Aarian"/>
                <a:ea typeface="Cambria" panose="02040503050406030204" pitchFamily="18" charset="0"/>
              </a:rPr>
              <a:t>Khi ngắm nhìn cảnh vật đó, em có cảm nghĩ thế nào? (yêu vẻ đẹp của cảnh vật, biết ơn những người khám phá, giữ gìn cảnh vật,...) </a:t>
            </a:r>
            <a:endParaRPr kumimoji="0" lang="en-US" altLang="zh-CN" sz="2800" b="0" i="0" u="none" strike="noStrike" kern="0" cap="none" spc="0" normalizeH="0" baseline="0" noProof="0" dirty="0">
              <a:ln>
                <a:noFill/>
              </a:ln>
              <a:solidFill>
                <a:srgbClr val="0070C0"/>
              </a:solidFill>
              <a:effectLst/>
              <a:uLnTx/>
              <a:uFillTx/>
              <a:latin typeface="Aarian"/>
              <a:ea typeface="Cambria" panose="02040503050406030204" pitchFamily="18" charset="0"/>
            </a:endParaRPr>
          </a:p>
        </p:txBody>
      </p:sp>
    </p:spTree>
    <p:extLst>
      <p:ext uri="{BB962C8B-B14F-4D97-AF65-F5344CB8AC3E}">
        <p14:creationId xmlns:p14="http://schemas.microsoft.com/office/powerpoint/2010/main" val="34455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418C0EC0-A1AF-48B3-A0A5-DAF1578B92A0}"/>
              </a:ext>
            </a:extLst>
          </p:cNvPr>
          <p:cNvSpPr/>
          <p:nvPr/>
        </p:nvSpPr>
        <p:spPr>
          <a:xfrm>
            <a:off x="220238" y="435700"/>
            <a:ext cx="8657063" cy="4254818"/>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arian"/>
            </a:endParaRPr>
          </a:p>
        </p:txBody>
      </p:sp>
      <p:pic>
        <p:nvPicPr>
          <p:cNvPr id="11" name="Picture 10"/>
          <p:cNvPicPr>
            <a:picLocks noChangeAspect="1"/>
          </p:cNvPicPr>
          <p:nvPr/>
        </p:nvPicPr>
        <p:blipFill>
          <a:blip r:embed="rId3"/>
          <a:stretch>
            <a:fillRect/>
          </a:stretch>
        </p:blipFill>
        <p:spPr>
          <a:xfrm>
            <a:off x="119451" y="1926324"/>
            <a:ext cx="3444437" cy="3444437"/>
          </a:xfrm>
          <a:prstGeom prst="rect">
            <a:avLst/>
          </a:prstGeom>
        </p:spPr>
      </p:pic>
      <p:sp>
        <p:nvSpPr>
          <p:cNvPr id="31" name="矩形 3">
            <a:extLst>
              <a:ext uri="{FF2B5EF4-FFF2-40B4-BE49-F238E27FC236}">
                <a16:creationId xmlns:a16="http://schemas.microsoft.com/office/drawing/2014/main" xmlns="" id="{883E73CD-79D9-47CF-B907-B0233C3F2DF0}"/>
              </a:ext>
            </a:extLst>
          </p:cNvPr>
          <p:cNvSpPr/>
          <p:nvPr/>
        </p:nvSpPr>
        <p:spPr>
          <a:xfrm>
            <a:off x="555666" y="435700"/>
            <a:ext cx="7986206" cy="954107"/>
          </a:xfrm>
          <a:prstGeom prst="rect">
            <a:avLst/>
          </a:prstGeom>
        </p:spPr>
        <p:txBody>
          <a:bodyPr wrap="square">
            <a:spAutoFit/>
          </a:bodyPr>
          <a:lstStyle/>
          <a:p>
            <a:pPr algn="just"/>
            <a:r>
              <a:rPr lang="nl-NL" sz="2800" b="1" dirty="0">
                <a:solidFill>
                  <a:srgbClr val="C00000"/>
                </a:solidFill>
                <a:latin typeface="Aarian"/>
                <a:ea typeface="Cambria" panose="02040503050406030204" pitchFamily="18" charset="0"/>
              </a:rPr>
              <a:t>Viết đoạn văn nêu tình cảm, cảm xúc của em về một cảnh vật em yêu thích</a:t>
            </a:r>
            <a:endParaRPr lang="en-US" sz="2800" dirty="0">
              <a:solidFill>
                <a:srgbClr val="C00000"/>
              </a:solidFill>
              <a:latin typeface="Aarian"/>
              <a:ea typeface="Cambria" panose="02040503050406030204" pitchFamily="18" charset="0"/>
            </a:endParaRPr>
          </a:p>
        </p:txBody>
      </p:sp>
      <p:sp>
        <p:nvSpPr>
          <p:cNvPr id="32" name="矩形 3">
            <a:extLst>
              <a:ext uri="{FF2B5EF4-FFF2-40B4-BE49-F238E27FC236}">
                <a16:creationId xmlns:a16="http://schemas.microsoft.com/office/drawing/2014/main" xmlns="" id="{883E73CD-79D9-47CF-B907-B0233C3F2DF0}"/>
              </a:ext>
            </a:extLst>
          </p:cNvPr>
          <p:cNvSpPr/>
          <p:nvPr/>
        </p:nvSpPr>
        <p:spPr>
          <a:xfrm>
            <a:off x="3779520" y="1879777"/>
            <a:ext cx="5006340" cy="1815882"/>
          </a:xfrm>
          <a:prstGeom prst="rect">
            <a:avLst/>
          </a:prstGeom>
        </p:spPr>
        <p:txBody>
          <a:bodyPr wrap="square">
            <a:spAutoFit/>
          </a:bodyPr>
          <a:lstStyle/>
          <a:p>
            <a:pPr algn="just"/>
            <a:r>
              <a:rPr lang="nl-NL" sz="2800" b="1" i="1" dirty="0" smtClean="0">
                <a:solidFill>
                  <a:srgbClr val="0070C0"/>
                </a:solidFill>
                <a:latin typeface="Aarian"/>
                <a:ea typeface="Cambria" panose="02040503050406030204" pitchFamily="18" charset="0"/>
              </a:rPr>
              <a:t>Yêu cầu:</a:t>
            </a:r>
          </a:p>
          <a:p>
            <a:pPr marL="571500" indent="-571500" algn="just">
              <a:buFontTx/>
              <a:buChar char="-"/>
            </a:pPr>
            <a:r>
              <a:rPr lang="nl-NL" sz="2800" dirty="0" smtClean="0">
                <a:solidFill>
                  <a:srgbClr val="0070C0"/>
                </a:solidFill>
                <a:latin typeface="Aarian"/>
                <a:ea typeface="Cambria" panose="02040503050406030204" pitchFamily="18" charset="0"/>
              </a:rPr>
              <a:t>Viết đúng bố cục</a:t>
            </a:r>
          </a:p>
          <a:p>
            <a:pPr marL="571500" indent="-571500" algn="just">
              <a:buFontTx/>
              <a:buChar char="-"/>
            </a:pPr>
            <a:r>
              <a:rPr lang="nl-NL" sz="2800" dirty="0" smtClean="0">
                <a:solidFill>
                  <a:srgbClr val="0070C0"/>
                </a:solidFill>
                <a:latin typeface="Aarian"/>
                <a:ea typeface="Cambria" panose="02040503050406030204" pitchFamily="18" charset="0"/>
              </a:rPr>
              <a:t>Có thể sử dụng hình ảnh so sánh</a:t>
            </a:r>
            <a:endParaRPr lang="en-US" sz="2800" dirty="0">
              <a:solidFill>
                <a:srgbClr val="0070C0"/>
              </a:solidFill>
              <a:latin typeface="Aarian"/>
              <a:ea typeface="Cambria" panose="02040503050406030204" pitchFamily="18" charset="0"/>
            </a:endParaRPr>
          </a:p>
        </p:txBody>
      </p:sp>
    </p:spTree>
    <p:extLst>
      <p:ext uri="{BB962C8B-B14F-4D97-AF65-F5344CB8AC3E}">
        <p14:creationId xmlns:p14="http://schemas.microsoft.com/office/powerpoint/2010/main" val="2253534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477" y="-476"/>
            <a:ext cx="9144476" cy="514397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 y="2007024"/>
            <a:ext cx="9144000" cy="3136476"/>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74880" y="2207746"/>
            <a:ext cx="1469120" cy="2935754"/>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a:fillRect/>
          </a:stretch>
        </p:blipFill>
        <p:spPr>
          <a:xfrm>
            <a:off x="1646548" y="2604474"/>
            <a:ext cx="1441253" cy="253746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a:fillRect/>
          </a:stretch>
        </p:blipFill>
        <p:spPr>
          <a:xfrm>
            <a:off x="3864313" y="2604474"/>
            <a:ext cx="1408367" cy="253746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a:fillRect/>
          </a:stretch>
        </p:blipFill>
        <p:spPr>
          <a:xfrm>
            <a:off x="6056201" y="2606040"/>
            <a:ext cx="1385104" cy="253746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6352590" y="850761"/>
            <a:ext cx="2778380" cy="1851660"/>
            <a:chOff x="9026330" y="1381655"/>
            <a:chExt cx="3704506" cy="2468880"/>
          </a:xfrm>
        </p:grpSpPr>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95082" y="1938984"/>
              <a:ext cx="2182516" cy="1354217"/>
            </a:xfrm>
            <a:prstGeom prst="rect">
              <a:avLst/>
            </a:prstGeom>
            <a:noFill/>
          </p:spPr>
          <p:txBody>
            <a:bodyPr wrap="square">
              <a:spAutoFit/>
            </a:bodyPr>
            <a:lstStyle/>
            <a:p>
              <a:pPr algn="ctr" defTabSz="685800">
                <a:defRPr/>
              </a:pPr>
              <a:r>
                <a:rPr lang="en-US" sz="2000" b="1" dirty="0" err="1">
                  <a:solidFill>
                    <a:srgbClr val="FF0066"/>
                  </a:solidFill>
                  <a:latin typeface="Aarian"/>
                  <a:cs typeface="Calibri" panose="020F0502020204030204" pitchFamily="34" charset="0"/>
                </a:rPr>
                <a:t>Bài</a:t>
              </a:r>
              <a:r>
                <a:rPr lang="en-US" sz="2000" b="1" dirty="0">
                  <a:solidFill>
                    <a:srgbClr val="FF0066"/>
                  </a:solidFill>
                  <a:latin typeface="Aarian"/>
                  <a:cs typeface="Calibri" panose="020F0502020204030204" pitchFamily="34" charset="0"/>
                </a:rPr>
                <a:t> </a:t>
              </a:r>
              <a:r>
                <a:rPr lang="en-US" sz="2000" b="1" dirty="0" err="1">
                  <a:solidFill>
                    <a:srgbClr val="FF0066"/>
                  </a:solidFill>
                  <a:latin typeface="Aarian"/>
                  <a:cs typeface="Calibri" panose="020F0502020204030204" pitchFamily="34" charset="0"/>
                </a:rPr>
                <a:t>viết</a:t>
              </a:r>
              <a:r>
                <a:rPr lang="en-US" sz="2000" b="1" dirty="0">
                  <a:solidFill>
                    <a:srgbClr val="FF0066"/>
                  </a:solidFill>
                  <a:latin typeface="Aarian"/>
                  <a:cs typeface="Calibri" panose="020F0502020204030204" pitchFamily="34" charset="0"/>
                </a:rPr>
                <a:t> </a:t>
              </a:r>
              <a:r>
                <a:rPr lang="en-US" sz="2000" b="1" dirty="0" err="1">
                  <a:solidFill>
                    <a:srgbClr val="FF0066"/>
                  </a:solidFill>
                  <a:latin typeface="Aarian"/>
                  <a:cs typeface="Calibri" panose="020F0502020204030204" pitchFamily="34" charset="0"/>
                </a:rPr>
                <a:t>có</a:t>
              </a:r>
              <a:r>
                <a:rPr lang="en-US" sz="2000" b="1" dirty="0">
                  <a:solidFill>
                    <a:srgbClr val="FF0066"/>
                  </a:solidFill>
                  <a:latin typeface="Aarian"/>
                  <a:cs typeface="Calibri" panose="020F0502020204030204" pitchFamily="34" charset="0"/>
                </a:rPr>
                <a:t> </a:t>
              </a:r>
              <a:r>
                <a:rPr lang="en-US" sz="2000" b="1" dirty="0" err="1">
                  <a:solidFill>
                    <a:srgbClr val="FF0066"/>
                  </a:solidFill>
                  <a:latin typeface="Aarian"/>
                  <a:cs typeface="Calibri" panose="020F0502020204030204" pitchFamily="34" charset="0"/>
                </a:rPr>
                <a:t>sáng</a:t>
              </a:r>
              <a:r>
                <a:rPr lang="en-US" sz="2000" b="1" dirty="0">
                  <a:solidFill>
                    <a:srgbClr val="FF0066"/>
                  </a:solidFill>
                  <a:latin typeface="Aarian"/>
                  <a:cs typeface="Calibri" panose="020F0502020204030204" pitchFamily="34" charset="0"/>
                </a:rPr>
                <a:t> </a:t>
              </a:r>
              <a:r>
                <a:rPr lang="en-US" sz="2000" b="1" dirty="0" err="1">
                  <a:solidFill>
                    <a:srgbClr val="FF0066"/>
                  </a:solidFill>
                  <a:latin typeface="Aarian"/>
                  <a:cs typeface="Calibri" panose="020F0502020204030204" pitchFamily="34" charset="0"/>
                </a:rPr>
                <a:t>tạo</a:t>
              </a:r>
              <a:endParaRPr lang="en-US" sz="2000" b="1" dirty="0">
                <a:solidFill>
                  <a:srgbClr val="FF0066"/>
                </a:solidFill>
                <a:latin typeface="Aarian"/>
                <a:cs typeface="Calibri" panose="020F0502020204030204" pitchFamily="34" charset="0"/>
              </a:endParaRPr>
            </a:p>
            <a:p>
              <a:pPr algn="ctr" defTabSz="685800">
                <a:defRPr/>
              </a:pPr>
              <a:r>
                <a:rPr lang="en-US" sz="2000" dirty="0">
                  <a:solidFill>
                    <a:prstClr val="black"/>
                  </a:solidFill>
                  <a:latin typeface="Aarian"/>
                  <a:cs typeface="Calibri" panose="020F0502020204030204" pitchFamily="34" charset="0"/>
                </a:rPr>
                <a:t>(</a:t>
              </a:r>
              <a:r>
                <a:rPr lang="en-US" sz="2000" dirty="0" err="1">
                  <a:solidFill>
                    <a:prstClr val="black"/>
                  </a:solidFill>
                  <a:latin typeface="Aarian"/>
                  <a:cs typeface="Calibri" panose="020F0502020204030204" pitchFamily="34" charset="0"/>
                </a:rPr>
                <a:t>thêm</a:t>
              </a:r>
              <a:r>
                <a:rPr lang="en-US" sz="2000" dirty="0">
                  <a:solidFill>
                    <a:prstClr val="black"/>
                  </a:solidFill>
                  <a:latin typeface="Aarian"/>
                  <a:cs typeface="Calibri" panose="020F0502020204030204" pitchFamily="34" charset="0"/>
                </a:rPr>
                <a:t> ý </a:t>
              </a:r>
              <a:r>
                <a:rPr lang="en-US" sz="2000" dirty="0" err="1">
                  <a:solidFill>
                    <a:prstClr val="black"/>
                  </a:solidFill>
                  <a:latin typeface="Aarian"/>
                  <a:cs typeface="Calibri" panose="020F0502020204030204" pitchFamily="34" charset="0"/>
                </a:rPr>
                <a:t>mới</a:t>
              </a:r>
              <a:r>
                <a:rPr lang="en-US" sz="2000" dirty="0">
                  <a:solidFill>
                    <a:prstClr val="black"/>
                  </a:solidFill>
                  <a:latin typeface="Aarian"/>
                  <a:cs typeface="Calibri" panose="020F0502020204030204" pitchFamily="34" charset="0"/>
                </a:rPr>
                <a:t>)</a:t>
              </a:r>
            </a:p>
          </p:txBody>
        </p:sp>
      </p:grpSp>
      <p:grpSp>
        <p:nvGrpSpPr>
          <p:cNvPr id="29" name="Group 28"/>
          <p:cNvGrpSpPr/>
          <p:nvPr/>
        </p:nvGrpSpPr>
        <p:grpSpPr>
          <a:xfrm>
            <a:off x="3191124" y="747891"/>
            <a:ext cx="2754744" cy="2057400"/>
            <a:chOff x="4672461" y="1214043"/>
            <a:chExt cx="3672992" cy="2743200"/>
          </a:xfrm>
        </p:grpSpPr>
        <p:pic>
          <p:nvPicPr>
            <p:cNvPr id="31" name="Picture 30"/>
            <p:cNvPicPr>
              <a:picLocks noChangeAspect="1"/>
            </p:cNvPicPr>
            <p:nvPr/>
          </p:nvPicPr>
          <p:blipFill rotWithShape="1">
            <a:blip r:embed="rId11" cstate="print">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45196" y="1731810"/>
              <a:ext cx="2767023" cy="1231107"/>
            </a:xfrm>
            <a:prstGeom prst="rect">
              <a:avLst/>
            </a:prstGeom>
            <a:noFill/>
          </p:spPr>
          <p:txBody>
            <a:bodyPr wrap="square">
              <a:spAutoFit/>
            </a:bodyPr>
            <a:lstStyle/>
            <a:p>
              <a:pPr algn="ctr" defTabSz="685800">
                <a:defRPr/>
              </a:pPr>
              <a:r>
                <a:rPr lang="en-US" b="1" dirty="0" err="1">
                  <a:solidFill>
                    <a:srgbClr val="890696"/>
                  </a:solidFill>
                  <a:latin typeface="Aarian"/>
                  <a:cs typeface="Calibri" panose="020F0502020204030204" pitchFamily="34" charset="0"/>
                </a:rPr>
                <a:t>Bài</a:t>
              </a:r>
              <a:r>
                <a:rPr lang="en-US" b="1" dirty="0">
                  <a:solidFill>
                    <a:srgbClr val="890696"/>
                  </a:solidFill>
                  <a:latin typeface="Aarian"/>
                  <a:cs typeface="Calibri" panose="020F0502020204030204" pitchFamily="34" charset="0"/>
                </a:rPr>
                <a:t> </a:t>
              </a:r>
              <a:r>
                <a:rPr lang="en-US" b="1" dirty="0" err="1">
                  <a:solidFill>
                    <a:srgbClr val="890696"/>
                  </a:solidFill>
                  <a:latin typeface="Aarian"/>
                  <a:cs typeface="Calibri" panose="020F0502020204030204" pitchFamily="34" charset="0"/>
                </a:rPr>
                <a:t>viết</a:t>
              </a:r>
              <a:r>
                <a:rPr lang="en-US" b="1" dirty="0">
                  <a:solidFill>
                    <a:srgbClr val="890696"/>
                  </a:solidFill>
                  <a:latin typeface="Aarian"/>
                  <a:cs typeface="Calibri" panose="020F0502020204030204" pitchFamily="34" charset="0"/>
                </a:rPr>
                <a:t> </a:t>
              </a:r>
              <a:r>
                <a:rPr lang="en-US" b="1" dirty="0" err="1">
                  <a:solidFill>
                    <a:srgbClr val="890696"/>
                  </a:solidFill>
                  <a:latin typeface="Aarian"/>
                  <a:cs typeface="Calibri" panose="020F0502020204030204" pitchFamily="34" charset="0"/>
                </a:rPr>
                <a:t>có</a:t>
              </a:r>
              <a:r>
                <a:rPr lang="en-US" b="1" dirty="0">
                  <a:solidFill>
                    <a:srgbClr val="890696"/>
                  </a:solidFill>
                  <a:latin typeface="Aarian"/>
                  <a:cs typeface="Calibri" panose="020F0502020204030204" pitchFamily="34" charset="0"/>
                </a:rPr>
                <a:t> </a:t>
              </a:r>
              <a:r>
                <a:rPr lang="en-US" b="1" dirty="0" err="1">
                  <a:solidFill>
                    <a:srgbClr val="890696"/>
                  </a:solidFill>
                  <a:latin typeface="Aarian"/>
                  <a:cs typeface="Calibri" panose="020F0502020204030204" pitchFamily="34" charset="0"/>
                </a:rPr>
                <a:t>nhiều</a:t>
              </a:r>
              <a:r>
                <a:rPr lang="en-US" b="1" dirty="0">
                  <a:solidFill>
                    <a:srgbClr val="890696"/>
                  </a:solidFill>
                  <a:latin typeface="Aarian"/>
                  <a:cs typeface="Calibri" panose="020F0502020204030204" pitchFamily="34" charset="0"/>
                </a:rPr>
                <a:t> </a:t>
              </a:r>
              <a:r>
                <a:rPr lang="en-US" b="1" dirty="0" err="1">
                  <a:solidFill>
                    <a:srgbClr val="890696"/>
                  </a:solidFill>
                  <a:latin typeface="Aarian"/>
                  <a:cs typeface="Calibri" panose="020F0502020204030204" pitchFamily="34" charset="0"/>
                </a:rPr>
                <a:t>câu</a:t>
              </a:r>
              <a:r>
                <a:rPr lang="en-US" b="1" dirty="0">
                  <a:solidFill>
                    <a:srgbClr val="890696"/>
                  </a:solidFill>
                  <a:latin typeface="Aarian"/>
                  <a:cs typeface="Calibri" panose="020F0502020204030204" pitchFamily="34" charset="0"/>
                </a:rPr>
                <a:t> </a:t>
              </a:r>
              <a:r>
                <a:rPr lang="en-US" b="1" dirty="0" err="1">
                  <a:solidFill>
                    <a:srgbClr val="890696"/>
                  </a:solidFill>
                  <a:latin typeface="Aarian"/>
                  <a:cs typeface="Calibri" panose="020F0502020204030204" pitchFamily="34" charset="0"/>
                </a:rPr>
                <a:t>văn</a:t>
              </a:r>
              <a:r>
                <a:rPr lang="en-US" b="1" dirty="0">
                  <a:solidFill>
                    <a:srgbClr val="890696"/>
                  </a:solidFill>
                  <a:latin typeface="Aarian"/>
                  <a:cs typeface="Calibri" panose="020F0502020204030204" pitchFamily="34" charset="0"/>
                </a:rPr>
                <a:t> hay</a:t>
              </a:r>
            </a:p>
            <a:p>
              <a:pPr algn="ctr" defTabSz="685800">
                <a:defRPr/>
              </a:pPr>
              <a:r>
                <a:rPr lang="en-US" dirty="0">
                  <a:solidFill>
                    <a:prstClr val="black"/>
                  </a:solidFill>
                  <a:latin typeface="Aarian"/>
                  <a:cs typeface="Calibri" panose="020F0502020204030204" pitchFamily="34" charset="0"/>
                </a:rPr>
                <a:t>(</a:t>
              </a:r>
              <a:r>
                <a:rPr lang="en-US" dirty="0" err="1">
                  <a:solidFill>
                    <a:prstClr val="black"/>
                  </a:solidFill>
                  <a:latin typeface="Aarian"/>
                  <a:cs typeface="Calibri" panose="020F0502020204030204" pitchFamily="34" charset="0"/>
                </a:rPr>
                <a:t>dùng</a:t>
              </a:r>
              <a:r>
                <a:rPr lang="en-US" dirty="0">
                  <a:solidFill>
                    <a:prstClr val="black"/>
                  </a:solidFill>
                  <a:latin typeface="Aarian"/>
                  <a:cs typeface="Calibri" panose="020F0502020204030204" pitchFamily="34" charset="0"/>
                </a:rPr>
                <a:t> </a:t>
              </a:r>
              <a:r>
                <a:rPr lang="en-US" dirty="0" err="1">
                  <a:solidFill>
                    <a:prstClr val="black"/>
                  </a:solidFill>
                  <a:latin typeface="Aarian"/>
                  <a:cs typeface="Calibri" panose="020F0502020204030204" pitchFamily="34" charset="0"/>
                </a:rPr>
                <a:t>từ</a:t>
              </a:r>
              <a:r>
                <a:rPr lang="en-US" dirty="0">
                  <a:solidFill>
                    <a:prstClr val="black"/>
                  </a:solidFill>
                  <a:latin typeface="Aarian"/>
                  <a:cs typeface="Calibri" panose="020F0502020204030204" pitchFamily="34" charset="0"/>
                </a:rPr>
                <a:t> hay)</a:t>
              </a:r>
            </a:p>
          </p:txBody>
        </p:sp>
      </p:grpSp>
      <p:grpSp>
        <p:nvGrpSpPr>
          <p:cNvPr id="34" name="Group 33"/>
          <p:cNvGrpSpPr/>
          <p:nvPr/>
        </p:nvGrpSpPr>
        <p:grpSpPr>
          <a:xfrm rot="10374921" flipV="1">
            <a:off x="314611" y="904515"/>
            <a:ext cx="2662920" cy="1988820"/>
            <a:chOff x="1758356" y="1446550"/>
            <a:chExt cx="3550560" cy="2651760"/>
          </a:xfrm>
        </p:grpSpPr>
        <p:pic>
          <p:nvPicPr>
            <p:cNvPr id="35" name="Picture 34"/>
            <p:cNvPicPr>
              <a:picLocks noChangeAspect="1"/>
            </p:cNvPicPr>
            <p:nvPr/>
          </p:nvPicPr>
          <p:blipFill rotWithShape="1">
            <a:blip r:embed="rId11" cstate="print">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2" y="2148853"/>
              <a:ext cx="2655803" cy="943848"/>
            </a:xfrm>
            <a:prstGeom prst="rect">
              <a:avLst/>
            </a:prstGeom>
            <a:noFill/>
          </p:spPr>
          <p:txBody>
            <a:bodyPr wrap="square">
              <a:spAutoFit/>
            </a:bodyPr>
            <a:lstStyle/>
            <a:p>
              <a:pPr algn="ctr" defTabSz="685800">
                <a:defRPr/>
              </a:pPr>
              <a:r>
                <a:rPr lang="en-US" sz="2000" b="1" dirty="0" err="1">
                  <a:solidFill>
                    <a:srgbClr val="008000"/>
                  </a:solidFill>
                  <a:latin typeface="Aarian"/>
                  <a:cs typeface="Calibri" panose="020F0502020204030204" pitchFamily="34" charset="0"/>
                </a:rPr>
                <a:t>Bài</a:t>
              </a:r>
              <a:r>
                <a:rPr lang="en-US" sz="2000" b="1" dirty="0">
                  <a:solidFill>
                    <a:srgbClr val="008000"/>
                  </a:solidFill>
                  <a:latin typeface="Aarian"/>
                  <a:cs typeface="Calibri" panose="020F0502020204030204" pitchFamily="34" charset="0"/>
                </a:rPr>
                <a:t> </a:t>
              </a:r>
              <a:r>
                <a:rPr lang="en-US" sz="2000" b="1" dirty="0" err="1">
                  <a:solidFill>
                    <a:srgbClr val="008000"/>
                  </a:solidFill>
                  <a:latin typeface="Aarian"/>
                  <a:cs typeface="Calibri" panose="020F0502020204030204" pitchFamily="34" charset="0"/>
                </a:rPr>
                <a:t>viết</a:t>
              </a:r>
              <a:r>
                <a:rPr lang="en-US" sz="2000" b="1" dirty="0">
                  <a:solidFill>
                    <a:srgbClr val="008000"/>
                  </a:solidFill>
                  <a:latin typeface="Aarian"/>
                  <a:cs typeface="Calibri" panose="020F0502020204030204" pitchFamily="34" charset="0"/>
                </a:rPr>
                <a:t> </a:t>
              </a:r>
              <a:r>
                <a:rPr lang="en-US" sz="2000" b="1" dirty="0" err="1">
                  <a:solidFill>
                    <a:srgbClr val="008000"/>
                  </a:solidFill>
                  <a:latin typeface="Aarian"/>
                  <a:cs typeface="Calibri" panose="020F0502020204030204" pitchFamily="34" charset="0"/>
                </a:rPr>
                <a:t>đã</a:t>
              </a:r>
              <a:r>
                <a:rPr lang="en-US" sz="2000" b="1" dirty="0">
                  <a:solidFill>
                    <a:srgbClr val="008000"/>
                  </a:solidFill>
                  <a:latin typeface="Aarian"/>
                  <a:cs typeface="Calibri" panose="020F0502020204030204" pitchFamily="34" charset="0"/>
                </a:rPr>
                <a:t> </a:t>
              </a:r>
              <a:r>
                <a:rPr lang="en-US" sz="2000" b="1" dirty="0" err="1">
                  <a:solidFill>
                    <a:srgbClr val="008000"/>
                  </a:solidFill>
                  <a:latin typeface="Aarian"/>
                  <a:cs typeface="Calibri" panose="020F0502020204030204" pitchFamily="34" charset="0"/>
                </a:rPr>
                <a:t>đúng</a:t>
              </a:r>
              <a:r>
                <a:rPr lang="en-US" sz="2000" b="1" dirty="0">
                  <a:solidFill>
                    <a:srgbClr val="008000"/>
                  </a:solidFill>
                  <a:latin typeface="Aarian"/>
                  <a:cs typeface="Calibri" panose="020F0502020204030204" pitchFamily="34" charset="0"/>
                </a:rPr>
                <a:t> </a:t>
              </a:r>
              <a:r>
                <a:rPr lang="en-US" sz="2000" b="1" dirty="0" err="1">
                  <a:solidFill>
                    <a:srgbClr val="008000"/>
                  </a:solidFill>
                  <a:latin typeface="Aarian"/>
                  <a:cs typeface="Calibri" panose="020F0502020204030204" pitchFamily="34" charset="0"/>
                </a:rPr>
                <a:t>yêu</a:t>
              </a:r>
              <a:r>
                <a:rPr lang="en-US" sz="2000" b="1" dirty="0">
                  <a:solidFill>
                    <a:srgbClr val="008000"/>
                  </a:solidFill>
                  <a:latin typeface="Aarian"/>
                  <a:cs typeface="Calibri" panose="020F0502020204030204" pitchFamily="34" charset="0"/>
                </a:rPr>
                <a:t> </a:t>
              </a:r>
              <a:r>
                <a:rPr lang="en-US" sz="2000" b="1" dirty="0" err="1">
                  <a:solidFill>
                    <a:srgbClr val="008000"/>
                  </a:solidFill>
                  <a:latin typeface="Aarian"/>
                  <a:cs typeface="Calibri" panose="020F0502020204030204" pitchFamily="34" charset="0"/>
                </a:rPr>
                <a:t>cầu</a:t>
              </a:r>
              <a:endParaRPr lang="en-US" sz="2000" b="1" dirty="0">
                <a:solidFill>
                  <a:srgbClr val="008000"/>
                </a:solidFill>
                <a:latin typeface="Aarian"/>
                <a:cs typeface="Calibri" panose="020F0502020204030204" pitchFamily="34" charset="0"/>
              </a:endParaRPr>
            </a:p>
          </p:txBody>
        </p:sp>
      </p:grpSp>
      <p:pic>
        <p:nvPicPr>
          <p:cNvPr id="2050" name="Picture 2" descr="Animated Butterflies Flying Wallpaper posted by Zoey Mercad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5858"/>
            <a:ext cx="179882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7345177" y="-476"/>
            <a:ext cx="1798823" cy="137160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3">
            <a:extLst>
              <a:ext uri="{FF2B5EF4-FFF2-40B4-BE49-F238E27FC236}">
                <a16:creationId xmlns:a16="http://schemas.microsoft.com/office/drawing/2014/main" xmlns="" id="{883E73CD-79D9-47CF-B907-B0233C3F2DF0}"/>
              </a:ext>
            </a:extLst>
          </p:cNvPr>
          <p:cNvSpPr/>
          <p:nvPr/>
        </p:nvSpPr>
        <p:spPr>
          <a:xfrm>
            <a:off x="202130" y="153049"/>
            <a:ext cx="8762358" cy="954107"/>
          </a:xfrm>
          <a:prstGeom prst="rect">
            <a:avLst/>
          </a:prstGeom>
        </p:spPr>
        <p:txBody>
          <a:bodyPr wrap="square">
            <a:spAutoFit/>
          </a:bodyPr>
          <a:lstStyle/>
          <a:p>
            <a:r>
              <a:rPr lang="nl-NL" sz="2800" b="1" dirty="0" smtClean="0">
                <a:solidFill>
                  <a:srgbClr val="0032C0"/>
                </a:solidFill>
                <a:latin typeface="Aarian"/>
                <a:ea typeface="Cambria" panose="02040503050406030204" pitchFamily="18" charset="0"/>
              </a:rPr>
              <a:t>3.Trao </a:t>
            </a:r>
            <a:r>
              <a:rPr lang="nl-NL" sz="2800" b="1" dirty="0">
                <a:solidFill>
                  <a:srgbClr val="0032C0"/>
                </a:solidFill>
                <a:latin typeface="Aarian"/>
                <a:ea typeface="Cambria" panose="02040503050406030204" pitchFamily="18" charset="0"/>
              </a:rPr>
              <a:t>đổi bài làm với bạn để sửa lỗi và bổ sung ý hay </a:t>
            </a:r>
            <a:endParaRPr lang="en-US" sz="2800" dirty="0">
              <a:solidFill>
                <a:srgbClr val="0032C0"/>
              </a:solidFill>
              <a:latin typeface="Aarian"/>
              <a:ea typeface="Cambria" panose="02040503050406030204" pitchFamily="18" charset="0"/>
            </a:endParaRPr>
          </a:p>
        </p:txBody>
      </p:sp>
    </p:spTree>
    <p:extLst>
      <p:ext uri="{BB962C8B-B14F-4D97-AF65-F5344CB8AC3E}">
        <p14:creationId xmlns:p14="http://schemas.microsoft.com/office/powerpoint/2010/main" val="367621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40000">
                                          <p:cBhvr additive="base">
                                            <p:cTn id="22"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uỷn.wav"/>
                                            </p:tgtEl>
                                          </p:cMediaNode>
                                        </p:audio>
                                      </p:subTnLst>
                                    </p:cTn>
                                  </p:par>
                                  <p:par>
                                    <p:cTn id="24" presetID="2" presetClass="entr" presetSubtype="4" fill="hold" nodeType="withEffect" p14:presetBounceEnd="40000">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14:bounceEnd="40000">
                                          <p:cBhvr additive="base">
                                            <p:cTn id="26"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14:bounceEnd="40000">
                                          <p:cBhvr additive="base">
                                            <p:cTn id="30"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500"/>
                                            <p:tgtEl>
                                              <p:spTgt spid="34"/>
                                            </p:tgtEl>
                                          </p:cBhvr>
                                        </p:animEffect>
                                      </p:childTnLst>
                                      <p:subTnLst>
                                        <p:audio>
                                          <p:cMediaNode>
                                            <p:cTn display="0" masterRel="sameClick">
                                              <p:stCondLst>
                                                <p:cond evt="begin" delay="0">
                                                  <p:tn val="34"/>
                                                </p:cond>
                                              </p:stCondLst>
                                              <p:endCondLst>
                                                <p:cond evt="onStopAudio" delay="0">
                                                  <p:tgtEl>
                                                    <p:sldTgt/>
                                                  </p:tgtEl>
                                                </p:cond>
                                              </p:endCondLst>
                                            </p:cTn>
                                            <p:tgtEl>
                                              <p:sndTgt r:embed="rId3" name="Trò-chơi-chíu.wav"/>
                                            </p:tgtEl>
                                          </p:cMediaNode>
                                        </p:audio>
                                      </p:sub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3" name="Trò-chơi-chíu.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circle(in)">
                                          <p:cBhvr>
                                            <p:cTn id="46" dur="500"/>
                                            <p:tgtEl>
                                              <p:spTgt spid="26"/>
                                            </p:tgtEl>
                                          </p:cBhvr>
                                        </p:animEffect>
                                      </p:childTnLst>
                                      <p:subTnLst>
                                        <p:audio>
                                          <p:cMediaNode>
                                            <p:cTn display="0" masterRel="sameClick">
                                              <p:stCondLst>
                                                <p:cond evt="begin" delay="0">
                                                  <p:tn val="44"/>
                                                </p:cond>
                                              </p:stCondLst>
                                              <p:endCondLst>
                                                <p:cond evt="onStopAudio" delay="0">
                                                  <p:tgtEl>
                                                    <p:sldTgt/>
                                                  </p:tgtEl>
                                                </p:cond>
                                              </p:endCondLst>
                                            </p:cTn>
                                            <p:tgtEl>
                                              <p:sndTgt r:embed="rId3" name="Trò-chơi-chíu.wav"/>
                                            </p:tgtEl>
                                          </p:cMediaNode>
                                        </p:audio>
                                      </p:subTnLst>
                                    </p:cTn>
                                  </p:par>
                                  <p:par>
                                    <p:cTn id="47" presetID="14"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750" fill="hold"/>
                                            <p:tgtEl>
                                              <p:spTgt spid="21"/>
                                            </p:tgtEl>
                                            <p:attrNameLst>
                                              <p:attrName>ppt_x</p:attrName>
                                            </p:attrNameLst>
                                          </p:cBhvr>
                                          <p:tavLst>
                                            <p:tav tm="0">
                                              <p:val>
                                                <p:strVal val="#ppt_x"/>
                                              </p:val>
                                            </p:tav>
                                            <p:tav tm="100000">
                                              <p:val>
                                                <p:strVal val="#ppt_x"/>
                                              </p:val>
                                            </p:tav>
                                          </p:tavLst>
                                        </p:anim>
                                        <p:anim calcmode="lin" valueType="num">
                                          <p:cBhvr additive="base">
                                            <p:cTn id="23"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par>
                                    <p:cTn id="24" presetID="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750" fill="hold"/>
                                            <p:tgtEl>
                                              <p:spTgt spid="22"/>
                                            </p:tgtEl>
                                            <p:attrNameLst>
                                              <p:attrName>ppt_x</p:attrName>
                                            </p:attrNameLst>
                                          </p:cBhvr>
                                          <p:tavLst>
                                            <p:tav tm="0">
                                              <p:val>
                                                <p:strVal val="#ppt_x"/>
                                              </p:val>
                                            </p:tav>
                                            <p:tav tm="100000">
                                              <p:val>
                                                <p:strVal val="#ppt_x"/>
                                              </p:val>
                                            </p:tav>
                                          </p:tavLst>
                                        </p:anim>
                                        <p:anim calcmode="lin" valueType="num">
                                          <p:cBhvr additive="base">
                                            <p:cTn id="27"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3"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750" fill="hold"/>
                                            <p:tgtEl>
                                              <p:spTgt spid="23"/>
                                            </p:tgtEl>
                                            <p:attrNameLst>
                                              <p:attrName>ppt_x</p:attrName>
                                            </p:attrNameLst>
                                          </p:cBhvr>
                                          <p:tavLst>
                                            <p:tav tm="0">
                                              <p:val>
                                                <p:strVal val="#ppt_x"/>
                                              </p:val>
                                            </p:tav>
                                            <p:tav tm="100000">
                                              <p:val>
                                                <p:strVal val="#ppt_x"/>
                                              </p:val>
                                            </p:tav>
                                          </p:tavLst>
                                        </p:anim>
                                        <p:anim calcmode="lin" valueType="num">
                                          <p:cBhvr additive="base">
                                            <p:cTn id="31"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500"/>
                                            <p:tgtEl>
                                              <p:spTgt spid="34"/>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14" name="Trò-chơi-chíu.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circle(in)">
                                          <p:cBhvr>
                                            <p:cTn id="46" dur="500"/>
                                            <p:tgtEl>
                                              <p:spTgt spid="26"/>
                                            </p:tgtEl>
                                          </p:cBhvr>
                                        </p:animEffect>
                                      </p:childTnLst>
                                      <p:subTnLst>
                                        <p:audio>
                                          <p:cMediaNode>
                                            <p:cTn display="0" masterRel="sameClick">
                                              <p:stCondLst>
                                                <p:cond evt="begin" delay="0">
                                                  <p:tn val="44"/>
                                                </p:cond>
                                              </p:stCondLst>
                                              <p:endCondLst>
                                                <p:cond evt="onStopAudio" delay="0">
                                                  <p:tgtEl>
                                                    <p:sldTgt/>
                                                  </p:tgtEl>
                                                </p:cond>
                                              </p:endCondLst>
                                            </p:cTn>
                                            <p:tgtEl>
                                              <p:sndTgt r:embed="rId14" name="Trò-chơi-chíu.wav"/>
                                            </p:tgtEl>
                                          </p:cMediaNode>
                                        </p:audio>
                                      </p:subTnLst>
                                    </p:cTn>
                                  </p:par>
                                  <p:par>
                                    <p:cTn id="47" presetID="14"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3931920" y="595993"/>
            <a:ext cx="4926330" cy="3951515"/>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xmlns="" id="{D38E24C8-1DC3-48FF-9D93-505524807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71" y="1140552"/>
            <a:ext cx="5290457" cy="5290457"/>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4"/>
          <a:stretch>
            <a:fillRect/>
          </a:stretch>
        </p:blipFill>
        <p:spPr>
          <a:xfrm>
            <a:off x="4273187" y="606103"/>
            <a:ext cx="4554107" cy="3941405"/>
          </a:xfrm>
          <a:prstGeom prst="rect">
            <a:avLst/>
          </a:prstGeom>
        </p:spPr>
      </p:pic>
    </p:spTree>
    <p:extLst>
      <p:ext uri="{BB962C8B-B14F-4D97-AF65-F5344CB8AC3E}">
        <p14:creationId xmlns:p14="http://schemas.microsoft.com/office/powerpoint/2010/main" val="419563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552450" y="614363"/>
            <a:ext cx="8039100" cy="3914775"/>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002060"/>
              </a:solidFill>
              <a:latin typeface="Aarian"/>
            </a:endParaRPr>
          </a:p>
        </p:txBody>
      </p:sp>
      <p:pic>
        <p:nvPicPr>
          <p:cNvPr id="19" name="图片 2">
            <a:extLst>
              <a:ext uri="{FF2B5EF4-FFF2-40B4-BE49-F238E27FC236}">
                <a16:creationId xmlns:a16="http://schemas.microsoft.com/office/drawing/2014/main" xmlns="" id="{85C91CE8-C224-4761-815A-4BDB070A9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2" y="1260995"/>
            <a:ext cx="2793125" cy="2793125"/>
          </a:xfrm>
          <a:prstGeom prst="rect">
            <a:avLst/>
          </a:prstGeom>
          <a:effectLst>
            <a:outerShdw blurRad="25400" dist="25400" dir="2700000" algn="tl" rotWithShape="0">
              <a:prstClr val="black">
                <a:alpha val="40000"/>
              </a:prstClr>
            </a:outerShdw>
          </a:effectLst>
        </p:spPr>
      </p:pic>
      <p:pic>
        <p:nvPicPr>
          <p:cNvPr id="23" name="图片 2">
            <a:extLst>
              <a:ext uri="{FF2B5EF4-FFF2-40B4-BE49-F238E27FC236}">
                <a16:creationId xmlns:a16="http://schemas.microsoft.com/office/drawing/2014/main" xmlns="" id="{85C91CE8-C224-4761-815A-4BDB070A9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12" y="1382915"/>
            <a:ext cx="2793125" cy="2793125"/>
          </a:xfrm>
          <a:prstGeom prst="rect">
            <a:avLst/>
          </a:prstGeom>
          <a:effectLst>
            <a:outerShdw blurRad="25400" dist="25400" dir="2700000" algn="tl" rotWithShape="0">
              <a:prstClr val="black">
                <a:alpha val="40000"/>
              </a:prstClr>
            </a:outerShdw>
          </a:effectLst>
        </p:spPr>
      </p:pic>
      <p:sp>
        <p:nvSpPr>
          <p:cNvPr id="8" name="Rectangle 7"/>
          <p:cNvSpPr/>
          <p:nvPr/>
        </p:nvSpPr>
        <p:spPr>
          <a:xfrm>
            <a:off x="3101341" y="1139074"/>
            <a:ext cx="5166361" cy="2677656"/>
          </a:xfrm>
          <a:prstGeom prst="rect">
            <a:avLst/>
          </a:prstGeom>
        </p:spPr>
        <p:txBody>
          <a:bodyPr wrap="square">
            <a:spAutoFit/>
          </a:bodyPr>
          <a:lstStyle/>
          <a:p>
            <a:pPr marL="571500" indent="-571500" algn="just">
              <a:spcAft>
                <a:spcPts val="0"/>
              </a:spcAft>
              <a:buFont typeface="Wingdings" panose="05000000000000000000" pitchFamily="2" charset="2"/>
              <a:buChar char="§"/>
            </a:pPr>
            <a:r>
              <a:rPr lang="nl-NL" sz="2800" dirty="0" smtClean="0">
                <a:solidFill>
                  <a:srgbClr val="002060"/>
                </a:solidFill>
                <a:latin typeface="Aarian"/>
                <a:ea typeface="Cambria" panose="02040503050406030204" pitchFamily="18" charset="0"/>
              </a:rPr>
              <a:t>Tìm đọc </a:t>
            </a:r>
            <a:r>
              <a:rPr lang="nl-NL" sz="2800" dirty="0">
                <a:solidFill>
                  <a:srgbClr val="002060"/>
                </a:solidFill>
                <a:latin typeface="Aarian"/>
                <a:ea typeface="Cambria" panose="02040503050406030204" pitchFamily="18" charset="0"/>
              </a:rPr>
              <a:t>thêm những bài văn, bài thơ,...viết về những hoạt động yêu thích của em</a:t>
            </a:r>
            <a:r>
              <a:rPr lang="nl-NL" sz="2800" dirty="0" smtClean="0">
                <a:solidFill>
                  <a:srgbClr val="002060"/>
                </a:solidFill>
                <a:latin typeface="Aarian"/>
                <a:ea typeface="Cambria" panose="02040503050406030204" pitchFamily="18" charset="0"/>
              </a:rPr>
              <a:t>.</a:t>
            </a:r>
          </a:p>
          <a:p>
            <a:pPr marL="571500" indent="-571500" algn="just">
              <a:spcAft>
                <a:spcPts val="0"/>
              </a:spcAft>
              <a:buFont typeface="Wingdings" panose="05000000000000000000" pitchFamily="2" charset="2"/>
              <a:buChar char="§"/>
            </a:pPr>
            <a:r>
              <a:rPr lang="nl-NL" sz="2800" dirty="0" smtClean="0">
                <a:solidFill>
                  <a:srgbClr val="002060"/>
                </a:solidFill>
                <a:effectLst/>
                <a:latin typeface="Aarian"/>
                <a:ea typeface="Cambria" panose="02040503050406030204" pitchFamily="18" charset="0"/>
              </a:rPr>
              <a:t>Chia sẻ những gì em tìm được với người thân.</a:t>
            </a:r>
            <a:endParaRPr lang="en-US" sz="2800" dirty="0">
              <a:solidFill>
                <a:srgbClr val="002060"/>
              </a:solidFill>
              <a:effectLst/>
              <a:latin typeface="Aarian"/>
              <a:ea typeface="Cambria" panose="02040503050406030204" pitchFamily="18" charset="0"/>
            </a:endParaRPr>
          </a:p>
        </p:txBody>
      </p:sp>
    </p:spTree>
    <p:extLst>
      <p:ext uri="{BB962C8B-B14F-4D97-AF65-F5344CB8AC3E}">
        <p14:creationId xmlns:p14="http://schemas.microsoft.com/office/powerpoint/2010/main" val="3661888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3497580" y="614363"/>
            <a:ext cx="5093970" cy="3914775"/>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xmlns="" id="{E856CECD-4C2A-46DE-A5FD-64F1F8C73A53}"/>
              </a:ext>
            </a:extLst>
          </p:cNvPr>
          <p:cNvSpPr txBox="1"/>
          <p:nvPr/>
        </p:nvSpPr>
        <p:spPr>
          <a:xfrm>
            <a:off x="3497582" y="1758695"/>
            <a:ext cx="5093969" cy="707886"/>
          </a:xfrm>
          <a:prstGeom prst="rect">
            <a:avLst/>
          </a:prstGeom>
          <a:noFill/>
        </p:spPr>
        <p:txBody>
          <a:bodyPr wrap="square" rtlCol="0">
            <a:spAutoFit/>
          </a:bodyPr>
          <a:lstStyle/>
          <a:p>
            <a:pPr algn="ctr"/>
            <a:r>
              <a:rPr lang="en-US" altLang="zh-CN" sz="4000" dirty="0" smtClean="0">
                <a:ln>
                  <a:solidFill>
                    <a:sysClr val="windowText" lastClr="000000"/>
                  </a:solidFill>
                </a:ln>
                <a:solidFill>
                  <a:srgbClr val="0DBBB8"/>
                </a:solidFill>
                <a:latin typeface="Aarian"/>
                <a:ea typeface="思源黑体 CN Medium" panose="020B0600000000000000" pitchFamily="34" charset="-122"/>
              </a:rPr>
              <a:t>CHÀO TẠM BIỆT</a:t>
            </a:r>
            <a:endParaRPr lang="zh-CN" altLang="en-US" sz="4000" dirty="0">
              <a:ln>
                <a:solidFill>
                  <a:sysClr val="windowText" lastClr="000000"/>
                </a:solidFill>
              </a:ln>
              <a:solidFill>
                <a:srgbClr val="0DBBB8"/>
              </a:solidFill>
              <a:latin typeface="Aarian"/>
              <a:ea typeface="思源黑体 CN Medium" panose="020B0600000000000000" pitchFamily="34" charset="-122"/>
            </a:endParaRPr>
          </a:p>
        </p:txBody>
      </p:sp>
      <p:pic>
        <p:nvPicPr>
          <p:cNvPr id="8" name="图片 9">
            <a:extLst>
              <a:ext uri="{FF2B5EF4-FFF2-40B4-BE49-F238E27FC236}">
                <a16:creationId xmlns:a16="http://schemas.microsoft.com/office/drawing/2014/main" xmlns="" id="{FB1FBE23-BCED-420F-8FBE-B8F9BEDA0482}"/>
              </a:ext>
            </a:extLst>
          </p:cNvPr>
          <p:cNvPicPr>
            <a:picLocks noChangeAspect="1"/>
          </p:cNvPicPr>
          <p:nvPr/>
        </p:nvPicPr>
        <p:blipFill>
          <a:blip r:embed="rId3"/>
          <a:stretch>
            <a:fillRect/>
          </a:stretch>
        </p:blipFill>
        <p:spPr>
          <a:xfrm>
            <a:off x="-162345" y="614363"/>
            <a:ext cx="3659924" cy="3950306"/>
          </a:xfrm>
          <a:prstGeom prst="rect">
            <a:avLst/>
          </a:prstGeom>
          <a:effectLst>
            <a:outerShdw blurRad="12700" dist="12700" dir="2700000" algn="tl" rotWithShape="0">
              <a:prstClr val="black">
                <a:alpha val="40000"/>
              </a:prstClr>
            </a:outerShdw>
          </a:effectLst>
        </p:spPr>
      </p:pic>
    </p:spTree>
    <p:extLst>
      <p:ext uri="{BB962C8B-B14F-4D97-AF65-F5344CB8AC3E}">
        <p14:creationId xmlns:p14="http://schemas.microsoft.com/office/powerpoint/2010/main" val="83847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418C0EC0-A1AF-48B3-A0A5-DAF1578B92A0}"/>
              </a:ext>
            </a:extLst>
          </p:cNvPr>
          <p:cNvSpPr/>
          <p:nvPr/>
        </p:nvSpPr>
        <p:spPr>
          <a:xfrm>
            <a:off x="243840" y="614362"/>
            <a:ext cx="8587740" cy="4254818"/>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342900" y="875133"/>
            <a:ext cx="5105400" cy="3785652"/>
          </a:xfrm>
          <a:prstGeom prst="rect">
            <a:avLst/>
          </a:prstGeom>
        </p:spPr>
        <p:txBody>
          <a:bodyPr wrap="square">
            <a:spAutoFit/>
          </a:bodyPr>
          <a:lstStyle/>
          <a:p>
            <a:pPr algn="just"/>
            <a:r>
              <a:rPr lang="vi-VN" sz="2400" dirty="0" smtClean="0">
                <a:ea typeface="Cambria" panose="02040503050406030204" pitchFamily="18" charset="0"/>
              </a:rPr>
              <a:t>Bãi </a:t>
            </a:r>
            <a:r>
              <a:rPr lang="vi-VN" sz="2400" dirty="0">
                <a:ea typeface="Cambria" panose="02040503050406030204" pitchFamily="18" charset="0"/>
              </a:rPr>
              <a:t>biển Mỹ Khê là một điểm du lịch nổi tiếng ở Đà Nẵng. Em đã có dịp đến thăm vào kì nghỉ hè. Khung cảnh nơi đây thật đẹp. Nước biển trong xanh, mát lạnh. Bãi cát vàng trải dài mềm mịn. Từng con sóng đánh vào bờ. Xung quanh, nhiều khách sạn hay nhà hàng được xây dựng. Em rất thích vẻ đẹp của nơi đây.</a:t>
            </a:r>
            <a:endParaRPr lang="vi-VN" sz="2400" b="0" i="0" dirty="0">
              <a:effectLst/>
              <a:ea typeface="Cambria" panose="02040503050406030204" pitchFamily="18" charset="0"/>
            </a:endParaRPr>
          </a:p>
        </p:txBody>
      </p:sp>
      <p:pic>
        <p:nvPicPr>
          <p:cNvPr id="2050" name="Picture 2" descr="Kinh nghiệm du lịch bãi biển Mỹ Khê: Đi đâu? Chơi gì? Ăn gì - Viv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6885" y="1707654"/>
            <a:ext cx="3130773" cy="1759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Line Callout 1 8"/>
          <p:cNvSpPr/>
          <p:nvPr/>
        </p:nvSpPr>
        <p:spPr>
          <a:xfrm>
            <a:off x="5631180" y="792480"/>
            <a:ext cx="2659380" cy="59436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000" b="1" dirty="0">
                <a:solidFill>
                  <a:schemeClr val="bg1"/>
                </a:solidFill>
                <a:latin typeface="Aarian"/>
                <a:ea typeface="Cambria" panose="02040503050406030204" pitchFamily="18" charset="0"/>
              </a:rPr>
              <a:t>Cảnh vật em yêu thích là gì, ở đâu</a:t>
            </a:r>
            <a:r>
              <a:rPr lang="nl-NL" sz="2000" b="1" dirty="0" smtClean="0">
                <a:solidFill>
                  <a:schemeClr val="bg1"/>
                </a:solidFill>
                <a:latin typeface="Aarian"/>
                <a:ea typeface="Cambria" panose="02040503050406030204" pitchFamily="18" charset="0"/>
              </a:rPr>
              <a:t>?</a:t>
            </a:r>
            <a:endParaRPr lang="nl-NL" sz="2000" b="1" dirty="0">
              <a:solidFill>
                <a:schemeClr val="bg1"/>
              </a:solidFill>
              <a:latin typeface="Aarian"/>
              <a:ea typeface="Cambria" panose="02040503050406030204" pitchFamily="18" charset="0"/>
            </a:endParaRPr>
          </a:p>
        </p:txBody>
      </p:sp>
      <p:sp>
        <p:nvSpPr>
          <p:cNvPr id="24" name="Line Callout 1 23"/>
          <p:cNvSpPr/>
          <p:nvPr/>
        </p:nvSpPr>
        <p:spPr>
          <a:xfrm>
            <a:off x="5737860" y="3674008"/>
            <a:ext cx="3025140" cy="855130"/>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defRPr/>
            </a:pPr>
            <a:r>
              <a:rPr lang="nl-NL" b="1" dirty="0">
                <a:solidFill>
                  <a:schemeClr val="bg1"/>
                </a:solidFill>
                <a:latin typeface="Aarian"/>
                <a:ea typeface="Cambria" panose="02040503050406030204" pitchFamily="18" charset="0"/>
              </a:rPr>
              <a:t>Đặc điểm nổi bật của cảnh vật đó là gì? Điều khiến em ấn tượng nhất?</a:t>
            </a:r>
          </a:p>
        </p:txBody>
      </p:sp>
      <p:sp>
        <p:nvSpPr>
          <p:cNvPr id="23" name="矩形 3">
            <a:extLst>
              <a:ext uri="{FF2B5EF4-FFF2-40B4-BE49-F238E27FC236}">
                <a16:creationId xmlns:a16="http://schemas.microsoft.com/office/drawing/2014/main" xmlns="" id="{883E73CD-79D9-47CF-B907-B0233C3F2DF0}"/>
              </a:ext>
            </a:extLst>
          </p:cNvPr>
          <p:cNvSpPr/>
          <p:nvPr/>
        </p:nvSpPr>
        <p:spPr>
          <a:xfrm>
            <a:off x="2461353" y="101747"/>
            <a:ext cx="2960125" cy="523220"/>
          </a:xfrm>
          <a:prstGeom prst="rect">
            <a:avLst/>
          </a:prstGeom>
        </p:spPr>
        <p:txBody>
          <a:bodyPr wrap="square">
            <a:spAutoFit/>
          </a:bodyPr>
          <a:lstStyle/>
          <a:p>
            <a:pPr algn="just"/>
            <a:r>
              <a:rPr lang="vi-VN" sz="2800" b="1" i="1" dirty="0" smtClean="0">
                <a:solidFill>
                  <a:srgbClr val="0070C0"/>
                </a:solidFill>
                <a:latin typeface="Aarian"/>
                <a:ea typeface="Cambria" panose="02040503050406030204" pitchFamily="18" charset="0"/>
              </a:rPr>
              <a:t>Bài tham khảo</a:t>
            </a:r>
            <a:endParaRPr lang="en-US" sz="2800" dirty="0">
              <a:solidFill>
                <a:srgbClr val="0070C0"/>
              </a:solidFill>
              <a:latin typeface="Aarian"/>
              <a:ea typeface="Cambria" panose="02040503050406030204" pitchFamily="18" charset="0"/>
            </a:endParaRPr>
          </a:p>
        </p:txBody>
      </p:sp>
    </p:spTree>
    <p:extLst>
      <p:ext uri="{BB962C8B-B14F-4D97-AF65-F5344CB8AC3E}">
        <p14:creationId xmlns:p14="http://schemas.microsoft.com/office/powerpoint/2010/main" val="312341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3"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3497580" y="614362"/>
            <a:ext cx="5093970" cy="4026218"/>
          </a:xfrm>
          <a:prstGeom prst="rect">
            <a:avLst/>
          </a:prstGeom>
          <a:solidFill>
            <a:schemeClr val="bg1"/>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D38E24C8-1DC3-48FF-9D93-505524807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271" y="1140552"/>
            <a:ext cx="5290457" cy="5290457"/>
          </a:xfrm>
          <a:prstGeom prst="rect">
            <a:avLst/>
          </a:prstGeom>
          <a:effectLst>
            <a:outerShdw blurRad="12700" dist="12700" dir="18900000" algn="bl" rotWithShape="0">
              <a:prstClr val="black">
                <a:alpha val="40000"/>
              </a:prstClr>
            </a:outerShdw>
          </a:effectLst>
        </p:spPr>
      </p:pic>
      <p:pic>
        <p:nvPicPr>
          <p:cNvPr id="8" name="Picture 7"/>
          <p:cNvPicPr>
            <a:picLocks noChangeAspect="1"/>
          </p:cNvPicPr>
          <p:nvPr/>
        </p:nvPicPr>
        <p:blipFill>
          <a:blip r:embed="rId5"/>
          <a:stretch>
            <a:fillRect/>
          </a:stretch>
        </p:blipFill>
        <p:spPr>
          <a:xfrm>
            <a:off x="3881813" y="656770"/>
            <a:ext cx="4554107" cy="3941405"/>
          </a:xfrm>
          <a:prstGeom prst="rect">
            <a:avLst/>
          </a:prstGeom>
        </p:spPr>
      </p:pic>
    </p:spTree>
    <p:extLst>
      <p:ext uri="{BB962C8B-B14F-4D97-AF65-F5344CB8AC3E}">
        <p14:creationId xmlns:p14="http://schemas.microsoft.com/office/powerpoint/2010/main" val="2337257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3434599" y="1594076"/>
            <a:ext cx="5457881" cy="2870622"/>
          </a:xfrm>
          <a:prstGeom prst="rect">
            <a:avLst/>
          </a:prstGeom>
          <a:solidFill>
            <a:schemeClr val="accent4">
              <a:lumMod val="20000"/>
              <a:lumOff val="80000"/>
            </a:schemeClr>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arian"/>
            </a:endParaRPr>
          </a:p>
        </p:txBody>
      </p:sp>
      <p:sp>
        <p:nvSpPr>
          <p:cNvPr id="3" name="TextBox 2"/>
          <p:cNvSpPr txBox="1"/>
          <p:nvPr/>
        </p:nvSpPr>
        <p:spPr>
          <a:xfrm>
            <a:off x="3434599" y="1601668"/>
            <a:ext cx="5457881" cy="2677656"/>
          </a:xfrm>
          <a:prstGeom prst="rect">
            <a:avLst/>
          </a:prstGeom>
          <a:noFill/>
        </p:spPr>
        <p:txBody>
          <a:bodyPr wrap="square" rtlCol="0">
            <a:spAutoFit/>
          </a:bodyPr>
          <a:lstStyle/>
          <a:p>
            <a:pPr algn="just"/>
            <a:r>
              <a:rPr lang="en-US" sz="2800" dirty="0" err="1" smtClean="0">
                <a:latin typeface="Aarian"/>
                <a:ea typeface="Cambria" panose="02040503050406030204" pitchFamily="18" charset="0"/>
              </a:rPr>
              <a:t>Hãy</a:t>
            </a:r>
            <a:r>
              <a:rPr lang="en-US" sz="2800" dirty="0">
                <a:latin typeface="Aarian"/>
                <a:ea typeface="Cambria" panose="02040503050406030204" pitchFamily="18" charset="0"/>
              </a:rPr>
              <a:t> </a:t>
            </a:r>
            <a:r>
              <a:rPr lang="en-US" sz="2800" dirty="0" err="1" smtClean="0">
                <a:latin typeface="Aarian"/>
                <a:ea typeface="Cambria" panose="02040503050406030204" pitchFamily="18" charset="0"/>
              </a:rPr>
              <a:t>lắng</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nghe</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giai</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điệu</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bài</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hát</a:t>
            </a:r>
            <a:r>
              <a:rPr lang="en-US" sz="2800" dirty="0" smtClean="0">
                <a:latin typeface="Aarian"/>
                <a:ea typeface="Cambria" panose="02040503050406030204" pitchFamily="18" charset="0"/>
              </a:rPr>
              <a:t> Hello </a:t>
            </a:r>
            <a:r>
              <a:rPr lang="en-US" sz="2800" dirty="0" err="1" smtClean="0">
                <a:latin typeface="Aarian"/>
                <a:ea typeface="Cambria" panose="02040503050406030204" pitchFamily="18" charset="0"/>
              </a:rPr>
              <a:t>Việt</a:t>
            </a:r>
            <a:r>
              <a:rPr lang="en-US" sz="2800" dirty="0" smtClean="0">
                <a:latin typeface="Aarian"/>
                <a:ea typeface="Cambria" panose="02040503050406030204" pitchFamily="18" charset="0"/>
              </a:rPr>
              <a:t> Nam, </a:t>
            </a:r>
            <a:r>
              <a:rPr lang="en-US" sz="2800" dirty="0" err="1" smtClean="0">
                <a:latin typeface="Aarian"/>
                <a:ea typeface="Cambria" panose="02040503050406030204" pitchFamily="18" charset="0"/>
              </a:rPr>
              <a:t>quan</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sát</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và</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trả</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lời</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câu</a:t>
            </a:r>
            <a:r>
              <a:rPr lang="en-US" sz="2800" dirty="0" smtClean="0">
                <a:latin typeface="Aarian"/>
                <a:ea typeface="Cambria" panose="02040503050406030204" pitchFamily="18" charset="0"/>
              </a:rPr>
              <a:t> </a:t>
            </a:r>
            <a:r>
              <a:rPr lang="en-US" sz="2800" dirty="0" err="1" smtClean="0">
                <a:latin typeface="Aarian"/>
                <a:ea typeface="Cambria" panose="02040503050406030204" pitchFamily="18" charset="0"/>
              </a:rPr>
              <a:t>hỏi</a:t>
            </a:r>
            <a:r>
              <a:rPr lang="en-US" sz="2800" dirty="0" smtClean="0">
                <a:latin typeface="Aarian"/>
                <a:ea typeface="Cambria" panose="02040503050406030204" pitchFamily="18" charset="0"/>
              </a:rPr>
              <a:t>:</a:t>
            </a:r>
          </a:p>
          <a:p>
            <a:pPr marL="285750" indent="-285750" algn="just">
              <a:buFont typeface="Wingdings" panose="05000000000000000000" pitchFamily="2" charset="2"/>
              <a:buChar char="§"/>
            </a:pPr>
            <a:r>
              <a:rPr lang="nl-NL" sz="2800" i="1" dirty="0" smtClean="0">
                <a:latin typeface="Aarian"/>
                <a:ea typeface="Cambria" panose="02040503050406030204" pitchFamily="18" charset="0"/>
              </a:rPr>
              <a:t>Đoạn nhạc có </a:t>
            </a:r>
            <a:r>
              <a:rPr lang="nl-NL" sz="2800" i="1" dirty="0">
                <a:latin typeface="Aarian"/>
                <a:ea typeface="Cambria" panose="02040503050406030204" pitchFamily="18" charset="0"/>
              </a:rPr>
              <a:t>những sự vật nào</a:t>
            </a:r>
            <a:r>
              <a:rPr lang="nl-NL" sz="2800" i="1" dirty="0" smtClean="0">
                <a:latin typeface="Aarian"/>
                <a:ea typeface="Cambria" panose="02040503050406030204" pitchFamily="18" charset="0"/>
              </a:rPr>
              <a:t>? </a:t>
            </a:r>
          </a:p>
          <a:p>
            <a:pPr marL="285750" indent="-285750" algn="just">
              <a:buFont typeface="Wingdings" panose="05000000000000000000" pitchFamily="2" charset="2"/>
              <a:buChar char="§"/>
            </a:pPr>
            <a:r>
              <a:rPr lang="nl-NL" sz="2800" i="1" dirty="0" smtClean="0">
                <a:latin typeface="Aarian"/>
                <a:ea typeface="Cambria" panose="02040503050406030204" pitchFamily="18" charset="0"/>
              </a:rPr>
              <a:t>Các sự </a:t>
            </a:r>
            <a:r>
              <a:rPr lang="nl-NL" sz="2800" i="1" dirty="0">
                <a:latin typeface="Aarian"/>
                <a:ea typeface="Cambria" panose="02040503050406030204" pitchFamily="18" charset="0"/>
              </a:rPr>
              <a:t>vật đó có đặc điểm gì</a:t>
            </a:r>
            <a:r>
              <a:rPr lang="nl-NL" sz="2800" i="1" dirty="0" smtClean="0">
                <a:latin typeface="Aarian"/>
                <a:ea typeface="Cambria" panose="02040503050406030204" pitchFamily="18" charset="0"/>
              </a:rPr>
              <a:t>?</a:t>
            </a:r>
            <a:endParaRPr lang="en-US" sz="2800" i="1" dirty="0">
              <a:latin typeface="Aarian"/>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0534" y1="49412" x2="30534" y2="49412"/>
                        <a14:foregroundMark x1="65903" y1="24118" x2="74555" y2="78529"/>
                        <a14:foregroundMark x1="77354" y1="75000" x2="77354" y2="75000"/>
                      </a14:backgroundRemoval>
                    </a14:imgEffect>
                  </a14:imgLayer>
                </a14:imgProps>
              </a:ext>
            </a:extLst>
          </a:blip>
          <a:stretch>
            <a:fillRect/>
          </a:stretch>
        </p:blipFill>
        <p:spPr>
          <a:xfrm>
            <a:off x="1" y="1658518"/>
            <a:ext cx="3493357" cy="3022243"/>
          </a:xfrm>
          <a:prstGeom prst="rect">
            <a:avLst/>
          </a:prstGeom>
        </p:spPr>
      </p:pic>
    </p:spTree>
    <p:extLst>
      <p:ext uri="{BB962C8B-B14F-4D97-AF65-F5344CB8AC3E}">
        <p14:creationId xmlns:p14="http://schemas.microsoft.com/office/powerpoint/2010/main" val="192968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HD Chào Việt Nam  Thùy Chi  Hello Vie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44" y="0"/>
            <a:ext cx="9147944" cy="5141952"/>
          </a:xfrm>
          <a:prstGeom prst="rect">
            <a:avLst/>
          </a:prstGeom>
        </p:spPr>
      </p:pic>
    </p:spTree>
    <p:extLst>
      <p:ext uri="{BB962C8B-B14F-4D97-AF65-F5344CB8AC3E}">
        <p14:creationId xmlns:p14="http://schemas.microsoft.com/office/powerpoint/2010/main" val="860761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3"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3931920" y="595993"/>
            <a:ext cx="4926330" cy="3951515"/>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13" name="Picture 12"/>
          <p:cNvPicPr>
            <a:picLocks noChangeAspect="1"/>
          </p:cNvPicPr>
          <p:nvPr/>
        </p:nvPicPr>
        <p:blipFill>
          <a:blip r:embed="rId4"/>
          <a:stretch>
            <a:fillRect/>
          </a:stretch>
        </p:blipFill>
        <p:spPr>
          <a:xfrm>
            <a:off x="4100598" y="656584"/>
            <a:ext cx="4554107" cy="3941405"/>
          </a:xfrm>
          <a:prstGeom prst="rect">
            <a:avLst/>
          </a:prstGeom>
        </p:spPr>
      </p:pic>
      <p:pic>
        <p:nvPicPr>
          <p:cNvPr id="5" name="图片 4">
            <a:extLst>
              <a:ext uri="{FF2B5EF4-FFF2-40B4-BE49-F238E27FC236}">
                <a16:creationId xmlns:a16="http://schemas.microsoft.com/office/drawing/2014/main" xmlns="" id="{D38E24C8-1DC3-48FF-9D93-505524807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271" y="1140552"/>
            <a:ext cx="5290457" cy="5290457"/>
          </a:xfrm>
          <a:prstGeom prst="rect">
            <a:avLst/>
          </a:prstGeom>
          <a:effectLst>
            <a:outerShdw blurRad="12700" dist="12700" dir="18900000" algn="bl" rotWithShape="0">
              <a:prstClr val="black">
                <a:alpha val="40000"/>
              </a:prstClr>
            </a:outerShdw>
          </a:effectLst>
        </p:spPr>
      </p:pic>
    </p:spTree>
    <p:extLst>
      <p:ext uri="{BB962C8B-B14F-4D97-AF65-F5344CB8AC3E}">
        <p14:creationId xmlns:p14="http://schemas.microsoft.com/office/powerpoint/2010/main" val="163768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476"/>
            <a:ext cx="9144476" cy="514397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 y="5858"/>
            <a:ext cx="9144000" cy="5175189"/>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207746"/>
            <a:ext cx="1469120" cy="2935754"/>
          </a:xfrm>
          <a:prstGeom prst="rect">
            <a:avLst/>
          </a:prstGeom>
          <a:effectLst>
            <a:outerShdw blurRad="63500" sx="102000" sy="102000" algn="ctr" rotWithShape="0">
              <a:prstClr val="black">
                <a:alpha val="40000"/>
              </a:prstClr>
            </a:outerShdw>
          </a:effectLst>
        </p:spPr>
      </p:pic>
      <p:pic>
        <p:nvPicPr>
          <p:cNvPr id="2050" name="Picture 2" descr="Animated Butterflies Flying Wallpaper posted by Zoey Merca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58"/>
            <a:ext cx="179882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345177" y="-476"/>
            <a:ext cx="1798823" cy="13716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84920" y="1660162"/>
            <a:ext cx="8424936" cy="1323439"/>
          </a:xfrm>
          <a:prstGeom prst="rect">
            <a:avLst/>
          </a:prstGeom>
        </p:spPr>
        <p:txBody>
          <a:bodyPr wrap="square">
            <a:spAutoFit/>
          </a:bodyPr>
          <a:lstStyle/>
          <a:p>
            <a:pPr indent="228600" algn="ctr">
              <a:spcAft>
                <a:spcPts val="0"/>
              </a:spcAft>
            </a:pPr>
            <a:r>
              <a:rPr lang="nl-NL" sz="4000" b="1" dirty="0" smtClean="0">
                <a:solidFill>
                  <a:srgbClr val="0070C0"/>
                </a:solidFill>
                <a:latin typeface="Aarian"/>
                <a:ea typeface="Times New Roman" panose="02020603050405020304" pitchFamily="18" charset="0"/>
              </a:rPr>
              <a:t>Bài: Viết đoạn văn nêu tình cảm, cảm xúc về cảnh vật yêu thích. </a:t>
            </a:r>
            <a:endParaRPr lang="en-US" sz="4000" b="1" dirty="0">
              <a:solidFill>
                <a:srgbClr val="0070C0"/>
              </a:solidFill>
              <a:latin typeface="Aarian"/>
              <a:ea typeface="Times New Roman" panose="02020603050405020304" pitchFamily="18" charset="0"/>
            </a:endParaRPr>
          </a:p>
        </p:txBody>
      </p:sp>
    </p:spTree>
    <p:extLst>
      <p:ext uri="{BB962C8B-B14F-4D97-AF65-F5344CB8AC3E}">
        <p14:creationId xmlns:p14="http://schemas.microsoft.com/office/powerpoint/2010/main" val="327131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433485" y="811368"/>
            <a:ext cx="8621874" cy="4103370"/>
          </a:xfrm>
          <a:prstGeom prst="rect">
            <a:avLst/>
          </a:prstGeom>
          <a:solidFill>
            <a:schemeClr val="bg1">
              <a:alpha val="99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0070C0"/>
              </a:solidFill>
              <a:latin typeface="Aarian"/>
            </a:endParaRPr>
          </a:p>
        </p:txBody>
      </p:sp>
      <p:pic>
        <p:nvPicPr>
          <p:cNvPr id="17" name="图片 16">
            <a:extLst>
              <a:ext uri="{FF2B5EF4-FFF2-40B4-BE49-F238E27FC236}">
                <a16:creationId xmlns:a16="http://schemas.microsoft.com/office/drawing/2014/main" xmlns="" id="{F8C8527E-04E1-4308-8BA3-21914CA8F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4" y="-194339"/>
            <a:ext cx="1771651" cy="1771651"/>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8322" y="674214"/>
            <a:ext cx="2607356" cy="1051646"/>
          </a:xfrm>
          <a:prstGeom prst="rect">
            <a:avLst/>
          </a:prstGeom>
        </p:spPr>
      </p:pic>
      <p:sp>
        <p:nvSpPr>
          <p:cNvPr id="4" name="Rectangle 3"/>
          <p:cNvSpPr/>
          <p:nvPr/>
        </p:nvSpPr>
        <p:spPr>
          <a:xfrm>
            <a:off x="541174" y="1577312"/>
            <a:ext cx="8279297" cy="3046988"/>
          </a:xfrm>
          <a:prstGeom prst="rect">
            <a:avLst/>
          </a:prstGeom>
        </p:spPr>
        <p:txBody>
          <a:bodyPr wrap="square">
            <a:spAutoFit/>
          </a:bodyPr>
          <a:lstStyle/>
          <a:p>
            <a:pPr indent="228600" algn="just">
              <a:spcAft>
                <a:spcPts val="0"/>
              </a:spcAft>
            </a:pPr>
            <a:r>
              <a:rPr lang="nl-NL" sz="3200" dirty="0" smtClean="0">
                <a:solidFill>
                  <a:srgbClr val="0070C0"/>
                </a:solidFill>
                <a:latin typeface="Aarian"/>
                <a:ea typeface="Times New Roman" panose="02020603050405020304" pitchFamily="18" charset="0"/>
              </a:rPr>
              <a:t>- </a:t>
            </a:r>
            <a:r>
              <a:rPr lang="nl-NL" sz="3200" dirty="0">
                <a:solidFill>
                  <a:srgbClr val="0070C0"/>
                </a:solidFill>
                <a:latin typeface="Aarian"/>
                <a:ea typeface="Times New Roman" panose="02020603050405020304" pitchFamily="18" charset="0"/>
              </a:rPr>
              <a:t>Dựa vào các tranh ảnh trong SHS để nói về một cảnh vật.</a:t>
            </a:r>
            <a:endParaRPr lang="en-US" sz="3200" dirty="0">
              <a:solidFill>
                <a:srgbClr val="0070C0"/>
              </a:solidFill>
              <a:latin typeface="Aarian"/>
              <a:ea typeface="Times New Roman" panose="02020603050405020304" pitchFamily="18" charset="0"/>
            </a:endParaRPr>
          </a:p>
          <a:p>
            <a:pPr indent="228600" algn="just">
              <a:spcAft>
                <a:spcPts val="0"/>
              </a:spcAft>
            </a:pPr>
            <a:r>
              <a:rPr lang="nl-NL" sz="3200" dirty="0">
                <a:solidFill>
                  <a:srgbClr val="0070C0"/>
                </a:solidFill>
                <a:latin typeface="Aarian"/>
                <a:ea typeface="Times New Roman" panose="02020603050405020304" pitchFamily="18" charset="0"/>
              </a:rPr>
              <a:t>- Viết được một đoạn văn ngắn nêu tình cảm, cảm xúc của em về một cảnh vật em yêu thích. Biết chia sẻ đoạn văn của mình với bạn. Chỉnh sửa theo góp ý</a:t>
            </a:r>
            <a:r>
              <a:rPr lang="nl-NL" sz="3200" dirty="0" smtClean="0">
                <a:solidFill>
                  <a:srgbClr val="0070C0"/>
                </a:solidFill>
                <a:latin typeface="Aarian"/>
                <a:ea typeface="Times New Roman" panose="02020603050405020304" pitchFamily="18" charset="0"/>
              </a:rPr>
              <a:t>.</a:t>
            </a:r>
            <a:endParaRPr lang="en-US" sz="3200" dirty="0">
              <a:solidFill>
                <a:srgbClr val="0070C0"/>
              </a:solidFill>
              <a:latin typeface="Aarian"/>
              <a:ea typeface="Times New Roman" panose="02020603050405020304" pitchFamily="18" charset="0"/>
            </a:endParaRPr>
          </a:p>
        </p:txBody>
      </p:sp>
    </p:spTree>
    <p:extLst>
      <p:ext uri="{BB962C8B-B14F-4D97-AF65-F5344CB8AC3E}">
        <p14:creationId xmlns:p14="http://schemas.microsoft.com/office/powerpoint/2010/main" val="32290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243840" y="449575"/>
            <a:ext cx="8587740" cy="4282415"/>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Aarian"/>
            </a:endParaRPr>
          </a:p>
        </p:txBody>
      </p:sp>
      <p:pic>
        <p:nvPicPr>
          <p:cNvPr id="3" name="图片 2">
            <a:extLst>
              <a:ext uri="{FF2B5EF4-FFF2-40B4-BE49-F238E27FC236}">
                <a16:creationId xmlns:a16="http://schemas.microsoft.com/office/drawing/2014/main" xmlns="" id="{08E3DE72-A586-4EEE-AB3F-7F104B96D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3075805"/>
            <a:ext cx="2067695" cy="2067695"/>
          </a:xfrm>
          <a:prstGeom prst="rect">
            <a:avLst/>
          </a:prstGeom>
          <a:effectLst>
            <a:outerShdw blurRad="25400" dist="25400" dir="2700000" algn="tl" rotWithShape="0">
              <a:prstClr val="black">
                <a:alpha val="40000"/>
              </a:prstClr>
            </a:outerShdw>
          </a:effectLst>
        </p:spPr>
      </p:pic>
      <p:sp>
        <p:nvSpPr>
          <p:cNvPr id="4" name="矩形 3">
            <a:extLst>
              <a:ext uri="{FF2B5EF4-FFF2-40B4-BE49-F238E27FC236}">
                <a16:creationId xmlns:a16="http://schemas.microsoft.com/office/drawing/2014/main" xmlns="" id="{883E73CD-79D9-47CF-B907-B0233C3F2DF0}"/>
              </a:ext>
            </a:extLst>
          </p:cNvPr>
          <p:cNvSpPr/>
          <p:nvPr/>
        </p:nvSpPr>
        <p:spPr>
          <a:xfrm>
            <a:off x="2997225" y="4164295"/>
            <a:ext cx="3080970" cy="400110"/>
          </a:xfrm>
          <a:prstGeom prst="rect">
            <a:avLst/>
          </a:prstGeom>
          <a:solidFill>
            <a:schemeClr val="accent4">
              <a:lumMod val="20000"/>
              <a:lumOff val="80000"/>
            </a:schemeClr>
          </a:solidFill>
          <a:ln w="28575">
            <a:solidFill>
              <a:schemeClr val="tx1"/>
            </a:solidFill>
            <a:prstDash val="dashDot"/>
          </a:ln>
        </p:spPr>
        <p:txBody>
          <a:bodyPr wrap="square">
            <a:spAutoFit/>
          </a:bodyPr>
          <a:lstStyle/>
          <a:p>
            <a:pPr lvl="0" defTabSz="1219170">
              <a:defRPr/>
            </a:pPr>
            <a:r>
              <a:rPr lang="nl-NL" sz="2000" b="1" dirty="0" smtClean="0">
                <a:solidFill>
                  <a:srgbClr val="D39D17"/>
                </a:solidFill>
                <a:latin typeface="Aarian"/>
                <a:ea typeface="Cambria" panose="02040503050406030204" pitchFamily="18" charset="0"/>
              </a:rPr>
              <a:t>THẢO LUẬN NHÓM 4</a:t>
            </a:r>
            <a:endParaRPr kumimoji="0" lang="en-US" altLang="zh-CN" sz="2000" b="1" i="0" u="none" strike="noStrike" kern="0" cap="none" spc="0" normalizeH="0" baseline="0" noProof="0" dirty="0">
              <a:ln>
                <a:noFill/>
              </a:ln>
              <a:solidFill>
                <a:srgbClr val="D39D17"/>
              </a:solidFill>
              <a:effectLst/>
              <a:uLnTx/>
              <a:uFillTx/>
              <a:latin typeface="Aarian"/>
              <a:ea typeface="Cambria" panose="02040503050406030204" pitchFamily="18" charset="0"/>
            </a:endParaRPr>
          </a:p>
        </p:txBody>
      </p:sp>
      <p:pic>
        <p:nvPicPr>
          <p:cNvPr id="5" name="Picture 4"/>
          <p:cNvPicPr>
            <a:picLocks noChangeAspect="1"/>
          </p:cNvPicPr>
          <p:nvPr/>
        </p:nvPicPr>
        <p:blipFill rotWithShape="1">
          <a:blip r:embed="rId4"/>
          <a:srcRect t="-3395" r="2" b="-1244"/>
          <a:stretch/>
        </p:blipFill>
        <p:spPr>
          <a:xfrm>
            <a:off x="552159" y="1516862"/>
            <a:ext cx="6618262" cy="2109776"/>
          </a:xfrm>
          <a:prstGeom prst="rect">
            <a:avLst/>
          </a:prstGeom>
        </p:spPr>
      </p:pic>
      <p:sp>
        <p:nvSpPr>
          <p:cNvPr id="23" name="矩形 3">
            <a:extLst>
              <a:ext uri="{FF2B5EF4-FFF2-40B4-BE49-F238E27FC236}">
                <a16:creationId xmlns:a16="http://schemas.microsoft.com/office/drawing/2014/main" xmlns="" id="{883E73CD-79D9-47CF-B907-B0233C3F2DF0}"/>
              </a:ext>
            </a:extLst>
          </p:cNvPr>
          <p:cNvSpPr/>
          <p:nvPr/>
        </p:nvSpPr>
        <p:spPr>
          <a:xfrm>
            <a:off x="495612" y="537112"/>
            <a:ext cx="8461718" cy="954107"/>
          </a:xfrm>
          <a:prstGeom prst="rect">
            <a:avLst/>
          </a:prstGeom>
        </p:spPr>
        <p:txBody>
          <a:bodyPr wrap="square">
            <a:spAutoFit/>
          </a:bodyPr>
          <a:lstStyle/>
          <a:p>
            <a:pPr lvl="0" defTabSz="1219170">
              <a:defRPr/>
            </a:pPr>
            <a:r>
              <a:rPr lang="nl-NL" sz="2800" b="1" dirty="0" smtClean="0">
                <a:solidFill>
                  <a:srgbClr val="C00000"/>
                </a:solidFill>
                <a:latin typeface="Aarian"/>
                <a:ea typeface="Cambria" panose="02040503050406030204" pitchFamily="18" charset="0"/>
              </a:rPr>
              <a:t>1.Em </a:t>
            </a:r>
            <a:r>
              <a:rPr lang="nl-NL" sz="2800" b="1" dirty="0">
                <a:solidFill>
                  <a:srgbClr val="C00000"/>
                </a:solidFill>
                <a:latin typeface="Aarian"/>
                <a:ea typeface="Cambria" panose="02040503050406030204" pitchFamily="18" charset="0"/>
              </a:rPr>
              <a:t>thích cảnh vật nào trong các bức ảnh? </a:t>
            </a:r>
            <a:endParaRPr lang="nl-NL" sz="2800" b="1" dirty="0" smtClean="0">
              <a:solidFill>
                <a:srgbClr val="C00000"/>
              </a:solidFill>
              <a:latin typeface="Aarian"/>
              <a:ea typeface="Cambria" panose="02040503050406030204" pitchFamily="18" charset="0"/>
            </a:endParaRPr>
          </a:p>
          <a:p>
            <a:pPr lvl="0" defTabSz="1219170">
              <a:defRPr/>
            </a:pPr>
            <a:r>
              <a:rPr lang="nl-NL" sz="2800" b="1" dirty="0" smtClean="0">
                <a:solidFill>
                  <a:srgbClr val="C00000"/>
                </a:solidFill>
                <a:latin typeface="Aarian"/>
                <a:ea typeface="Cambria" panose="02040503050406030204" pitchFamily="18" charset="0"/>
              </a:rPr>
              <a:t>Vì </a:t>
            </a:r>
            <a:r>
              <a:rPr lang="nl-NL" sz="2800" b="1" dirty="0">
                <a:solidFill>
                  <a:srgbClr val="C00000"/>
                </a:solidFill>
                <a:latin typeface="Aarian"/>
                <a:ea typeface="Cambria" panose="02040503050406030204" pitchFamily="18" charset="0"/>
              </a:rPr>
              <a:t>sao?</a:t>
            </a:r>
            <a:endParaRPr kumimoji="0" lang="en-US" altLang="zh-CN" sz="2800" b="1" i="0" u="none" strike="noStrike" kern="0" cap="none" spc="0" normalizeH="0" baseline="0" noProof="0" dirty="0">
              <a:ln>
                <a:noFill/>
              </a:ln>
              <a:solidFill>
                <a:srgbClr val="C00000"/>
              </a:solidFill>
              <a:effectLst/>
              <a:uLnTx/>
              <a:uFillTx/>
              <a:latin typeface="Aarian"/>
              <a:ea typeface="Cambria" panose="02040503050406030204" pitchFamily="18" charset="0"/>
            </a:endParaRPr>
          </a:p>
        </p:txBody>
      </p:sp>
    </p:spTree>
    <p:extLst>
      <p:ext uri="{BB962C8B-B14F-4D97-AF65-F5344CB8AC3E}">
        <p14:creationId xmlns:p14="http://schemas.microsoft.com/office/powerpoint/2010/main" val="1369460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9248D3F-9CD2-4DB4-B18C-9C4A3713A769}"/>
              </a:ext>
            </a:extLst>
          </p:cNvPr>
          <p:cNvPicPr>
            <a:picLocks noChangeAspect="1"/>
          </p:cNvPicPr>
          <p:nvPr/>
        </p:nvPicPr>
        <p:blipFill>
          <a:blip r:embed="rId2" cstate="print">
            <a:extLst>
              <a:ext uri="{28A0092B-C50C-407E-A947-70E740481C1C}">
                <a14:useLocalDpi xmlns:a14="http://schemas.microsoft.com/office/drawing/2010/main" val="0"/>
              </a:ext>
            </a:extLst>
          </a:blip>
          <a:srcRect l="11358" t="1063" r="6661" b="16956"/>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xmlns="" id="{418C0EC0-A1AF-48B3-A0A5-DAF1578B92A0}"/>
              </a:ext>
            </a:extLst>
          </p:cNvPr>
          <p:cNvSpPr/>
          <p:nvPr/>
        </p:nvSpPr>
        <p:spPr>
          <a:xfrm>
            <a:off x="243840" y="267495"/>
            <a:ext cx="8587740" cy="4261644"/>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arian"/>
            </a:endParaRPr>
          </a:p>
        </p:txBody>
      </p:sp>
      <p:sp>
        <p:nvSpPr>
          <p:cNvPr id="23" name="矩形 3">
            <a:extLst>
              <a:ext uri="{FF2B5EF4-FFF2-40B4-BE49-F238E27FC236}">
                <a16:creationId xmlns:a16="http://schemas.microsoft.com/office/drawing/2014/main" xmlns="" id="{883E73CD-79D9-47CF-B907-B0233C3F2DF0}"/>
              </a:ext>
            </a:extLst>
          </p:cNvPr>
          <p:cNvSpPr/>
          <p:nvPr/>
        </p:nvSpPr>
        <p:spPr>
          <a:xfrm>
            <a:off x="343046" y="339502"/>
            <a:ext cx="8488534" cy="954107"/>
          </a:xfrm>
          <a:prstGeom prst="rect">
            <a:avLst/>
          </a:prstGeom>
        </p:spPr>
        <p:txBody>
          <a:bodyPr wrap="square">
            <a:spAutoFit/>
          </a:bodyPr>
          <a:lstStyle/>
          <a:p>
            <a:r>
              <a:rPr lang="nl-NL" sz="2800" b="1" dirty="0" smtClean="0">
                <a:solidFill>
                  <a:srgbClr val="00B050"/>
                </a:solidFill>
                <a:latin typeface="Aarian"/>
                <a:ea typeface="Cambria" panose="02040503050406030204" pitchFamily="18" charset="0"/>
              </a:rPr>
              <a:t>2.Viết </a:t>
            </a:r>
            <a:r>
              <a:rPr lang="nl-NL" sz="2800" b="1" dirty="0">
                <a:solidFill>
                  <a:srgbClr val="00B050"/>
                </a:solidFill>
                <a:latin typeface="Aarian"/>
                <a:ea typeface="Cambria" panose="02040503050406030204" pitchFamily="18" charset="0"/>
              </a:rPr>
              <a:t>đoạn văn nêu tình cảm, cảm xúc của em về một cảnh vật em yêu thích</a:t>
            </a:r>
            <a:endParaRPr lang="en-US" sz="2800" dirty="0">
              <a:solidFill>
                <a:srgbClr val="00B050"/>
              </a:solidFill>
              <a:latin typeface="Aarian"/>
              <a:ea typeface="Cambria" panose="02040503050406030204" pitchFamily="18" charset="0"/>
            </a:endParaRPr>
          </a:p>
        </p:txBody>
      </p:sp>
      <p:sp>
        <p:nvSpPr>
          <p:cNvPr id="10" name="矩形 3">
            <a:extLst>
              <a:ext uri="{FF2B5EF4-FFF2-40B4-BE49-F238E27FC236}">
                <a16:creationId xmlns:a16="http://schemas.microsoft.com/office/drawing/2014/main" xmlns="" id="{883E73CD-79D9-47CF-B907-B0233C3F2DF0}"/>
              </a:ext>
            </a:extLst>
          </p:cNvPr>
          <p:cNvSpPr/>
          <p:nvPr/>
        </p:nvSpPr>
        <p:spPr>
          <a:xfrm>
            <a:off x="3974045" y="1316624"/>
            <a:ext cx="1750081" cy="523220"/>
          </a:xfrm>
          <a:prstGeom prst="rect">
            <a:avLst/>
          </a:prstGeom>
          <a:noFill/>
          <a:ln w="28575">
            <a:noFill/>
            <a:prstDash val="dashDot"/>
          </a:ln>
        </p:spPr>
        <p:txBody>
          <a:bodyPr wrap="square">
            <a:spAutoFit/>
          </a:bodyPr>
          <a:lstStyle/>
          <a:p>
            <a:pPr lvl="0" defTabSz="1219170">
              <a:defRPr/>
            </a:pPr>
            <a:r>
              <a:rPr lang="nl-NL" sz="2800" i="1" dirty="0" smtClean="0">
                <a:solidFill>
                  <a:srgbClr val="C00000"/>
                </a:solidFill>
                <a:latin typeface="Aarian"/>
                <a:ea typeface="Cambria" panose="02040503050406030204" pitchFamily="18" charset="0"/>
              </a:rPr>
              <a:t>Gợi ý:</a:t>
            </a:r>
            <a:endParaRPr kumimoji="0" lang="en-US" altLang="zh-CN" sz="2800" i="1" u="none" strike="noStrike" kern="0" cap="none" spc="0" normalizeH="0" baseline="0" noProof="0" dirty="0">
              <a:ln>
                <a:noFill/>
              </a:ln>
              <a:solidFill>
                <a:srgbClr val="C00000"/>
              </a:solidFill>
              <a:effectLst/>
              <a:uLnTx/>
              <a:uFillTx/>
              <a:latin typeface="Aarian"/>
              <a:ea typeface="Cambria" panose="02040503050406030204" pitchFamily="18" charset="0"/>
            </a:endParaRPr>
          </a:p>
        </p:txBody>
      </p:sp>
      <p:sp>
        <p:nvSpPr>
          <p:cNvPr id="11" name="矩形 3">
            <a:extLst>
              <a:ext uri="{FF2B5EF4-FFF2-40B4-BE49-F238E27FC236}">
                <a16:creationId xmlns:a16="http://schemas.microsoft.com/office/drawing/2014/main" xmlns="" id="{883E73CD-79D9-47CF-B907-B0233C3F2DF0}"/>
              </a:ext>
            </a:extLst>
          </p:cNvPr>
          <p:cNvSpPr/>
          <p:nvPr/>
        </p:nvSpPr>
        <p:spPr>
          <a:xfrm>
            <a:off x="243840" y="1707654"/>
            <a:ext cx="8195093" cy="2677656"/>
          </a:xfrm>
          <a:prstGeom prst="rect">
            <a:avLst/>
          </a:prstGeom>
          <a:noFill/>
          <a:ln w="28575">
            <a:noFill/>
            <a:prstDash val="dashDot"/>
          </a:ln>
        </p:spPr>
        <p:txBody>
          <a:bodyPr wrap="square">
            <a:spAutoFit/>
          </a:bodyPr>
          <a:lstStyle/>
          <a:p>
            <a:pPr marL="457200" lvl="0" indent="-457200" algn="just" defTabSz="1219170">
              <a:buFont typeface="Wingdings" panose="05000000000000000000" pitchFamily="2" charset="2"/>
              <a:buChar char="§"/>
              <a:defRPr/>
            </a:pPr>
            <a:r>
              <a:rPr lang="nl-NL" sz="2800" b="1" dirty="0" smtClean="0">
                <a:solidFill>
                  <a:srgbClr val="0070C0"/>
                </a:solidFill>
                <a:latin typeface="Aarian"/>
                <a:ea typeface="Cambria" panose="02040503050406030204" pitchFamily="18" charset="0"/>
              </a:rPr>
              <a:t>Cảnh vật em yêu thích là gì, ở đâu?</a:t>
            </a:r>
          </a:p>
          <a:p>
            <a:pPr marL="457200" lvl="0" indent="-457200" algn="just" defTabSz="1219170">
              <a:buFont typeface="Wingdings" panose="05000000000000000000" pitchFamily="2" charset="2"/>
              <a:buChar char="§"/>
              <a:defRPr/>
            </a:pPr>
            <a:r>
              <a:rPr lang="nl-NL" sz="2800" b="1" dirty="0" smtClean="0">
                <a:solidFill>
                  <a:srgbClr val="0070C0"/>
                </a:solidFill>
                <a:latin typeface="Aarian"/>
                <a:ea typeface="Cambria" panose="02040503050406030204" pitchFamily="18" charset="0"/>
              </a:rPr>
              <a:t>Đặc điểm nổi bật của cảnh vật đó là gì? Điều khiến em ấn tượng nhất?</a:t>
            </a:r>
          </a:p>
          <a:p>
            <a:pPr marL="457200" lvl="0" indent="-457200" algn="just" defTabSz="1219170">
              <a:buFont typeface="Wingdings" panose="05000000000000000000" pitchFamily="2" charset="2"/>
              <a:buChar char="§"/>
              <a:defRPr/>
            </a:pPr>
            <a:r>
              <a:rPr lang="nl-NL" sz="2800" b="1" dirty="0" smtClean="0">
                <a:solidFill>
                  <a:srgbClr val="0070C0"/>
                </a:solidFill>
                <a:latin typeface="Aarian"/>
                <a:ea typeface="Cambria" panose="02040503050406030204" pitchFamily="18" charset="0"/>
              </a:rPr>
              <a:t>Khi ngắm nhìn cảnh vật đó, em có cảm nghĩ thế nào? (yêu vẻ đẹp của cảnh vật, biết ơn những người khám phá, giữ gìn cảnh vật,...) </a:t>
            </a:r>
            <a:endParaRPr kumimoji="0" lang="en-US" altLang="zh-CN" sz="2800" b="0" i="0" u="none" strike="noStrike" kern="0" cap="none" spc="0" normalizeH="0" baseline="0" noProof="0" dirty="0">
              <a:ln>
                <a:noFill/>
              </a:ln>
              <a:solidFill>
                <a:srgbClr val="0070C0"/>
              </a:solidFill>
              <a:effectLst/>
              <a:uLnTx/>
              <a:uFillTx/>
              <a:latin typeface="Aarian"/>
              <a:ea typeface="Cambria" panose="02040503050406030204" pitchFamily="18" charset="0"/>
            </a:endParaRPr>
          </a:p>
        </p:txBody>
      </p:sp>
    </p:spTree>
    <p:extLst>
      <p:ext uri="{BB962C8B-B14F-4D97-AF65-F5344CB8AC3E}">
        <p14:creationId xmlns:p14="http://schemas.microsoft.com/office/powerpoint/2010/main" val="1254575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547</Words>
  <Application>Microsoft Office PowerPoint</Application>
  <PresentationFormat>On-screen Show (16:9)</PresentationFormat>
  <Paragraphs>42</Paragraphs>
  <Slides>17</Slides>
  <Notes>2</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7</cp:revision>
  <dcterms:created xsi:type="dcterms:W3CDTF">2023-02-13T07:48:03Z</dcterms:created>
  <dcterms:modified xsi:type="dcterms:W3CDTF">2023-02-13T08:29:09Z</dcterms:modified>
</cp:coreProperties>
</file>