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1" r:id="rId5"/>
    <p:sldId id="262" r:id="rId6"/>
    <p:sldId id="260" r:id="rId7"/>
    <p:sldId id="264" r:id="rId8"/>
    <p:sldId id="265" r:id="rId9"/>
    <p:sldId id="266" r:id="rId10"/>
    <p:sldId id="267"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0" d="100"/>
          <a:sy n="60" d="100"/>
        </p:scale>
        <p:origin x="84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A3D6E-E105-46C1-A127-6980951FA614}"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DA243-1E03-4BBE-ABA8-113328C112BF}" type="slidenum">
              <a:rPr lang="en-US" smtClean="0"/>
              <a:t>‹#›</a:t>
            </a:fld>
            <a:endParaRPr lang="en-US"/>
          </a:p>
        </p:txBody>
      </p:sp>
    </p:spTree>
    <p:extLst>
      <p:ext uri="{BB962C8B-B14F-4D97-AF65-F5344CB8AC3E}">
        <p14:creationId xmlns:p14="http://schemas.microsoft.com/office/powerpoint/2010/main" val="2017685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35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8627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BC08-208B-603D-BF72-8C84A870F3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66E5E4-CE63-B4CF-8095-E8C5FE9BE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89ABFC-27E5-748D-295C-EE0151BE57AE}"/>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5" name="Footer Placeholder 4">
            <a:extLst>
              <a:ext uri="{FF2B5EF4-FFF2-40B4-BE49-F238E27FC236}">
                <a16:creationId xmlns:a16="http://schemas.microsoft.com/office/drawing/2014/main" id="{3AC0EC89-0DDD-9ACE-E1ED-9DA0FC604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654E2-CC16-A38C-17E3-B4094D6001E0}"/>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105393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B57E-8D62-0B10-8173-8E6C2BF397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0EA01-54B5-4853-7A5A-D35441C32B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43450-1A0E-B64A-7D7C-E2B5CA494064}"/>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5" name="Footer Placeholder 4">
            <a:extLst>
              <a:ext uri="{FF2B5EF4-FFF2-40B4-BE49-F238E27FC236}">
                <a16:creationId xmlns:a16="http://schemas.microsoft.com/office/drawing/2014/main" id="{57BA762D-77D2-BCCD-F442-882B1D9A2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33437-2A7F-F092-4E5C-A25C7DD5D013}"/>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367041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A98B7-D691-C3E6-B641-505839F4C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00769-381F-136F-BC3D-85B9B0A303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A2F93-34DC-B39F-1937-7F37CA401D6B}"/>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5" name="Footer Placeholder 4">
            <a:extLst>
              <a:ext uri="{FF2B5EF4-FFF2-40B4-BE49-F238E27FC236}">
                <a16:creationId xmlns:a16="http://schemas.microsoft.com/office/drawing/2014/main" id="{2A937723-CC79-C6FB-D829-92353E231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3CD9A-C477-75C9-6525-3B30A1695FB5}"/>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221773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062A-98D2-D5A7-52B9-41A821FDD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1F384-5F11-7AB3-339D-045927279B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47401-5124-E387-F935-D17D18E4FF37}"/>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5" name="Footer Placeholder 4">
            <a:extLst>
              <a:ext uri="{FF2B5EF4-FFF2-40B4-BE49-F238E27FC236}">
                <a16:creationId xmlns:a16="http://schemas.microsoft.com/office/drawing/2014/main" id="{B719414B-8A19-332E-7ED2-209C4BCA5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D0C61-F792-39CE-32F8-0BE2EA553F2C}"/>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103553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556A-100B-C0CE-BD62-2979C7269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7A1BB-1D28-CF65-B801-5C65B2BB77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E3BE4A-E4B2-1EB6-2949-0988C2FE6AA1}"/>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5" name="Footer Placeholder 4">
            <a:extLst>
              <a:ext uri="{FF2B5EF4-FFF2-40B4-BE49-F238E27FC236}">
                <a16:creationId xmlns:a16="http://schemas.microsoft.com/office/drawing/2014/main" id="{207BE057-22DE-F0C1-F52D-38A177CBA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88908-700F-9CF8-42FC-41FD77A76EF8}"/>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273071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EE5B-ACB4-BAA2-BD20-E104C4F8F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4D480-3E94-3229-A416-557A0844A0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69AF77-AF16-7509-D2C8-3A995C54B0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100AC-9A02-6CF6-BE9B-E6C83AAEA3A3}"/>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6" name="Footer Placeholder 5">
            <a:extLst>
              <a:ext uri="{FF2B5EF4-FFF2-40B4-BE49-F238E27FC236}">
                <a16:creationId xmlns:a16="http://schemas.microsoft.com/office/drawing/2014/main" id="{DACA830D-DC96-E54C-CE07-D6B6B4083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89629-2BA8-6A8B-FACD-D24003A80F4D}"/>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286774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FA94-44FC-5692-3340-27758DE229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8AA5BE-0C9F-0351-9E18-5ABB5CB2B2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3C4F-0751-4F65-4083-E10A16D36A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BF1EF-ABF1-FD55-2B4A-CCA11EAFD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C220D3-7A9E-E780-3F51-49AC67DC3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6A5683-FD8B-264E-3399-C3DE05B16A11}"/>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8" name="Footer Placeholder 7">
            <a:extLst>
              <a:ext uri="{FF2B5EF4-FFF2-40B4-BE49-F238E27FC236}">
                <a16:creationId xmlns:a16="http://schemas.microsoft.com/office/drawing/2014/main" id="{FB1E35CD-AA95-5468-1CED-F85F204C3D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5E168A-B7A5-2132-9ED9-779F75517726}"/>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421163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7F17-60C8-9787-0DF7-9051084D6B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F39E6-2B6A-4371-1CE5-C3B3AF3C12B1}"/>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4" name="Footer Placeholder 3">
            <a:extLst>
              <a:ext uri="{FF2B5EF4-FFF2-40B4-BE49-F238E27FC236}">
                <a16:creationId xmlns:a16="http://schemas.microsoft.com/office/drawing/2014/main" id="{CD14D4DE-6268-3DE6-12D6-4BB42F98F4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5FB7C6-2829-0290-52ED-8ECC344AFD63}"/>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113498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FA8DFE-221F-10AD-13ED-EE96F7DD3509}"/>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3" name="Footer Placeholder 2">
            <a:extLst>
              <a:ext uri="{FF2B5EF4-FFF2-40B4-BE49-F238E27FC236}">
                <a16:creationId xmlns:a16="http://schemas.microsoft.com/office/drawing/2014/main" id="{936AB582-5542-7E14-3B66-5F6409C66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8B28EC-DB4A-4220-487C-DDF04FFF66CE}"/>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624428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075A-FC6E-CF65-5A41-D511F8FF2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25830E-1DD1-0F06-9686-BE37A0B5D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BC351-65B6-12FF-FFE8-1EDE3D1FF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F31CE-B953-E62A-D6C7-425F3744B2B6}"/>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6" name="Footer Placeholder 5">
            <a:extLst>
              <a:ext uri="{FF2B5EF4-FFF2-40B4-BE49-F238E27FC236}">
                <a16:creationId xmlns:a16="http://schemas.microsoft.com/office/drawing/2014/main" id="{17EF3B9A-D620-341D-53EA-22E1FD025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4DD6E3-38AB-F71B-FFB6-7138F9C95A21}"/>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261291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D4A3-3B8F-699B-FB52-317E0E87E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0630F-300B-3D3A-9033-FCADD8575A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D7481C-8F7E-C960-A2DD-6335965B7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0F99C-57DC-C87C-153D-41EEA07EDBB2}"/>
              </a:ext>
            </a:extLst>
          </p:cNvPr>
          <p:cNvSpPr>
            <a:spLocks noGrp="1"/>
          </p:cNvSpPr>
          <p:nvPr>
            <p:ph type="dt" sz="half" idx="10"/>
          </p:nvPr>
        </p:nvSpPr>
        <p:spPr/>
        <p:txBody>
          <a:bodyPr/>
          <a:lstStyle/>
          <a:p>
            <a:fld id="{FB3EC0AC-8A26-49E7-AF1D-823A93B61A7B}" type="datetimeFigureOut">
              <a:rPr lang="en-US" smtClean="0"/>
              <a:t>2/14/2023</a:t>
            </a:fld>
            <a:endParaRPr lang="en-US"/>
          </a:p>
        </p:txBody>
      </p:sp>
      <p:sp>
        <p:nvSpPr>
          <p:cNvPr id="6" name="Footer Placeholder 5">
            <a:extLst>
              <a:ext uri="{FF2B5EF4-FFF2-40B4-BE49-F238E27FC236}">
                <a16:creationId xmlns:a16="http://schemas.microsoft.com/office/drawing/2014/main" id="{8F734CFF-C5B5-47A7-9350-B16B857DC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319C1-6567-7381-9AAF-54DD041CE52D}"/>
              </a:ext>
            </a:extLst>
          </p:cNvPr>
          <p:cNvSpPr>
            <a:spLocks noGrp="1"/>
          </p:cNvSpPr>
          <p:nvPr>
            <p:ph type="sldNum" sz="quarter" idx="12"/>
          </p:nvPr>
        </p:nvSpPr>
        <p:spPr/>
        <p:txBody>
          <a:bodyPr/>
          <a:lstStyle/>
          <a:p>
            <a:fld id="{695E023B-BA46-4A7A-8CB3-694096C60FDA}" type="slidenum">
              <a:rPr lang="en-US" smtClean="0"/>
              <a:t>‹#›</a:t>
            </a:fld>
            <a:endParaRPr lang="en-US"/>
          </a:p>
        </p:txBody>
      </p:sp>
    </p:spTree>
    <p:extLst>
      <p:ext uri="{BB962C8B-B14F-4D97-AF65-F5344CB8AC3E}">
        <p14:creationId xmlns:p14="http://schemas.microsoft.com/office/powerpoint/2010/main" val="379212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640C70-77EC-A21F-719A-E64EE341C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E93C50-69A4-36E2-6B7C-9574F3723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69855-F9F9-0508-5A02-C3D13D0E4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EC0AC-8A26-49E7-AF1D-823A93B61A7B}" type="datetimeFigureOut">
              <a:rPr lang="en-US" smtClean="0"/>
              <a:t>2/14/2023</a:t>
            </a:fld>
            <a:endParaRPr lang="en-US"/>
          </a:p>
        </p:txBody>
      </p:sp>
      <p:sp>
        <p:nvSpPr>
          <p:cNvPr id="5" name="Footer Placeholder 4">
            <a:extLst>
              <a:ext uri="{FF2B5EF4-FFF2-40B4-BE49-F238E27FC236}">
                <a16:creationId xmlns:a16="http://schemas.microsoft.com/office/drawing/2014/main" id="{881D3305-9638-82A7-61A6-0F88B0A1B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CCAB60-6AEC-FDEA-6B6E-DCA079DFD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E023B-BA46-4A7A-8CB3-694096C60FDA}" type="slidenum">
              <a:rPr lang="en-US" smtClean="0"/>
              <a:t>‹#›</a:t>
            </a:fld>
            <a:endParaRPr lang="en-US"/>
          </a:p>
        </p:txBody>
      </p:sp>
    </p:spTree>
    <p:extLst>
      <p:ext uri="{BB962C8B-B14F-4D97-AF65-F5344CB8AC3E}">
        <p14:creationId xmlns:p14="http://schemas.microsoft.com/office/powerpoint/2010/main" val="1516343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1552F83-9BF1-428E-BA3B-470B8AEDD3EF}"/>
              </a:ext>
            </a:extLst>
          </p:cNvPr>
          <p:cNvPicPr>
            <a:picLocks noChangeAspect="1"/>
          </p:cNvPicPr>
          <p:nvPr/>
        </p:nvPicPr>
        <p:blipFill>
          <a:blip r:embed="rId2"/>
          <a:stretch>
            <a:fillRect/>
          </a:stretch>
        </p:blipFill>
        <p:spPr>
          <a:xfrm>
            <a:off x="0" y="1"/>
            <a:ext cx="12192000" cy="6857999"/>
          </a:xfrm>
          <a:prstGeom prst="rect">
            <a:avLst/>
          </a:prstGeom>
        </p:spPr>
      </p:pic>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69869" y="0"/>
            <a:ext cx="11122131" cy="637987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5" name="Picture 4"/>
          <p:cNvPicPr>
            <a:picLocks noChangeAspect="1"/>
          </p:cNvPicPr>
          <p:nvPr/>
        </p:nvPicPr>
        <p:blipFill>
          <a:blip r:embed="rId5"/>
          <a:stretch>
            <a:fillRect/>
          </a:stretch>
        </p:blipFill>
        <p:spPr>
          <a:xfrm>
            <a:off x="1922451" y="545502"/>
            <a:ext cx="5852667" cy="3889585"/>
          </a:xfrm>
          <a:prstGeom prst="rect">
            <a:avLst/>
          </a:prstGeom>
        </p:spPr>
      </p:pic>
      <p:sp>
        <p:nvSpPr>
          <p:cNvPr id="2" name="TextBox 1">
            <a:extLst>
              <a:ext uri="{FF2B5EF4-FFF2-40B4-BE49-F238E27FC236}">
                <a16:creationId xmlns:a16="http://schemas.microsoft.com/office/drawing/2014/main" id="{C061316E-5ECD-872A-83DA-EEF72325A279}"/>
              </a:ext>
            </a:extLst>
          </p:cNvPr>
          <p:cNvSpPr txBox="1"/>
          <p:nvPr/>
        </p:nvSpPr>
        <p:spPr>
          <a:xfrm>
            <a:off x="106326" y="0"/>
            <a:ext cx="5677785" cy="584775"/>
          </a:xfrm>
          <a:prstGeom prst="rect">
            <a:avLst/>
          </a:prstGeom>
          <a:noFill/>
        </p:spPr>
        <p:txBody>
          <a:bodyPr wrap="square" rtlCol="0">
            <a:spAutoFit/>
          </a:bodyPr>
          <a:lstStyle/>
          <a:p>
            <a:r>
              <a:rPr lang="en-US" sz="3200" b="1" dirty="0"/>
              <a:t>TRƯỜNG TIỂU HỌC SÀI ĐỒNG</a:t>
            </a:r>
          </a:p>
        </p:txBody>
      </p:sp>
      <p:sp>
        <p:nvSpPr>
          <p:cNvPr id="3" name="TextBox 2">
            <a:extLst>
              <a:ext uri="{FF2B5EF4-FFF2-40B4-BE49-F238E27FC236}">
                <a16:creationId xmlns:a16="http://schemas.microsoft.com/office/drawing/2014/main" id="{4499BBA8-F7AD-B556-4532-3DFF88351BED}"/>
              </a:ext>
            </a:extLst>
          </p:cNvPr>
          <p:cNvSpPr txBox="1"/>
          <p:nvPr/>
        </p:nvSpPr>
        <p:spPr>
          <a:xfrm>
            <a:off x="5341088" y="6159796"/>
            <a:ext cx="5677785" cy="584775"/>
          </a:xfrm>
          <a:prstGeom prst="rect">
            <a:avLst/>
          </a:prstGeom>
          <a:noFill/>
        </p:spPr>
        <p:txBody>
          <a:bodyPr wrap="square" rtlCol="0">
            <a:spAutoFit/>
          </a:bodyPr>
          <a:lstStyle/>
          <a:p>
            <a:r>
              <a:rPr lang="en-US" sz="3200" b="1"/>
              <a:t>GV: LÃ HÀ TRANG</a:t>
            </a:r>
            <a:endParaRPr lang="en-US" sz="3200" b="1" dirty="0"/>
          </a:p>
        </p:txBody>
      </p:sp>
    </p:spTree>
    <p:extLst>
      <p:ext uri="{BB962C8B-B14F-4D97-AF65-F5344CB8AC3E}">
        <p14:creationId xmlns:p14="http://schemas.microsoft.com/office/powerpoint/2010/main" val="23930964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473725"/>
            <a:ext cx="10858500" cy="5507975"/>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921538" y="677308"/>
            <a:ext cx="2492698" cy="2181111"/>
          </a:xfrm>
          <a:prstGeom prst="rect">
            <a:avLst/>
          </a:prstGeom>
        </p:spPr>
      </p:pic>
      <p:sp>
        <p:nvSpPr>
          <p:cNvPr id="9" name="Rectangle 8"/>
          <p:cNvSpPr/>
          <p:nvPr/>
        </p:nvSpPr>
        <p:spPr>
          <a:xfrm>
            <a:off x="3669024" y="550056"/>
            <a:ext cx="7755468" cy="2677656"/>
          </a:xfrm>
          <a:prstGeom prst="rect">
            <a:avLst/>
          </a:prstGeom>
        </p:spPr>
        <p:txBody>
          <a:bodyPr wrap="square">
            <a:spAutoFit/>
          </a:bodyPr>
          <a:lstStyle/>
          <a:p>
            <a:pPr algn="just"/>
            <a:r>
              <a:rPr lang="vi-VN" sz="2800" i="1"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Ống tiêu hóa gồm: Miệng, thực quản, dạ dày, ruột non, ruột già và hậu môn kết nối với nhau thành ống tiêu hóa.</a:t>
            </a:r>
            <a:endParaRPr lang="en-GB"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Ống tiêu hóa bắt đầu từ miệng và kết thúc tại hậu môn,dài đến 7m,</a:t>
            </a:r>
            <a:r>
              <a:rPr lang="en-GB"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gấp 4 lần chiều cao của người trưởng thành.</a:t>
            </a:r>
            <a:endParaRPr lang="en-GB" sz="2800" dirty="0">
              <a:latin typeface="Cambria" panose="02040503050406030204" pitchFamily="18" charset="0"/>
              <a:ea typeface="Cambria" panose="02040503050406030204" pitchFamily="18" charset="0"/>
            </a:endParaRPr>
          </a:p>
        </p:txBody>
      </p:sp>
      <p:sp>
        <p:nvSpPr>
          <p:cNvPr id="3" name="Rectangle 2"/>
          <p:cNvSpPr/>
          <p:nvPr/>
        </p:nvSpPr>
        <p:spPr>
          <a:xfrm>
            <a:off x="842994" y="3227712"/>
            <a:ext cx="10506012" cy="2677656"/>
          </a:xfrm>
          <a:prstGeom prst="rect">
            <a:avLst/>
          </a:prstGeom>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-Thực quản là một ống dài khoảng 25cm.</a:t>
            </a:r>
            <a:endParaRPr lang="en-GB" sz="2800"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-Dạ dày là phần phình to nhất của ống tiêu hóa, làm thành cái túi có thể tích khoảng 1200cm3.</a:t>
            </a:r>
            <a:endParaRPr lang="en-GB" sz="2800"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-Ruột non là phần dài nhất của ống tiêu hóa, dài từ 4-6m ở người trưởng thành.</a:t>
            </a:r>
            <a:endParaRPr lang="en-GB" sz="2800"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-Ruột già dài khoảng 1-1,5 m.</a:t>
            </a:r>
            <a:endParaRPr lang="vi-VN" sz="2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444941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16525" y="2241474"/>
            <a:ext cx="3763079" cy="2100581"/>
          </a:xfrm>
          <a:prstGeom prst="rect">
            <a:avLst/>
          </a:prstGeom>
        </p:spPr>
      </p:pic>
    </p:spTree>
    <p:extLst>
      <p:ext uri="{BB962C8B-B14F-4D97-AF65-F5344CB8AC3E}">
        <p14:creationId xmlns:p14="http://schemas.microsoft.com/office/powerpoint/2010/main" val="412939948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390152"/>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441942" y="2022034"/>
            <a:ext cx="6774106" cy="4186386"/>
            <a:chOff x="3836669" y="3358350"/>
            <a:chExt cx="7279822" cy="2649837"/>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36669" y="335835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045337" y="4807858"/>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855915" y="2151698"/>
            <a:ext cx="5504554" cy="3108543"/>
          </a:xfrm>
          <a:prstGeom prst="rect">
            <a:avLst/>
          </a:prstGeom>
        </p:spPr>
        <p:txBody>
          <a:bodyPr wrap="square">
            <a:spAutoFit/>
          </a:bodyPr>
          <a:lstStyle/>
          <a:p>
            <a:pPr marL="457200" indent="-457200" algn="just">
              <a:buFontTx/>
              <a:buChar char="-"/>
            </a:pPr>
            <a:r>
              <a:rPr lang="en-GB" sz="2800" dirty="0">
                <a:latin typeface="Cambria" panose="02040503050406030204" pitchFamily="18" charset="0"/>
                <a:ea typeface="Cambria" panose="02040503050406030204" pitchFamily="18" charset="0"/>
              </a:rPr>
              <a:t>Chia </a:t>
            </a:r>
            <a:r>
              <a:rPr lang="en-GB" sz="2800" dirty="0" err="1">
                <a:latin typeface="Cambria" panose="02040503050406030204" pitchFamily="18" charset="0"/>
                <a:ea typeface="Cambria" panose="02040503050406030204" pitchFamily="18" charset="0"/>
              </a:rPr>
              <a:t>lớp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thành</a:t>
            </a:r>
            <a:r>
              <a:rPr lang="en-GB" sz="2800" dirty="0">
                <a:latin typeface="Cambria" panose="02040503050406030204" pitchFamily="18" charset="0"/>
                <a:ea typeface="Cambria" panose="02040503050406030204" pitchFamily="18" charset="0"/>
              </a:rPr>
              <a:t> 3 </a:t>
            </a:r>
            <a:r>
              <a:rPr lang="en-GB" sz="2800" dirty="0" err="1">
                <a:latin typeface="Cambria" panose="02040503050406030204" pitchFamily="18" charset="0"/>
                <a:ea typeface="Cambria" panose="02040503050406030204" pitchFamily="18" charset="0"/>
              </a:rPr>
              <a:t>đội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đội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tranh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mảnh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ghép</a:t>
            </a:r>
            <a:r>
              <a:rPr lang="en-GB" sz="2800" dirty="0">
                <a:latin typeface="Cambria" panose="02040503050406030204" pitchFamily="18" charset="0"/>
                <a:ea typeface="Cambria" panose="02040503050406030204" pitchFamily="18" charset="0"/>
              </a:rPr>
              <a:t>.</a:t>
            </a:r>
          </a:p>
          <a:p>
            <a:pPr marL="457200" indent="-457200" algn="just">
              <a:buFontTx/>
              <a:buChar char="-"/>
            </a:pPr>
            <a:r>
              <a:rPr lang="en-GB" sz="2800" dirty="0" err="1">
                <a:latin typeface="Cambria" panose="02040503050406030204" pitchFamily="18" charset="0"/>
                <a:ea typeface="Cambria" panose="02040503050406030204" pitchFamily="18" charset="0"/>
              </a:rPr>
              <a:t>Các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đội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tiến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hành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ghép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bộ</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đúng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vị</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trí</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sơ</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đồ</a:t>
            </a:r>
            <a:endParaRPr lang="en-GB" sz="2800" dirty="0">
              <a:latin typeface="Cambria" panose="02040503050406030204" pitchFamily="18" charset="0"/>
              <a:ea typeface="Cambria" panose="02040503050406030204" pitchFamily="18" charset="0"/>
            </a:endParaRPr>
          </a:p>
          <a:p>
            <a:pPr marL="457200" indent="-457200" algn="just">
              <a:buFontTx/>
              <a:buChar char="-"/>
            </a:pPr>
            <a:r>
              <a:rPr lang="en-GB" sz="2800" dirty="0" err="1">
                <a:latin typeface="Cambria" panose="02040503050406030204" pitchFamily="18" charset="0"/>
                <a:ea typeface="Cambria" panose="02040503050406030204" pitchFamily="18" charset="0"/>
              </a:rPr>
              <a:t>Đội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nào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ghép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đúng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nhanh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giành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chiến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thắng</a:t>
            </a:r>
            <a:r>
              <a:rPr lang="en-GB" sz="2800" dirty="0">
                <a:latin typeface="Cambria" panose="02040503050406030204" pitchFamily="18" charset="0"/>
                <a:ea typeface="Cambria" panose="02040503050406030204" pitchFamily="18" charset="0"/>
              </a:rPr>
              <a:t>.</a:t>
            </a:r>
          </a:p>
        </p:txBody>
      </p:sp>
      <p:pic>
        <p:nvPicPr>
          <p:cNvPr id="18" name="Picture 17"/>
          <p:cNvPicPr>
            <a:picLocks noChangeAspect="1"/>
          </p:cNvPicPr>
          <p:nvPr/>
        </p:nvPicPr>
        <p:blipFill>
          <a:blip r:embed="rId3"/>
          <a:stretch>
            <a:fillRect/>
          </a:stretch>
        </p:blipFill>
        <p:spPr>
          <a:xfrm>
            <a:off x="7216047" y="2022034"/>
            <a:ext cx="4054207" cy="3547431"/>
          </a:xfrm>
          <a:prstGeom prst="rect">
            <a:avLst/>
          </a:prstGeom>
        </p:spPr>
      </p:pic>
      <p:pic>
        <p:nvPicPr>
          <p:cNvPr id="2" name="Picture 1"/>
          <p:cNvPicPr>
            <a:picLocks noChangeAspect="1"/>
          </p:cNvPicPr>
          <p:nvPr/>
        </p:nvPicPr>
        <p:blipFill>
          <a:blip r:embed="rId4"/>
          <a:stretch>
            <a:fillRect/>
          </a:stretch>
        </p:blipFill>
        <p:spPr>
          <a:xfrm>
            <a:off x="855915" y="421396"/>
            <a:ext cx="11376122" cy="1902117"/>
          </a:xfrm>
          <a:prstGeom prst="rect">
            <a:avLst/>
          </a:prstGeom>
        </p:spPr>
      </p:pic>
    </p:spTree>
    <p:extLst>
      <p:ext uri="{BB962C8B-B14F-4D97-AF65-F5344CB8AC3E}">
        <p14:creationId xmlns:p14="http://schemas.microsoft.com/office/powerpoint/2010/main" val="366705031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453438"/>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Picture 17"/>
          <p:cNvPicPr>
            <a:picLocks noChangeAspect="1"/>
          </p:cNvPicPr>
          <p:nvPr/>
        </p:nvPicPr>
        <p:blipFill>
          <a:blip r:embed="rId3"/>
          <a:stretch>
            <a:fillRect/>
          </a:stretch>
        </p:blipFill>
        <p:spPr>
          <a:xfrm>
            <a:off x="1084226" y="1826898"/>
            <a:ext cx="4871815" cy="3948979"/>
          </a:xfrm>
          <a:prstGeom prst="rect">
            <a:avLst/>
          </a:prstGeom>
        </p:spPr>
      </p:pic>
      <p:sp>
        <p:nvSpPr>
          <p:cNvPr id="2" name="Rounded Rectangle 1"/>
          <p:cNvSpPr/>
          <p:nvPr/>
        </p:nvSpPr>
        <p:spPr>
          <a:xfrm>
            <a:off x="6714434" y="2095493"/>
            <a:ext cx="1388125"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Miệng</a:t>
            </a:r>
            <a:endParaRPr lang="en-GB" sz="2400" dirty="0">
              <a:solidFill>
                <a:schemeClr val="tx1"/>
              </a:solidFill>
              <a:latin typeface="Cambria" panose="02040503050406030204" pitchFamily="18" charset="0"/>
              <a:ea typeface="Cambria" panose="02040503050406030204" pitchFamily="18" charset="0"/>
            </a:endParaRPr>
          </a:p>
        </p:txBody>
      </p:sp>
      <p:sp>
        <p:nvSpPr>
          <p:cNvPr id="20" name="Rounded Rectangle 19"/>
          <p:cNvSpPr/>
          <p:nvPr/>
        </p:nvSpPr>
        <p:spPr>
          <a:xfrm>
            <a:off x="8660919" y="2098878"/>
            <a:ext cx="2428990"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Tuyến</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nước</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bọt</a:t>
            </a:r>
            <a:endParaRPr lang="en-GB" sz="2400" dirty="0">
              <a:solidFill>
                <a:schemeClr val="tx1"/>
              </a:solidFill>
              <a:latin typeface="Cambria" panose="02040503050406030204" pitchFamily="18" charset="0"/>
              <a:ea typeface="Cambria" panose="02040503050406030204" pitchFamily="18" charset="0"/>
            </a:endParaRPr>
          </a:p>
        </p:txBody>
      </p:sp>
      <p:sp>
        <p:nvSpPr>
          <p:cNvPr id="21" name="Rounded Rectangle 20"/>
          <p:cNvSpPr/>
          <p:nvPr/>
        </p:nvSpPr>
        <p:spPr>
          <a:xfrm>
            <a:off x="6599971" y="2897700"/>
            <a:ext cx="1866721"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Thực</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quản</a:t>
            </a:r>
            <a:endParaRPr lang="en-GB" sz="2400" dirty="0">
              <a:solidFill>
                <a:schemeClr val="tx1"/>
              </a:solidFill>
              <a:latin typeface="Cambria" panose="02040503050406030204" pitchFamily="18" charset="0"/>
              <a:ea typeface="Cambria" panose="02040503050406030204" pitchFamily="18" charset="0"/>
            </a:endParaRPr>
          </a:p>
        </p:txBody>
      </p:sp>
      <p:sp>
        <p:nvSpPr>
          <p:cNvPr id="24" name="Rounded Rectangle 23"/>
          <p:cNvSpPr/>
          <p:nvPr/>
        </p:nvSpPr>
        <p:spPr>
          <a:xfrm>
            <a:off x="6699860" y="3721404"/>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Gan</a:t>
            </a:r>
            <a:r>
              <a:rPr lang="en-GB" sz="2400" dirty="0">
                <a:solidFill>
                  <a:schemeClr val="tx1"/>
                </a:solidFill>
                <a:latin typeface="Cambria" panose="02040503050406030204" pitchFamily="18" charset="0"/>
                <a:ea typeface="Cambria" panose="02040503050406030204" pitchFamily="18" charset="0"/>
              </a:rPr>
              <a:t> </a:t>
            </a:r>
          </a:p>
        </p:txBody>
      </p:sp>
      <p:sp>
        <p:nvSpPr>
          <p:cNvPr id="25" name="Rounded Rectangle 24"/>
          <p:cNvSpPr/>
          <p:nvPr/>
        </p:nvSpPr>
        <p:spPr>
          <a:xfrm>
            <a:off x="9236379" y="3707128"/>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Dạ</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dày</a:t>
            </a:r>
            <a:endParaRPr lang="en-GB" sz="2400" dirty="0">
              <a:solidFill>
                <a:schemeClr val="tx1"/>
              </a:solidFill>
              <a:latin typeface="Cambria" panose="02040503050406030204" pitchFamily="18" charset="0"/>
              <a:ea typeface="Cambria" panose="02040503050406030204" pitchFamily="18" charset="0"/>
            </a:endParaRPr>
          </a:p>
        </p:txBody>
      </p:sp>
      <p:sp>
        <p:nvSpPr>
          <p:cNvPr id="26" name="Rounded Rectangle 25"/>
          <p:cNvSpPr/>
          <p:nvPr/>
        </p:nvSpPr>
        <p:spPr>
          <a:xfrm>
            <a:off x="6795047" y="5220038"/>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Ruột</a:t>
            </a:r>
            <a:r>
              <a:rPr lang="en-GB" sz="2400" dirty="0">
                <a:solidFill>
                  <a:schemeClr val="tx1"/>
                </a:solidFill>
                <a:latin typeface="Cambria" panose="02040503050406030204" pitchFamily="18" charset="0"/>
                <a:ea typeface="Cambria" panose="02040503050406030204" pitchFamily="18" charset="0"/>
              </a:rPr>
              <a:t> non</a:t>
            </a:r>
          </a:p>
        </p:txBody>
      </p:sp>
      <p:sp>
        <p:nvSpPr>
          <p:cNvPr id="27" name="Rounded Rectangle 26"/>
          <p:cNvSpPr/>
          <p:nvPr/>
        </p:nvSpPr>
        <p:spPr>
          <a:xfrm>
            <a:off x="6795047" y="4524469"/>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Ruột</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già</a:t>
            </a:r>
            <a:endParaRPr lang="en-GB" sz="2400" dirty="0">
              <a:solidFill>
                <a:schemeClr val="tx1"/>
              </a:solidFill>
              <a:latin typeface="Cambria" panose="02040503050406030204" pitchFamily="18" charset="0"/>
              <a:ea typeface="Cambria" panose="02040503050406030204" pitchFamily="18" charset="0"/>
            </a:endParaRPr>
          </a:p>
        </p:txBody>
      </p:sp>
      <p:sp>
        <p:nvSpPr>
          <p:cNvPr id="28" name="Rounded Rectangle 27"/>
          <p:cNvSpPr/>
          <p:nvPr/>
        </p:nvSpPr>
        <p:spPr>
          <a:xfrm>
            <a:off x="9338008" y="4524469"/>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Hậu</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môn</a:t>
            </a:r>
            <a:endParaRPr lang="en-GB" sz="2400" dirty="0">
              <a:solidFill>
                <a:schemeClr val="tx1"/>
              </a:solidFill>
              <a:latin typeface="Cambria" panose="02040503050406030204" pitchFamily="18" charset="0"/>
              <a:ea typeface="Cambria" panose="02040503050406030204" pitchFamily="18" charset="0"/>
            </a:endParaRPr>
          </a:p>
        </p:txBody>
      </p:sp>
      <p:sp>
        <p:nvSpPr>
          <p:cNvPr id="29" name="Rounded Rectangle 28"/>
          <p:cNvSpPr/>
          <p:nvPr/>
        </p:nvSpPr>
        <p:spPr>
          <a:xfrm>
            <a:off x="9370666" y="5166709"/>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Túi</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mật</a:t>
            </a:r>
            <a:endParaRPr lang="en-GB" sz="2400" dirty="0">
              <a:solidFill>
                <a:schemeClr val="tx1"/>
              </a:solidFill>
              <a:latin typeface="Cambria" panose="02040503050406030204" pitchFamily="18" charset="0"/>
              <a:ea typeface="Cambria" panose="02040503050406030204" pitchFamily="18" charset="0"/>
            </a:endParaRPr>
          </a:p>
        </p:txBody>
      </p:sp>
      <p:sp>
        <p:nvSpPr>
          <p:cNvPr id="30" name="Rounded Rectangle 29"/>
          <p:cNvSpPr/>
          <p:nvPr/>
        </p:nvSpPr>
        <p:spPr>
          <a:xfrm>
            <a:off x="9133442" y="2958964"/>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Tụy</a:t>
            </a:r>
            <a:r>
              <a:rPr lang="en-GB" sz="2400" dirty="0">
                <a:solidFill>
                  <a:schemeClr val="tx1"/>
                </a:solidFill>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4"/>
          <a:stretch>
            <a:fillRect/>
          </a:stretch>
        </p:blipFill>
        <p:spPr>
          <a:xfrm>
            <a:off x="815878" y="480447"/>
            <a:ext cx="11376122" cy="1902117"/>
          </a:xfrm>
          <a:prstGeom prst="rect">
            <a:avLst/>
          </a:prstGeom>
        </p:spPr>
      </p:pic>
    </p:spTree>
    <p:extLst>
      <p:ext uri="{BB962C8B-B14F-4D97-AF65-F5344CB8AC3E}">
        <p14:creationId xmlns:p14="http://schemas.microsoft.com/office/powerpoint/2010/main" val="143789047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anim calcmode="lin" valueType="num">
                                      <p:cBhvr>
                                        <p:cTn id="60" dur="1000" fill="hold"/>
                                        <p:tgtEl>
                                          <p:spTgt spid="30"/>
                                        </p:tgtEl>
                                        <p:attrNameLst>
                                          <p:attrName>ppt_x</p:attrName>
                                        </p:attrNameLst>
                                      </p:cBhvr>
                                      <p:tavLst>
                                        <p:tav tm="0">
                                          <p:val>
                                            <p:strVal val="#ppt_x"/>
                                          </p:val>
                                        </p:tav>
                                        <p:tav tm="100000">
                                          <p:val>
                                            <p:strVal val="#ppt_x"/>
                                          </p:val>
                                        </p:tav>
                                      </p:tavLst>
                                    </p:anim>
                                    <p:anim calcmode="lin" valueType="num">
                                      <p:cBhvr>
                                        <p:cTn id="6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3095232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82627" y="2365156"/>
            <a:ext cx="3633531" cy="2127688"/>
          </a:xfrm>
          <a:prstGeom prst="rect">
            <a:avLst/>
          </a:prstGeom>
        </p:spPr>
      </p:pic>
    </p:spTree>
    <p:extLst>
      <p:ext uri="{BB962C8B-B14F-4D97-AF65-F5344CB8AC3E}">
        <p14:creationId xmlns:p14="http://schemas.microsoft.com/office/powerpoint/2010/main" val="20806567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638630" y="3996691"/>
            <a:ext cx="10914783" cy="757130"/>
          </a:xfrm>
          <a:prstGeom prst="rect">
            <a:avLst/>
          </a:prstGeom>
        </p:spPr>
        <p:txBody>
          <a:bodyPr wrap="none">
            <a:spAutoFit/>
          </a:bodyPr>
          <a:lstStyle/>
          <a:p>
            <a:pPr algn="just">
              <a:lnSpc>
                <a:spcPct val="120000"/>
              </a:lnSpc>
              <a:spcAft>
                <a:spcPts val="0"/>
              </a:spcAft>
            </a:pPr>
            <a:r>
              <a:rPr lang="en-GB" sz="3600" b="1" dirty="0" err="1">
                <a:solidFill>
                  <a:schemeClr val="accent6">
                    <a:lumMod val="50000"/>
                  </a:schemeClr>
                </a:solidFill>
                <a:effectLst/>
                <a:latin typeface="Cambria" panose="02040503050406030204" pitchFamily="18" charset="0"/>
                <a:ea typeface="Cambria" panose="02040503050406030204" pitchFamily="18" charset="0"/>
              </a:rPr>
              <a:t>Em</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hãy</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kể</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lại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tên</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các</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bộ</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phận</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của</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cơ</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quan</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tiêu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hóa</a:t>
            </a:r>
            <a:r>
              <a:rPr lang="en-GB" sz="3600" b="1" dirty="0">
                <a:solidFill>
                  <a:schemeClr val="accent6">
                    <a:lumMod val="50000"/>
                  </a:schemeClr>
                </a:solidFill>
                <a:latin typeface="Cambria" panose="02040503050406030204" pitchFamily="18" charset="0"/>
                <a:ea typeface="Cambria" panose="02040503050406030204" pitchFamily="18" charset="0"/>
              </a:rPr>
              <a:t>.</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34003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Yêu</a:t>
            </a:r>
            <a:r>
              <a:rPr kumimoji="0" lang="en-GB" altLang="zh-CN" sz="2800" b="0" i="0" u="none" strike="noStrike" kern="1200" cap="none" spc="0" normalizeH="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cầu</a:t>
            </a:r>
            <a:r>
              <a:rPr kumimoji="0" lang="en-GB" altLang="zh-CN" sz="2800" b="0" i="0" u="none" strike="noStrike" kern="1200" cap="none" spc="0" normalizeH="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cần</a:t>
            </a:r>
            <a:r>
              <a:rPr kumimoji="0" lang="en-GB" altLang="zh-CN" sz="2800" b="0" i="0" u="none" strike="noStrike" kern="1200" cap="none" spc="0" normalizeH="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đạt</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265069" y="2431303"/>
            <a:ext cx="5502305" cy="937885"/>
          </a:xfrm>
          <a:prstGeom prst="rect">
            <a:avLst/>
          </a:prstGeom>
        </p:spPr>
        <p:txBody>
          <a:bodyPr wrap="square">
            <a:spAutoFit/>
          </a:bodyPr>
          <a:lstStyle/>
          <a:p>
            <a:pPr indent="228600" algn="just">
              <a:lnSpc>
                <a:spcPct val="120000"/>
              </a:lnSpc>
              <a:spcAft>
                <a:spcPts val="0"/>
              </a:spcAft>
            </a:pPr>
            <a:r>
              <a:rPr lang="nl-NL" sz="2400" dirty="0">
                <a:effectLst/>
                <a:latin typeface="Cambria" panose="02040503050406030204" pitchFamily="18" charset="0"/>
                <a:ea typeface="Cambria" panose="02040503050406030204" pitchFamily="18" charset="0"/>
              </a:rPr>
              <a:t>- Chỉ</a:t>
            </a:r>
            <a:r>
              <a:rPr lang="vi-VN" sz="2400" dirty="0">
                <a:effectLst/>
                <a:latin typeface="Cambria" panose="02040503050406030204" pitchFamily="18" charset="0"/>
                <a:ea typeface="Cambria" panose="02040503050406030204" pitchFamily="18" charset="0"/>
              </a:rPr>
              <a:t> và nói tên các bộ phận chính của cơ quan tiêu hóa trong cơ thể người</a:t>
            </a:r>
            <a:r>
              <a:rPr lang="nl-NL" sz="2400" dirty="0">
                <a:effectLst/>
                <a:latin typeface="Cambria" panose="02040503050406030204" pitchFamily="18" charset="0"/>
                <a:ea typeface="Cambria" panose="02040503050406030204" pitchFamily="18" charset="0"/>
              </a:rPr>
              <a:t>.</a:t>
            </a:r>
            <a:endParaRPr lang="en-GB" sz="2400" dirty="0">
              <a:effectLst/>
              <a:latin typeface="Cambria" panose="02040503050406030204" pitchFamily="18" charset="0"/>
              <a:ea typeface="Cambria" panose="02040503050406030204" pitchFamily="18" charset="0"/>
            </a:endParaRPr>
          </a:p>
        </p:txBody>
      </p:sp>
      <p:sp>
        <p:nvSpPr>
          <p:cNvPr id="4" name="Rectangle 3"/>
          <p:cNvSpPr/>
          <p:nvPr/>
        </p:nvSpPr>
        <p:spPr>
          <a:xfrm>
            <a:off x="2332585" y="3347789"/>
            <a:ext cx="6886750" cy="1865126"/>
          </a:xfrm>
          <a:prstGeom prst="rect">
            <a:avLst/>
          </a:prstGeom>
        </p:spPr>
        <p:txBody>
          <a:bodyPr wrap="square">
            <a:spAutoFit/>
          </a:bodyPr>
          <a:lstStyle/>
          <a:p>
            <a:pPr lvl="0" indent="228600" algn="just">
              <a:lnSpc>
                <a:spcPct val="120000"/>
              </a:lnSpc>
            </a:pPr>
            <a:r>
              <a:rPr lang="nl-NL"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Nhận biết và trình bày được chức năng của các bộ phận của cơ quan tiêu hóa và chức năng của cơ quan tiêu hóa qua sự tiêu hóa thức ăn( ăn, uống, thải bã, ...) </a:t>
            </a:r>
            <a:r>
              <a:rPr lang="nl-NL" sz="2400" dirty="0">
                <a:solidFill>
                  <a:prstClr val="black"/>
                </a:solidFill>
                <a:latin typeface="Cambria" panose="02040503050406030204" pitchFamily="18" charset="0"/>
                <a:ea typeface="Cambria" panose="02040503050406030204" pitchFamily="18" charset="0"/>
              </a:rPr>
              <a:t>.</a:t>
            </a:r>
            <a:endParaRPr lang="en-GB" sz="2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295860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602516" y="2162379"/>
            <a:ext cx="4233131" cy="2258772"/>
          </a:xfrm>
          <a:prstGeom prst="rect">
            <a:avLst/>
          </a:prstGeom>
        </p:spPr>
      </p:pic>
    </p:spTree>
    <p:extLst>
      <p:ext uri="{BB962C8B-B14F-4D97-AF65-F5344CB8AC3E}">
        <p14:creationId xmlns:p14="http://schemas.microsoft.com/office/powerpoint/2010/main" val="210185381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C BỤNG ĐÓI - Tiên Cookie ft. Thanh Ngân (Official Lyri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696968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152033" y="3996691"/>
            <a:ext cx="11887934" cy="695960"/>
          </a:xfrm>
          <a:prstGeom prst="rect">
            <a:avLst/>
          </a:prstGeom>
        </p:spPr>
        <p:txBody>
          <a:bodyPr wrap="none">
            <a:spAutoFit/>
          </a:bodyPr>
          <a:lstStyle/>
          <a:p>
            <a:pPr algn="just">
              <a:lnSpc>
                <a:spcPct val="120000"/>
              </a:lnSpc>
              <a:spcAft>
                <a:spcPts val="0"/>
              </a:spcAft>
            </a:pPr>
            <a:r>
              <a:rPr lang="vi-VN" sz="3600" b="1" dirty="0">
                <a:solidFill>
                  <a:schemeClr val="accent6">
                    <a:lumMod val="50000"/>
                  </a:schemeClr>
                </a:solidFill>
                <a:effectLst/>
                <a:latin typeface="Cambria" panose="02040503050406030204" pitchFamily="18" charset="0"/>
                <a:ea typeface="Cambria" panose="02040503050406030204" pitchFamily="18" charset="0"/>
              </a:rPr>
              <a:t>Điều gì sẽ xảy ra với thức ăn khi chúng ta ăn vào cơ thể?</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637325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739408" y="2324559"/>
            <a:ext cx="3972431" cy="2319473"/>
          </a:xfrm>
          <a:prstGeom prst="rect">
            <a:avLst/>
          </a:prstGeom>
        </p:spPr>
      </p:pic>
    </p:spTree>
    <p:extLst>
      <p:ext uri="{BB962C8B-B14F-4D97-AF65-F5344CB8AC3E}">
        <p14:creationId xmlns:p14="http://schemas.microsoft.com/office/powerpoint/2010/main" val="82161306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876300"/>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1021683" y="1128999"/>
            <a:ext cx="5257143" cy="4600000"/>
          </a:xfrm>
          <a:prstGeom prst="rect">
            <a:avLst/>
          </a:prstGeom>
        </p:spPr>
      </p:pic>
      <p:pic>
        <p:nvPicPr>
          <p:cNvPr id="10"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5944705" y="876298"/>
            <a:ext cx="5700124" cy="5017726"/>
          </a:xfrm>
          <a:prstGeom prst="rect">
            <a:avLst/>
          </a:prstGeom>
          <a:effectLst>
            <a:outerShdw blurRad="12700" dist="12700" dir="2700000" algn="tl" rotWithShape="0">
              <a:prstClr val="black">
                <a:alpha val="40000"/>
              </a:prstClr>
            </a:outerShdw>
          </a:effectLst>
        </p:spPr>
      </p:pic>
      <p:sp>
        <p:nvSpPr>
          <p:cNvPr id="9" name="Rectangle 8"/>
          <p:cNvSpPr/>
          <p:nvPr/>
        </p:nvSpPr>
        <p:spPr>
          <a:xfrm>
            <a:off x="7254376" y="1998154"/>
            <a:ext cx="3149219" cy="2160591"/>
          </a:xfrm>
          <a:prstGeom prst="rect">
            <a:avLst/>
          </a:prstGeom>
        </p:spPr>
        <p:txBody>
          <a:bodyPr wrap="square">
            <a:spAutoFit/>
          </a:bodyPr>
          <a:lstStyle/>
          <a:p>
            <a:pPr algn="ctr">
              <a:lnSpc>
                <a:spcPct val="120000"/>
              </a:lnSpc>
              <a:spcAft>
                <a:spcPts val="0"/>
              </a:spcAft>
            </a:pPr>
            <a:r>
              <a:rPr lang="en-GB" sz="2800" b="1" dirty="0" err="1">
                <a:effectLst/>
                <a:latin typeface="Cambria" panose="02040503050406030204" pitchFamily="18" charset="0"/>
                <a:ea typeface="Cambria" panose="02040503050406030204" pitchFamily="18" charset="0"/>
              </a:rPr>
              <a:t>Thảo</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luận</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nhóm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đôi</a:t>
            </a:r>
            <a:r>
              <a:rPr lang="en-GB" sz="2800" b="1" dirty="0">
                <a:effectLst/>
                <a:latin typeface="Cambria" panose="02040503050406030204" pitchFamily="18" charset="0"/>
                <a:ea typeface="Cambria" panose="02040503050406030204" pitchFamily="18" charset="0"/>
              </a:rPr>
              <a:t> </a:t>
            </a:r>
            <a:r>
              <a:rPr lang="vi-VN" sz="2800" b="1" dirty="0">
                <a:effectLst/>
                <a:latin typeface="Cambria" panose="02040503050406030204" pitchFamily="18" charset="0"/>
                <a:ea typeface="Cambria" panose="02040503050406030204" pitchFamily="18" charset="0"/>
              </a:rPr>
              <a:t>chỉ và nói tên các bộ phận của cơ quan tiêu hóa?</a:t>
            </a:r>
            <a:endParaRPr lang="en-GB" sz="2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216066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876300"/>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1021683" y="1128999"/>
            <a:ext cx="5257143" cy="4600000"/>
          </a:xfrm>
          <a:prstGeom prst="rect">
            <a:avLst/>
          </a:prstGeom>
        </p:spPr>
      </p:pic>
      <p:sp>
        <p:nvSpPr>
          <p:cNvPr id="9" name="Rectangle 8"/>
          <p:cNvSpPr/>
          <p:nvPr/>
        </p:nvSpPr>
        <p:spPr>
          <a:xfrm>
            <a:off x="6456292" y="1341761"/>
            <a:ext cx="4891491" cy="4174476"/>
          </a:xfrm>
          <a:prstGeom prst="rect">
            <a:avLst/>
          </a:prstGeom>
        </p:spPr>
        <p:txBody>
          <a:bodyPr wrap="square">
            <a:spAutoFit/>
          </a:bodyPr>
          <a:lstStyle/>
          <a:p>
            <a:pPr algn="just">
              <a:lnSpc>
                <a:spcPct val="120000"/>
              </a:lnSpc>
              <a:spcAft>
                <a:spcPts val="0"/>
              </a:spcAft>
            </a:pPr>
            <a:r>
              <a:rPr lang="vi-VN" sz="3200" b="1" dirty="0">
                <a:effectLst/>
                <a:latin typeface="Cambria" panose="02040503050406030204" pitchFamily="18" charset="0"/>
                <a:ea typeface="Cambria" panose="02040503050406030204" pitchFamily="18" charset="0"/>
              </a:rPr>
              <a:t>+</a:t>
            </a:r>
            <a:r>
              <a:rPr lang="en-GB" sz="3200" b="1" dirty="0">
                <a:effectLst/>
                <a:latin typeface="Cambria" panose="02040503050406030204" pitchFamily="18" charset="0"/>
                <a:ea typeface="Cambria" panose="02040503050406030204" pitchFamily="18" charset="0"/>
              </a:rPr>
              <a:t> </a:t>
            </a:r>
            <a:r>
              <a:rPr lang="vi-VN" sz="3200" b="1" dirty="0">
                <a:effectLst/>
                <a:latin typeface="Cambria" panose="02040503050406030204" pitchFamily="18" charset="0"/>
                <a:ea typeface="Cambria" panose="02040503050406030204" pitchFamily="18" charset="0"/>
              </a:rPr>
              <a:t>Cơ quan tiêu hóa gồm:</a:t>
            </a:r>
            <a:r>
              <a:rPr lang="en-GB" sz="3200" b="1" dirty="0">
                <a:effectLst/>
                <a:latin typeface="Cambria" panose="02040503050406030204" pitchFamily="18" charset="0"/>
                <a:ea typeface="Cambria" panose="02040503050406030204" pitchFamily="18" charset="0"/>
              </a:rPr>
              <a:t> </a:t>
            </a:r>
            <a:r>
              <a:rPr lang="vi-VN" sz="3200" b="1" dirty="0">
                <a:effectLst/>
                <a:latin typeface="Cambria" panose="02040503050406030204" pitchFamily="18" charset="0"/>
                <a:ea typeface="Cambria" panose="02040503050406030204" pitchFamily="18" charset="0"/>
              </a:rPr>
              <a:t>Miệng, thực quản, dạ dày, ruột non, ruột già và hậu môn.</a:t>
            </a:r>
          </a:p>
          <a:p>
            <a:pPr algn="just">
              <a:lnSpc>
                <a:spcPct val="120000"/>
              </a:lnSpc>
              <a:spcAft>
                <a:spcPts val="0"/>
              </a:spcAft>
            </a:pPr>
            <a:r>
              <a:rPr lang="vi-VN" sz="3200" b="1" dirty="0">
                <a:effectLst/>
                <a:latin typeface="Cambria" panose="02040503050406030204" pitchFamily="18" charset="0"/>
                <a:ea typeface="Cambria" panose="02040503050406030204" pitchFamily="18" charset="0"/>
              </a:rPr>
              <a:t>+</a:t>
            </a:r>
            <a:r>
              <a:rPr lang="en-GB" sz="3200" b="1" dirty="0">
                <a:effectLst/>
                <a:latin typeface="Cambria" panose="02040503050406030204" pitchFamily="18" charset="0"/>
                <a:ea typeface="Cambria" panose="02040503050406030204" pitchFamily="18" charset="0"/>
              </a:rPr>
              <a:t> </a:t>
            </a:r>
            <a:r>
              <a:rPr lang="vi-VN" sz="3200" b="1" dirty="0">
                <a:effectLst/>
                <a:latin typeface="Cambria" panose="02040503050406030204" pitchFamily="18" charset="0"/>
                <a:ea typeface="Cambria" panose="02040503050406030204" pitchFamily="18" charset="0"/>
              </a:rPr>
              <a:t>Tuyến tiêu hóa gồm: Tuyến nước bọt, gan, nước bọt, túi mật và tụy.</a:t>
            </a:r>
          </a:p>
        </p:txBody>
      </p:sp>
    </p:spTree>
    <p:extLst>
      <p:ext uri="{BB962C8B-B14F-4D97-AF65-F5344CB8AC3E}">
        <p14:creationId xmlns:p14="http://schemas.microsoft.com/office/powerpoint/2010/main" val="7507753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876300"/>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1021683" y="1128999"/>
            <a:ext cx="5257143" cy="4600000"/>
          </a:xfrm>
          <a:prstGeom prst="rect">
            <a:avLst/>
          </a:prstGeom>
        </p:spPr>
      </p:pic>
      <p:pic>
        <p:nvPicPr>
          <p:cNvPr id="10"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5972382" y="1231364"/>
            <a:ext cx="5700124" cy="4043190"/>
          </a:xfrm>
          <a:prstGeom prst="rect">
            <a:avLst/>
          </a:prstGeom>
          <a:effectLst>
            <a:outerShdw blurRad="12700" dist="12700" dir="2700000" algn="tl" rotWithShape="0">
              <a:prstClr val="black">
                <a:alpha val="40000"/>
              </a:prstClr>
            </a:outerShdw>
          </a:effectLst>
        </p:spPr>
      </p:pic>
      <p:sp>
        <p:nvSpPr>
          <p:cNvPr id="9" name="Rectangle 8"/>
          <p:cNvSpPr/>
          <p:nvPr/>
        </p:nvSpPr>
        <p:spPr>
          <a:xfrm>
            <a:off x="7397496" y="2141372"/>
            <a:ext cx="2834223" cy="1643527"/>
          </a:xfrm>
          <a:prstGeom prst="rect">
            <a:avLst/>
          </a:prstGeom>
        </p:spPr>
        <p:txBody>
          <a:bodyPr wrap="square">
            <a:spAutoFit/>
          </a:bodyPr>
          <a:lstStyle/>
          <a:p>
            <a:pPr algn="ctr">
              <a:lnSpc>
                <a:spcPct val="120000"/>
              </a:lnSpc>
              <a:spcAft>
                <a:spcPts val="0"/>
              </a:spcAft>
            </a:pPr>
            <a:r>
              <a:rPr lang="vi-VN" sz="2800" b="1" dirty="0">
                <a:effectLst/>
                <a:latin typeface="Cambria" panose="02040503050406030204" pitchFamily="18" charset="0"/>
                <a:ea typeface="Cambria" panose="02040503050406030204" pitchFamily="18" charset="0"/>
              </a:rPr>
              <a:t>Cơ quan tiêu hóa gồm những bộ phận nào?</a:t>
            </a:r>
            <a:endParaRPr lang="en-GB" sz="2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027734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365</Words>
  <Application>Microsoft Office PowerPoint</Application>
  <PresentationFormat>Widescreen</PresentationFormat>
  <Paragraphs>36</Paragraphs>
  <Slides>16</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等线</vt:lpstr>
      <vt:lpstr>Arial</vt:lpstr>
      <vt:lpstr>Calibri</vt:lpstr>
      <vt:lpstr>Calibri Light</vt:lpstr>
      <vt:lpstr>Cambria</vt:lpstr>
      <vt:lpstr>字魂115号-刀刀体</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dc:creator>
  <cp:lastModifiedBy>Hà Trang</cp:lastModifiedBy>
  <cp:revision>2</cp:revision>
  <dcterms:created xsi:type="dcterms:W3CDTF">2023-02-14T07:45:41Z</dcterms:created>
  <dcterms:modified xsi:type="dcterms:W3CDTF">2023-02-14T07:47:02Z</dcterms:modified>
</cp:coreProperties>
</file>