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9"/>
  </p:notesMasterIdLst>
  <p:sldIdLst>
    <p:sldId id="520" r:id="rId5"/>
    <p:sldId id="257" r:id="rId6"/>
    <p:sldId id="258" r:id="rId7"/>
    <p:sldId id="328" r:id="rId8"/>
    <p:sldId id="260" r:id="rId9"/>
    <p:sldId id="329" r:id="rId10"/>
    <p:sldId id="259" r:id="rId11"/>
    <p:sldId id="280" r:id="rId12"/>
    <p:sldId id="330" r:id="rId13"/>
    <p:sldId id="272" r:id="rId14"/>
    <p:sldId id="339" r:id="rId15"/>
    <p:sldId id="340" r:id="rId16"/>
    <p:sldId id="316" r:id="rId17"/>
    <p:sldId id="294" r:id="rId18"/>
    <p:sldId id="341" r:id="rId19"/>
    <p:sldId id="332" r:id="rId20"/>
    <p:sldId id="269" r:id="rId21"/>
    <p:sldId id="342" r:id="rId22"/>
    <p:sldId id="334" r:id="rId23"/>
    <p:sldId id="343" r:id="rId24"/>
    <p:sldId id="335" r:id="rId25"/>
    <p:sldId id="344" r:id="rId26"/>
    <p:sldId id="336"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04E"/>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88942" autoAdjust="0"/>
  </p:normalViewPr>
  <p:slideViewPr>
    <p:cSldViewPr snapToGrid="0">
      <p:cViewPr varScale="1">
        <p:scale>
          <a:sx n="112" d="100"/>
          <a:sy n="112" d="100"/>
        </p:scale>
        <p:origin x="6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2C002-492E-4602-BEFF-039DB2B7589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ABD59F3C-9449-4956-9A57-85035B79607D}">
      <dgm:prSet custT="1"/>
      <dgm:spPr/>
      <dgm:t>
        <a:bodyPr/>
        <a:lstStyle/>
        <a:p>
          <a:r>
            <a:rPr lang="en-US" sz="2400" dirty="0" err="1">
              <a:latin typeface="Arial" panose="020B0604020202020204" pitchFamily="34" charset="0"/>
              <a:cs typeface="Arial" panose="020B0604020202020204" pitchFamily="34" charset="0"/>
            </a:rPr>
            <a:t>Xé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gấp</a:t>
          </a:r>
          <a:endParaRPr lang="en-US" sz="2400" dirty="0">
            <a:latin typeface="Arial" panose="020B0604020202020204" pitchFamily="34" charset="0"/>
            <a:cs typeface="Arial" panose="020B0604020202020204" pitchFamily="34" charset="0"/>
          </a:endParaRPr>
        </a:p>
      </dgm:t>
    </dgm:pt>
    <dgm:pt modelId="{19045E4F-707E-4687-84EB-61578DD4DEED}" type="parTrans" cxnId="{1283BDE8-DCB6-48AC-96CB-E5736D96E0AD}">
      <dgm:prSet/>
      <dgm:spPr/>
      <dgm:t>
        <a:bodyPr/>
        <a:lstStyle/>
        <a:p>
          <a:endParaRPr lang="en-US"/>
        </a:p>
      </dgm:t>
    </dgm:pt>
    <dgm:pt modelId="{E0488953-ACD5-4BA9-9C5E-F92A54E91D22}" type="sibTrans" cxnId="{1283BDE8-DCB6-48AC-96CB-E5736D96E0AD}">
      <dgm:prSet/>
      <dgm:spPr/>
      <dgm:t>
        <a:bodyPr/>
        <a:lstStyle/>
        <a:p>
          <a:endParaRPr lang="en-US"/>
        </a:p>
      </dgm:t>
    </dgm:pt>
    <dgm:pt modelId="{342BF55A-8178-4C6A-B008-9AAFFF37560E}">
      <dgm:prSet phldrT="[Text]" custT="1"/>
      <dgm:spPr/>
      <dgm:t>
        <a:bodyPr/>
        <a:lstStyle/>
        <a:p>
          <a:r>
            <a:rPr lang="en-US" sz="2400" dirty="0" err="1">
              <a:latin typeface="Arial" panose="020B0604020202020204" pitchFamily="34" charset="0"/>
              <a:cs typeface="Arial" panose="020B0604020202020204" pitchFamily="34" charset="0"/>
            </a:rPr>
            <a:t>Dán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dính</a:t>
          </a:r>
          <a:endParaRPr lang="en-US" sz="2400" dirty="0">
            <a:latin typeface="Arial" panose="020B0604020202020204" pitchFamily="34" charset="0"/>
            <a:cs typeface="Arial" panose="020B0604020202020204" pitchFamily="34" charset="0"/>
          </a:endParaRPr>
        </a:p>
      </dgm:t>
    </dgm:pt>
    <dgm:pt modelId="{FEC4D752-BF29-4B24-A507-31C4473B95F3}" type="parTrans" cxnId="{88982530-5448-483B-9EB5-4850067EB602}">
      <dgm:prSet/>
      <dgm:spPr/>
      <dgm:t>
        <a:bodyPr/>
        <a:lstStyle/>
        <a:p>
          <a:endParaRPr lang="en-US"/>
        </a:p>
      </dgm:t>
    </dgm:pt>
    <dgm:pt modelId="{EB5E0243-BA5F-41A7-A14B-E8C66EDCDB4E}" type="sibTrans" cxnId="{88982530-5448-483B-9EB5-4850067EB602}">
      <dgm:prSet/>
      <dgm:spPr/>
      <dgm:t>
        <a:bodyPr/>
        <a:lstStyle/>
        <a:p>
          <a:endParaRPr lang="en-US"/>
        </a:p>
      </dgm:t>
    </dgm:pt>
    <dgm:pt modelId="{F250A2E4-D92B-49F5-AAAF-0AAC77EB7914}">
      <dgm:prSet phldrT="[Text]" custT="1"/>
      <dgm:spPr/>
      <dgm:t>
        <a:bodyPr/>
        <a:lstStyle/>
        <a:p>
          <a:r>
            <a:rPr lang="en-US" sz="2400" dirty="0" err="1">
              <a:latin typeface="Arial" panose="020B0604020202020204" pitchFamily="34" charset="0"/>
              <a:cs typeface="Arial" panose="020B0604020202020204" pitchFamily="34" charset="0"/>
            </a:rPr>
            <a:t>Cắt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cắt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đoạn</a:t>
          </a:r>
          <a:endParaRPr lang="en-US" sz="2400" dirty="0">
            <a:latin typeface="Arial" panose="020B0604020202020204" pitchFamily="34" charset="0"/>
            <a:cs typeface="Arial" panose="020B0604020202020204" pitchFamily="34" charset="0"/>
          </a:endParaRPr>
        </a:p>
      </dgm:t>
    </dgm:pt>
    <dgm:pt modelId="{19BC0973-F2D1-4CE9-A312-9FBE8FBADBE6}" type="sibTrans" cxnId="{A5D1301B-3B40-4717-9CE7-222069B53339}">
      <dgm:prSet/>
      <dgm:spPr/>
      <dgm:t>
        <a:bodyPr/>
        <a:lstStyle/>
        <a:p>
          <a:endParaRPr lang="en-US"/>
        </a:p>
      </dgm:t>
    </dgm:pt>
    <dgm:pt modelId="{A6CE1503-E784-43BE-9B05-739617302B2A}" type="parTrans" cxnId="{A5D1301B-3B40-4717-9CE7-222069B53339}">
      <dgm:prSet/>
      <dgm:spPr/>
      <dgm:t>
        <a:bodyPr/>
        <a:lstStyle/>
        <a:p>
          <a:endParaRPr lang="en-US"/>
        </a:p>
      </dgm:t>
    </dgm:pt>
    <dgm:pt modelId="{F2AE02C8-283F-4C2B-B4A0-EB0EE830CE87}" type="pres">
      <dgm:prSet presAssocID="{6462C002-492E-4602-BEFF-039DB2B7589C}" presName="Name0" presStyleCnt="0">
        <dgm:presLayoutVars>
          <dgm:chMax val="7"/>
          <dgm:chPref val="7"/>
          <dgm:dir/>
        </dgm:presLayoutVars>
      </dgm:prSet>
      <dgm:spPr/>
    </dgm:pt>
    <dgm:pt modelId="{CEFF9BB0-A905-45EE-B390-8F32A58E6A17}" type="pres">
      <dgm:prSet presAssocID="{6462C002-492E-4602-BEFF-039DB2B7589C}" presName="Name1" presStyleCnt="0"/>
      <dgm:spPr/>
    </dgm:pt>
    <dgm:pt modelId="{FB7ABE1C-ACA5-4308-993B-94373B8AB5FB}" type="pres">
      <dgm:prSet presAssocID="{6462C002-492E-4602-BEFF-039DB2B7589C}" presName="cycle" presStyleCnt="0"/>
      <dgm:spPr/>
    </dgm:pt>
    <dgm:pt modelId="{26B3ABC8-3ACC-492C-8ACC-71C59573EE01}" type="pres">
      <dgm:prSet presAssocID="{6462C002-492E-4602-BEFF-039DB2B7589C}" presName="srcNode" presStyleLbl="node1" presStyleIdx="0" presStyleCnt="3"/>
      <dgm:spPr/>
    </dgm:pt>
    <dgm:pt modelId="{6C515B8A-1038-4B86-9EBF-4F300136EE10}" type="pres">
      <dgm:prSet presAssocID="{6462C002-492E-4602-BEFF-039DB2B7589C}" presName="conn" presStyleLbl="parChTrans1D2" presStyleIdx="0" presStyleCnt="1"/>
      <dgm:spPr/>
    </dgm:pt>
    <dgm:pt modelId="{5F19DC1F-445B-43D8-88E8-38230E593FD4}" type="pres">
      <dgm:prSet presAssocID="{6462C002-492E-4602-BEFF-039DB2B7589C}" presName="extraNode" presStyleLbl="node1" presStyleIdx="0" presStyleCnt="3"/>
      <dgm:spPr/>
    </dgm:pt>
    <dgm:pt modelId="{A61A7C6C-2D93-44AE-B7D5-FF5F09FA8106}" type="pres">
      <dgm:prSet presAssocID="{6462C002-492E-4602-BEFF-039DB2B7589C}" presName="dstNode" presStyleLbl="node1" presStyleIdx="0" presStyleCnt="3"/>
      <dgm:spPr/>
    </dgm:pt>
    <dgm:pt modelId="{FA28A15C-30AD-42B7-9697-8C35EF4913F7}" type="pres">
      <dgm:prSet presAssocID="{ABD59F3C-9449-4956-9A57-85035B79607D}" presName="text_1" presStyleLbl="node1" presStyleIdx="0" presStyleCnt="3">
        <dgm:presLayoutVars>
          <dgm:bulletEnabled val="1"/>
        </dgm:presLayoutVars>
      </dgm:prSet>
      <dgm:spPr/>
    </dgm:pt>
    <dgm:pt modelId="{99737B0B-1956-438E-AEB8-B84BD1D335C5}" type="pres">
      <dgm:prSet presAssocID="{ABD59F3C-9449-4956-9A57-85035B79607D}" presName="accent_1" presStyleCnt="0"/>
      <dgm:spPr/>
    </dgm:pt>
    <dgm:pt modelId="{3E4F42F3-A69E-4C4B-B075-9CC83097A81A}" type="pres">
      <dgm:prSet presAssocID="{ABD59F3C-9449-4956-9A57-85035B79607D}" presName="accentRepeatNode" presStyleLbl="solidFgAcc1" presStyleIdx="0" presStyleCnt="3"/>
      <dgm:spPr/>
    </dgm:pt>
    <dgm:pt modelId="{FF68B7D4-799C-4845-A372-E5340C3CD79D}" type="pres">
      <dgm:prSet presAssocID="{F250A2E4-D92B-49F5-AAAF-0AAC77EB7914}" presName="text_2" presStyleLbl="node1" presStyleIdx="1" presStyleCnt="3">
        <dgm:presLayoutVars>
          <dgm:bulletEnabled val="1"/>
        </dgm:presLayoutVars>
      </dgm:prSet>
      <dgm:spPr/>
    </dgm:pt>
    <dgm:pt modelId="{164C6710-56F7-451B-BEB2-11A89A4AA462}" type="pres">
      <dgm:prSet presAssocID="{F250A2E4-D92B-49F5-AAAF-0AAC77EB7914}" presName="accent_2" presStyleCnt="0"/>
      <dgm:spPr/>
    </dgm:pt>
    <dgm:pt modelId="{85DC8839-BFE0-41EF-A0DE-B36342396901}" type="pres">
      <dgm:prSet presAssocID="{F250A2E4-D92B-49F5-AAAF-0AAC77EB7914}" presName="accentRepeatNode" presStyleLbl="solidFgAcc1" presStyleIdx="1" presStyleCnt="3"/>
      <dgm:spPr/>
    </dgm:pt>
    <dgm:pt modelId="{80AB0327-804D-40E7-A6A8-4E5AE7C22A1E}" type="pres">
      <dgm:prSet presAssocID="{342BF55A-8178-4C6A-B008-9AAFFF37560E}" presName="text_3" presStyleLbl="node1" presStyleIdx="2" presStyleCnt="3">
        <dgm:presLayoutVars>
          <dgm:bulletEnabled val="1"/>
        </dgm:presLayoutVars>
      </dgm:prSet>
      <dgm:spPr/>
    </dgm:pt>
    <dgm:pt modelId="{E0513A96-4264-40CC-BAE8-DFD1647FC405}" type="pres">
      <dgm:prSet presAssocID="{342BF55A-8178-4C6A-B008-9AAFFF37560E}" presName="accent_3" presStyleCnt="0"/>
      <dgm:spPr/>
    </dgm:pt>
    <dgm:pt modelId="{A677CE86-6AAE-4633-9736-9DFE361F280F}" type="pres">
      <dgm:prSet presAssocID="{342BF55A-8178-4C6A-B008-9AAFFF37560E}" presName="accentRepeatNode" presStyleLbl="solidFgAcc1" presStyleIdx="2" presStyleCnt="3"/>
      <dgm:spPr/>
    </dgm:pt>
  </dgm:ptLst>
  <dgm:cxnLst>
    <dgm:cxn modelId="{A5D1301B-3B40-4717-9CE7-222069B53339}" srcId="{6462C002-492E-4602-BEFF-039DB2B7589C}" destId="{F250A2E4-D92B-49F5-AAAF-0AAC77EB7914}" srcOrd="1" destOrd="0" parTransId="{A6CE1503-E784-43BE-9B05-739617302B2A}" sibTransId="{19BC0973-F2D1-4CE9-A312-9FBE8FBADBE6}"/>
    <dgm:cxn modelId="{88982530-5448-483B-9EB5-4850067EB602}" srcId="{6462C002-492E-4602-BEFF-039DB2B7589C}" destId="{342BF55A-8178-4C6A-B008-9AAFFF37560E}" srcOrd="2" destOrd="0" parTransId="{FEC4D752-BF29-4B24-A507-31C4473B95F3}" sibTransId="{EB5E0243-BA5F-41A7-A14B-E8C66EDCDB4E}"/>
    <dgm:cxn modelId="{4F58BF30-9F49-4615-AEC9-05FB15AFA390}" type="presOf" srcId="{342BF55A-8178-4C6A-B008-9AAFFF37560E}" destId="{80AB0327-804D-40E7-A6A8-4E5AE7C22A1E}" srcOrd="0" destOrd="0" presId="urn:microsoft.com/office/officeart/2008/layout/VerticalCurvedList"/>
    <dgm:cxn modelId="{A011AE8C-D31C-4BE7-B67E-CD3A8C76DA73}" type="presOf" srcId="{ABD59F3C-9449-4956-9A57-85035B79607D}" destId="{FA28A15C-30AD-42B7-9697-8C35EF4913F7}" srcOrd="0" destOrd="0" presId="urn:microsoft.com/office/officeart/2008/layout/VerticalCurvedList"/>
    <dgm:cxn modelId="{060B17B1-367C-4A94-B11B-40C69463AA80}" type="presOf" srcId="{6462C002-492E-4602-BEFF-039DB2B7589C}" destId="{F2AE02C8-283F-4C2B-B4A0-EB0EE830CE87}" srcOrd="0" destOrd="0" presId="urn:microsoft.com/office/officeart/2008/layout/VerticalCurvedList"/>
    <dgm:cxn modelId="{C272C5C9-5133-49BA-82F1-ED66B59CB689}" type="presOf" srcId="{E0488953-ACD5-4BA9-9C5E-F92A54E91D22}" destId="{6C515B8A-1038-4B86-9EBF-4F300136EE10}" srcOrd="0" destOrd="0" presId="urn:microsoft.com/office/officeart/2008/layout/VerticalCurvedList"/>
    <dgm:cxn modelId="{ACD059E1-DB05-4E6E-80F0-C64C8CA92E93}" type="presOf" srcId="{F250A2E4-D92B-49F5-AAAF-0AAC77EB7914}" destId="{FF68B7D4-799C-4845-A372-E5340C3CD79D}" srcOrd="0" destOrd="0" presId="urn:microsoft.com/office/officeart/2008/layout/VerticalCurvedList"/>
    <dgm:cxn modelId="{1283BDE8-DCB6-48AC-96CB-E5736D96E0AD}" srcId="{6462C002-492E-4602-BEFF-039DB2B7589C}" destId="{ABD59F3C-9449-4956-9A57-85035B79607D}" srcOrd="0" destOrd="0" parTransId="{19045E4F-707E-4687-84EB-61578DD4DEED}" sibTransId="{E0488953-ACD5-4BA9-9C5E-F92A54E91D22}"/>
    <dgm:cxn modelId="{C23AF260-AFE0-448A-9359-CF537A6D050E}" type="presParOf" srcId="{F2AE02C8-283F-4C2B-B4A0-EB0EE830CE87}" destId="{CEFF9BB0-A905-45EE-B390-8F32A58E6A17}" srcOrd="0" destOrd="0" presId="urn:microsoft.com/office/officeart/2008/layout/VerticalCurvedList"/>
    <dgm:cxn modelId="{0B50478F-7D9B-491B-A9BC-C21CA37D90BC}" type="presParOf" srcId="{CEFF9BB0-A905-45EE-B390-8F32A58E6A17}" destId="{FB7ABE1C-ACA5-4308-993B-94373B8AB5FB}" srcOrd="0" destOrd="0" presId="urn:microsoft.com/office/officeart/2008/layout/VerticalCurvedList"/>
    <dgm:cxn modelId="{98CE7997-2698-4431-B093-315FECAD3938}" type="presParOf" srcId="{FB7ABE1C-ACA5-4308-993B-94373B8AB5FB}" destId="{26B3ABC8-3ACC-492C-8ACC-71C59573EE01}" srcOrd="0" destOrd="0" presId="urn:microsoft.com/office/officeart/2008/layout/VerticalCurvedList"/>
    <dgm:cxn modelId="{37623580-E2AC-46F4-8AF9-76FFDDDC52F5}" type="presParOf" srcId="{FB7ABE1C-ACA5-4308-993B-94373B8AB5FB}" destId="{6C515B8A-1038-4B86-9EBF-4F300136EE10}" srcOrd="1" destOrd="0" presId="urn:microsoft.com/office/officeart/2008/layout/VerticalCurvedList"/>
    <dgm:cxn modelId="{BF260B1B-D464-4852-8904-3076AC8B5353}" type="presParOf" srcId="{FB7ABE1C-ACA5-4308-993B-94373B8AB5FB}" destId="{5F19DC1F-445B-43D8-88E8-38230E593FD4}" srcOrd="2" destOrd="0" presId="urn:microsoft.com/office/officeart/2008/layout/VerticalCurvedList"/>
    <dgm:cxn modelId="{97A69439-1A14-4AD1-A7E3-4EEC81747ED6}" type="presParOf" srcId="{FB7ABE1C-ACA5-4308-993B-94373B8AB5FB}" destId="{A61A7C6C-2D93-44AE-B7D5-FF5F09FA8106}" srcOrd="3" destOrd="0" presId="urn:microsoft.com/office/officeart/2008/layout/VerticalCurvedList"/>
    <dgm:cxn modelId="{9ECB2F48-E545-4820-986C-FC760E4CBDAC}" type="presParOf" srcId="{CEFF9BB0-A905-45EE-B390-8F32A58E6A17}" destId="{FA28A15C-30AD-42B7-9697-8C35EF4913F7}" srcOrd="1" destOrd="0" presId="urn:microsoft.com/office/officeart/2008/layout/VerticalCurvedList"/>
    <dgm:cxn modelId="{8F0CCBC4-6406-4C76-B46C-DCEEAF702B88}" type="presParOf" srcId="{CEFF9BB0-A905-45EE-B390-8F32A58E6A17}" destId="{99737B0B-1956-438E-AEB8-B84BD1D335C5}" srcOrd="2" destOrd="0" presId="urn:microsoft.com/office/officeart/2008/layout/VerticalCurvedList"/>
    <dgm:cxn modelId="{EACF15C9-1FBB-4D63-B6DF-3B2CA6E3BF05}" type="presParOf" srcId="{99737B0B-1956-438E-AEB8-B84BD1D335C5}" destId="{3E4F42F3-A69E-4C4B-B075-9CC83097A81A}" srcOrd="0" destOrd="0" presId="urn:microsoft.com/office/officeart/2008/layout/VerticalCurvedList"/>
    <dgm:cxn modelId="{47E54F86-45C1-4286-821E-367B10C1B0A5}" type="presParOf" srcId="{CEFF9BB0-A905-45EE-B390-8F32A58E6A17}" destId="{FF68B7D4-799C-4845-A372-E5340C3CD79D}" srcOrd="3" destOrd="0" presId="urn:microsoft.com/office/officeart/2008/layout/VerticalCurvedList"/>
    <dgm:cxn modelId="{C3622A1E-CE00-4B73-867F-C4D39E280841}" type="presParOf" srcId="{CEFF9BB0-A905-45EE-B390-8F32A58E6A17}" destId="{164C6710-56F7-451B-BEB2-11A89A4AA462}" srcOrd="4" destOrd="0" presId="urn:microsoft.com/office/officeart/2008/layout/VerticalCurvedList"/>
    <dgm:cxn modelId="{7E4A2EDF-ADD8-4E9C-B947-76E27626646A}" type="presParOf" srcId="{164C6710-56F7-451B-BEB2-11A89A4AA462}" destId="{85DC8839-BFE0-41EF-A0DE-B36342396901}" srcOrd="0" destOrd="0" presId="urn:microsoft.com/office/officeart/2008/layout/VerticalCurvedList"/>
    <dgm:cxn modelId="{B8D91088-4D4B-42BA-8232-477F7C8A4A04}" type="presParOf" srcId="{CEFF9BB0-A905-45EE-B390-8F32A58E6A17}" destId="{80AB0327-804D-40E7-A6A8-4E5AE7C22A1E}" srcOrd="5" destOrd="0" presId="urn:microsoft.com/office/officeart/2008/layout/VerticalCurvedList"/>
    <dgm:cxn modelId="{CA655A5F-DAF5-4157-94F7-FDB490FCB46E}" type="presParOf" srcId="{CEFF9BB0-A905-45EE-B390-8F32A58E6A17}" destId="{E0513A96-4264-40CC-BAE8-DFD1647FC405}" srcOrd="6" destOrd="0" presId="urn:microsoft.com/office/officeart/2008/layout/VerticalCurvedList"/>
    <dgm:cxn modelId="{1BA27FEA-C028-4510-88A0-975388FC2DA6}" type="presParOf" srcId="{E0513A96-4264-40CC-BAE8-DFD1647FC405}" destId="{A677CE86-6AAE-4633-9736-9DFE361F28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15B8A-1038-4B86-9EBF-4F300136EE10}">
      <dsp:nvSpPr>
        <dsp:cNvPr id="0" name=""/>
        <dsp:cNvSpPr/>
      </dsp:nvSpPr>
      <dsp:spPr>
        <a:xfrm>
          <a:off x="-6951371" y="-1063235"/>
          <a:ext cx="8276680" cy="8276680"/>
        </a:xfrm>
        <a:prstGeom prst="blockArc">
          <a:avLst>
            <a:gd name="adj1" fmla="val 18900000"/>
            <a:gd name="adj2" fmla="val 2700000"/>
            <a:gd name="adj3" fmla="val 26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28A15C-30AD-42B7-9697-8C35EF4913F7}">
      <dsp:nvSpPr>
        <dsp:cNvPr id="0" name=""/>
        <dsp:cNvSpPr/>
      </dsp:nvSpPr>
      <dsp:spPr>
        <a:xfrm>
          <a:off x="853649" y="615020"/>
          <a:ext cx="7189478" cy="12300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3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Xé</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nặn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gấp</a:t>
          </a:r>
          <a:endParaRPr lang="en-US" sz="2400" kern="1200" dirty="0">
            <a:latin typeface="Arial" panose="020B0604020202020204" pitchFamily="34" charset="0"/>
            <a:cs typeface="Arial" panose="020B0604020202020204" pitchFamily="34" charset="0"/>
          </a:endParaRPr>
        </a:p>
      </dsp:txBody>
      <dsp:txXfrm>
        <a:off x="853649" y="615020"/>
        <a:ext cx="7189478" cy="1230041"/>
      </dsp:txXfrm>
    </dsp:sp>
    <dsp:sp modelId="{3E4F42F3-A69E-4C4B-B075-9CC83097A81A}">
      <dsp:nvSpPr>
        <dsp:cNvPr id="0" name=""/>
        <dsp:cNvSpPr/>
      </dsp:nvSpPr>
      <dsp:spPr>
        <a:xfrm>
          <a:off x="84872" y="461265"/>
          <a:ext cx="1537552" cy="1537552"/>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68B7D4-799C-4845-A372-E5340C3CD79D}">
      <dsp:nvSpPr>
        <dsp:cNvPr id="0" name=""/>
        <dsp:cNvSpPr/>
      </dsp:nvSpPr>
      <dsp:spPr>
        <a:xfrm>
          <a:off x="1300769" y="2460083"/>
          <a:ext cx="6742357" cy="12300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3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Cắt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theo</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đường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thẳng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đường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cong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cắt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thành</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nhiều</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đoạn</a:t>
          </a:r>
          <a:endParaRPr lang="en-US" sz="2400" kern="1200" dirty="0">
            <a:latin typeface="Arial" panose="020B0604020202020204" pitchFamily="34" charset="0"/>
            <a:cs typeface="Arial" panose="020B0604020202020204" pitchFamily="34" charset="0"/>
          </a:endParaRPr>
        </a:p>
      </dsp:txBody>
      <dsp:txXfrm>
        <a:off x="1300769" y="2460083"/>
        <a:ext cx="6742357" cy="1230041"/>
      </dsp:txXfrm>
    </dsp:sp>
    <dsp:sp modelId="{85DC8839-BFE0-41EF-A0DE-B36342396901}">
      <dsp:nvSpPr>
        <dsp:cNvPr id="0" name=""/>
        <dsp:cNvSpPr/>
      </dsp:nvSpPr>
      <dsp:spPr>
        <a:xfrm>
          <a:off x="531993" y="2306328"/>
          <a:ext cx="1537552" cy="153755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B0327-804D-40E7-A6A8-4E5AE7C22A1E}">
      <dsp:nvSpPr>
        <dsp:cNvPr id="0" name=""/>
        <dsp:cNvSpPr/>
      </dsp:nvSpPr>
      <dsp:spPr>
        <a:xfrm>
          <a:off x="853649" y="4305146"/>
          <a:ext cx="7189478" cy="12300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634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Dán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bằng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hồ</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keo</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sữa</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băng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dính</a:t>
          </a:r>
          <a:endParaRPr lang="en-US" sz="2400" kern="1200" dirty="0">
            <a:latin typeface="Arial" panose="020B0604020202020204" pitchFamily="34" charset="0"/>
            <a:cs typeface="Arial" panose="020B0604020202020204" pitchFamily="34" charset="0"/>
          </a:endParaRPr>
        </a:p>
      </dsp:txBody>
      <dsp:txXfrm>
        <a:off x="853649" y="4305146"/>
        <a:ext cx="7189478" cy="1230041"/>
      </dsp:txXfrm>
    </dsp:sp>
    <dsp:sp modelId="{A677CE86-6AAE-4633-9736-9DFE361F280F}">
      <dsp:nvSpPr>
        <dsp:cNvPr id="0" name=""/>
        <dsp:cNvSpPr/>
      </dsp:nvSpPr>
      <dsp:spPr>
        <a:xfrm>
          <a:off x="84872" y="4151391"/>
          <a:ext cx="1537552" cy="153755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3</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974927-ADC0-4F85-968E-41B53E231993}" type="slidenum">
              <a:rPr lang="en-US" smtClean="0"/>
              <a:t>11</a:t>
            </a:fld>
            <a:endParaRPr lang="en-US"/>
          </a:p>
        </p:txBody>
      </p:sp>
    </p:spTree>
    <p:extLst>
      <p:ext uri="{BB962C8B-B14F-4D97-AF65-F5344CB8AC3E}">
        <p14:creationId xmlns:p14="http://schemas.microsoft.com/office/powerpoint/2010/main" val="378749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3200"/>
              <a:buNone/>
              <a:defRPr>
                <a:solidFill>
                  <a:srgbClr val="888888"/>
                </a:solidFill>
              </a:defRPr>
            </a:lvl1pPr>
            <a:lvl2pPr lvl="1" algn="ctr">
              <a:spcBef>
                <a:spcPts val="747"/>
              </a:spcBef>
              <a:spcAft>
                <a:spcPts val="0"/>
              </a:spcAft>
              <a:buClr>
                <a:srgbClr val="888888"/>
              </a:buClr>
              <a:buSzPts val="2800"/>
              <a:buNone/>
              <a:defRPr>
                <a:solidFill>
                  <a:srgbClr val="888888"/>
                </a:solidFill>
              </a:defRPr>
            </a:lvl2pPr>
            <a:lvl3pPr lvl="2" algn="ctr">
              <a:spcBef>
                <a:spcPts val="640"/>
              </a:spcBef>
              <a:spcAft>
                <a:spcPts val="0"/>
              </a:spcAft>
              <a:buClr>
                <a:srgbClr val="888888"/>
              </a:buClr>
              <a:buSzPts val="2400"/>
              <a:buNone/>
              <a:defRPr>
                <a:solidFill>
                  <a:srgbClr val="888888"/>
                </a:solidFill>
              </a:defRPr>
            </a:lvl3pPr>
            <a:lvl4pPr lvl="3" algn="ctr">
              <a:spcBef>
                <a:spcPts val="533"/>
              </a:spcBef>
              <a:spcAft>
                <a:spcPts val="0"/>
              </a:spcAft>
              <a:buClr>
                <a:srgbClr val="888888"/>
              </a:buClr>
              <a:buSzPts val="2000"/>
              <a:buNone/>
              <a:defRPr>
                <a:solidFill>
                  <a:srgbClr val="888888"/>
                </a:solidFill>
              </a:defRPr>
            </a:lvl4pPr>
            <a:lvl5pPr lvl="4" algn="ctr">
              <a:spcBef>
                <a:spcPts val="533"/>
              </a:spcBef>
              <a:spcAft>
                <a:spcPts val="0"/>
              </a:spcAft>
              <a:buClr>
                <a:srgbClr val="888888"/>
              </a:buClr>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14" name="Google Shape;14;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4572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2/13/23</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22" r:id="rId2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2023/2/13</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2/13/23</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eg"/><Relationship Id="rId7" Type="http://schemas.openxmlformats.org/officeDocument/2006/relationships/image" Target="../media/image51.jp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g"/><Relationship Id="rId4" Type="http://schemas.openxmlformats.org/officeDocument/2006/relationships/image" Target="../media/image48.jpg"/><Relationship Id="rId9"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emf"/><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4.png"/><Relationship Id="rId2" Type="http://schemas.openxmlformats.org/officeDocument/2006/relationships/image" Target="../media/image70.emf"/><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68.emf"/><Relationship Id="rId4" Type="http://schemas.openxmlformats.org/officeDocument/2006/relationships/image" Target="../media/image7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7.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gif"/><Relationship Id="rId15" Type="http://schemas.openxmlformats.org/officeDocument/2006/relationships/image" Target="../media/image28.png"/><Relationship Id="rId10" Type="http://schemas.openxmlformats.org/officeDocument/2006/relationships/slide" Target="slide4.xml"/><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25.gif"/><Relationship Id="rId5" Type="http://schemas.openxmlformats.org/officeDocument/2006/relationships/slide" Target="slide3.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0.png"/><Relationship Id="rId7"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31.jpeg"/><Relationship Id="rId5" Type="http://schemas.openxmlformats.org/officeDocument/2006/relationships/image" Target="../media/image24.gif"/><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31.jpeg"/><Relationship Id="rId5" Type="http://schemas.openxmlformats.org/officeDocument/2006/relationships/image" Target="../media/image25.gif"/><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191" y="159112"/>
            <a:ext cx="8809795" cy="1935747"/>
          </a:xfrm>
          <a:prstGeom prst="rect">
            <a:avLst/>
          </a:prstGeom>
        </p:spPr>
      </p:pic>
      <p:sp>
        <p:nvSpPr>
          <p:cNvPr id="7" name="TextBox 6"/>
          <p:cNvSpPr txBox="1"/>
          <p:nvPr/>
        </p:nvSpPr>
        <p:spPr>
          <a:xfrm>
            <a:off x="-210040" y="2357124"/>
            <a:ext cx="12305583" cy="1938992"/>
          </a:xfrm>
          <a:prstGeom prst="rect">
            <a:avLst/>
          </a:prstGeom>
          <a:noFill/>
        </p:spPr>
        <p:txBody>
          <a:bodyPr wrap="square" rtlCol="0">
            <a:spAutoFit/>
          </a:bodyPr>
          <a:lstStyle/>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Chào</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mừng</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các</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con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p>
          <a:p>
            <a:pPr marL="457200" lvl="1" indent="0" algn="ctr" defTabSz="457200" fontAlgn="base">
              <a:buClrTx/>
              <a:buSzTx/>
              <a:buFontTx/>
              <a:buNone/>
              <a:defRPr/>
            </a:pP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đến</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en-US" altLang="zh-CN" sz="6000" b="1" i="1" noProof="0" dirty="0" err="1">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với</a:t>
            </a:r>
            <a:r>
              <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rPr>
              <a:t> </a:t>
            </a:r>
            <a:r>
              <a:rPr lang="vi-VN" altLang="zh-CN" sz="6000" b="1" i="1" dirty="0">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giờ </a:t>
            </a:r>
            <a:r>
              <a:rPr lang="vi-VN" altLang="zh-CN" sz="6000" b="1" i="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ea typeface="字魂17号-萌趣果冻体"/>
                <a:cs typeface="Times New Roman" pitchFamily="18" charset="0"/>
                <a:sym typeface="+mn-ea"/>
              </a:rPr>
              <a:t>học Môn Công nghệ</a:t>
            </a:r>
            <a:endParaRPr lang="en-US" altLang="zh-CN" sz="6000" b="1" i="1" noProof="0" dirty="0">
              <a:ln w="12700">
                <a:solidFill>
                  <a:schemeClr val="accent1"/>
                </a:solidFill>
                <a:prstDash val="solid"/>
              </a:ln>
              <a:solidFill>
                <a:srgbClr val="FF0000"/>
              </a:solidFill>
              <a:effectLst>
                <a:outerShdw dist="38100" dir="2640000" algn="bl" rotWithShape="0">
                  <a:schemeClr val="accent1"/>
                </a:outerShdw>
              </a:effectLst>
              <a:uLnTx/>
              <a:uFillTx/>
              <a:latin typeface="Times New Roman" pitchFamily="18" charset="0"/>
              <a:ea typeface="字魂17号-萌趣果冻体"/>
              <a:cs typeface="Times New Roman" pitchFamily="18" charset="0"/>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5102C1-9488-8F4D-8DF5-0E87EBB4A18E}"/>
              </a:ext>
            </a:extLst>
          </p:cNvPr>
          <p:cNvSpPr txBox="1"/>
          <p:nvPr/>
        </p:nvSpPr>
        <p:spPr>
          <a:xfrm>
            <a:off x="2344632" y="4650317"/>
            <a:ext cx="7713768" cy="1077218"/>
          </a:xfrm>
          <a:prstGeom prst="rect">
            <a:avLst/>
          </a:prstGeom>
          <a:noFill/>
        </p:spPr>
        <p:txBody>
          <a:bodyPr wrap="square" rtlCol="0">
            <a:spAutoFit/>
          </a:bodyPr>
          <a:lstStyle/>
          <a:p>
            <a:r>
              <a:rPr lang="en-VN" sz="3200" b="1" i="1" dirty="0">
                <a:solidFill>
                  <a:srgbClr val="C00000"/>
                </a:solidFill>
                <a:latin typeface="Times New Roman" panose="02020603050405020304" pitchFamily="18" charset="0"/>
                <a:cs typeface="Times New Roman" panose="02020603050405020304" pitchFamily="18" charset="0"/>
              </a:rPr>
              <a:t>Họ và tên giáo viên : Đặng Khánh Huyền</a:t>
            </a:r>
          </a:p>
          <a:p>
            <a:pPr algn="ctr"/>
            <a:r>
              <a:rPr lang="en-VN" sz="3200" b="1" i="1" dirty="0">
                <a:solidFill>
                  <a:srgbClr val="C00000"/>
                </a:solidFill>
                <a:latin typeface="Times New Roman" panose="02020603050405020304" pitchFamily="18" charset="0"/>
                <a:cs typeface="Times New Roman" panose="02020603050405020304" pitchFamily="18" charset="0"/>
              </a:rPr>
              <a:t>Lớp : 3A7</a:t>
            </a:r>
          </a:p>
        </p:txBody>
      </p:sp>
      <p:pic>
        <p:nvPicPr>
          <p:cNvPr id="18" name="Picture 2" descr="TH Sài Đồng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cứu  ...">
            <a:extLst>
              <a:ext uri="{FF2B5EF4-FFF2-40B4-BE49-F238E27FC236}">
                <a16:creationId xmlns:a16="http://schemas.microsoft.com/office/drawing/2014/main" id="{C4F677DF-E654-794B-B548-9F5F0CE66F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460"/>
            <a:ext cx="1099595" cy="114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350908"/>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1.Dụng </a:t>
            </a:r>
            <a:r>
              <a:rPr lang="en-US" sz="3200" b="1" dirty="0" err="1">
                <a:solidFill>
                  <a:srgbClr val="0070C0"/>
                </a:solidFill>
                <a:latin typeface="Arial" panose="020B0604020202020204" pitchFamily="34" charset="0"/>
                <a:cs typeface="Arial" panose="020B0604020202020204" pitchFamily="34" charset="0"/>
              </a:rPr>
              <a:t>cụ</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liệu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thủ</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công</a:t>
            </a:r>
            <a:endParaRPr lang="en-US" sz="3200" b="1" dirty="0">
              <a:solidFill>
                <a:srgbClr val="0070C0"/>
              </a:solidFill>
              <a:latin typeface="Arial" panose="020B0604020202020204" pitchFamily="34" charset="0"/>
              <a:cs typeface="Arial" panose="020B0604020202020204" pitchFamily="34" charset="0"/>
            </a:endParaRPr>
          </a:p>
        </p:txBody>
      </p:sp>
      <p:grpSp>
        <p:nvGrpSpPr>
          <p:cNvPr id="16" name="Group 15"/>
          <p:cNvGrpSpPr/>
          <p:nvPr/>
        </p:nvGrpSpPr>
        <p:grpSpPr>
          <a:xfrm>
            <a:off x="510420" y="1019214"/>
            <a:ext cx="7600637" cy="1867678"/>
            <a:chOff x="2847222" y="1048119"/>
            <a:chExt cx="7600637" cy="1867678"/>
          </a:xfrm>
        </p:grpSpPr>
        <p:pic>
          <p:nvPicPr>
            <p:cNvPr id="15"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7222" y="1048119"/>
              <a:ext cx="7600637" cy="1867678"/>
            </a:xfrm>
            <a:prstGeom prst="rect">
              <a:avLst/>
            </a:prstGeom>
          </p:spPr>
        </p:pic>
        <p:sp>
          <p:nvSpPr>
            <p:cNvPr id="12" name="TextBox 11"/>
            <p:cNvSpPr txBox="1"/>
            <p:nvPr/>
          </p:nvSpPr>
          <p:spPr>
            <a:xfrm rot="195129">
              <a:off x="4294920" y="1050986"/>
              <a:ext cx="4622210" cy="1692771"/>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TRÒ CHƠI </a:t>
              </a:r>
            </a:p>
            <a:p>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Nhìn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nhanh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nhớ</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đúng</a:t>
              </a:r>
              <a:r>
                <a:rPr lang="en-US" sz="2800" dirty="0">
                  <a:solidFill>
                    <a:srgbClr val="FF0000"/>
                  </a:solidFill>
                  <a:latin typeface="Arial" panose="020B0604020202020204" pitchFamily="34" charset="0"/>
                  <a:cs typeface="Arial" panose="020B0604020202020204" pitchFamily="34" charset="0"/>
                </a:rPr>
                <a:t>”</a:t>
              </a:r>
            </a:p>
            <a:p>
              <a:pPr algn="ctr"/>
              <a:r>
                <a:rPr lang="en-US" sz="2400" dirty="0" err="1">
                  <a:solidFill>
                    <a:srgbClr val="0070C0"/>
                  </a:solidFill>
                  <a:latin typeface="Arial" panose="020B0604020202020204" pitchFamily="34" charset="0"/>
                  <a:cs typeface="Arial" panose="020B0604020202020204" pitchFamily="34" charset="0"/>
                </a:rPr>
                <a:t>Quan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sát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và</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ghi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nhớ</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tên</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của</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các</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đồ</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vật</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sau</a:t>
              </a:r>
              <a:r>
                <a:rPr lang="en-US" sz="2400" dirty="0">
                  <a:solidFill>
                    <a:srgbClr val="0070C0"/>
                  </a:solidFill>
                  <a:latin typeface="Arial" panose="020B0604020202020204" pitchFamily="34" charset="0"/>
                  <a:cs typeface="Arial" panose="020B0604020202020204" pitchFamily="34" charset="0"/>
                </a:rPr>
                <a:t>:</a:t>
              </a:r>
            </a:p>
          </p:txBody>
        </p:sp>
      </p:grpSp>
      <p:grpSp>
        <p:nvGrpSpPr>
          <p:cNvPr id="17" name="Group 16">
            <a:extLst>
              <a:ext uri="{FF2B5EF4-FFF2-40B4-BE49-F238E27FC236}">
                <a16:creationId xmlns:a16="http://schemas.microsoft.com/office/drawing/2014/main" id="{9BED1572-9C4E-4A2A-90D5-0B64117EA350}"/>
              </a:ext>
            </a:extLst>
          </p:cNvPr>
          <p:cNvGrpSpPr/>
          <p:nvPr/>
        </p:nvGrpSpPr>
        <p:grpSpPr>
          <a:xfrm>
            <a:off x="7965759" y="982766"/>
            <a:ext cx="3308793" cy="1910911"/>
            <a:chOff x="-198383" y="4003777"/>
            <a:chExt cx="5993939" cy="2668175"/>
          </a:xfrm>
        </p:grpSpPr>
        <p:pic>
          <p:nvPicPr>
            <p:cNvPr id="18" name="Picture 17">
              <a:extLst>
                <a:ext uri="{FF2B5EF4-FFF2-40B4-BE49-F238E27FC236}">
                  <a16:creationId xmlns:a16="http://schemas.microsoft.com/office/drawing/2014/main" id="{000DD393-D3E4-41C9-93A4-C0C0DD3A69E7}"/>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9" name="TextBox 18">
              <a:extLst>
                <a:ext uri="{FF2B5EF4-FFF2-40B4-BE49-F238E27FC236}">
                  <a16:creationId xmlns:a16="http://schemas.microsoft.com/office/drawing/2014/main" id="{FB560BD4-2B97-404A-8783-73B649E2A916}"/>
                </a:ext>
              </a:extLst>
            </p:cNvPr>
            <p:cNvSpPr txBox="1"/>
            <p:nvPr/>
          </p:nvSpPr>
          <p:spPr>
            <a:xfrm>
              <a:off x="-198383" y="4003777"/>
              <a:ext cx="5993939" cy="644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Làm</a:t>
              </a:r>
              <a:r>
                <a:rPr kumimoji="0" lang="en-US" sz="24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việc</a:t>
              </a:r>
              <a:r>
                <a:rPr kumimoji="0" lang="en-US" sz="24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theo</a:t>
              </a:r>
              <a:r>
                <a:rPr kumimoji="0" lang="en-US" sz="24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p>
          </p:txBody>
        </p:sp>
      </p:grpSp>
      <p:sp>
        <p:nvSpPr>
          <p:cNvPr id="21" name="Rectangle 20"/>
          <p:cNvSpPr/>
          <p:nvPr/>
        </p:nvSpPr>
        <p:spPr>
          <a:xfrm>
            <a:off x="6226629" y="2922705"/>
            <a:ext cx="275771" cy="347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08" y="3298941"/>
            <a:ext cx="10626444" cy="3346859"/>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60" y="1364105"/>
            <a:ext cx="10774396" cy="5326666"/>
          </a:xfrm>
          <a:prstGeom prst="rect">
            <a:avLst/>
          </a:prstGeom>
        </p:spPr>
      </p:pic>
      <p:sp>
        <p:nvSpPr>
          <p:cNvPr id="3" name="TextBox 2"/>
          <p:cNvSpPr txBox="1"/>
          <p:nvPr/>
        </p:nvSpPr>
        <p:spPr>
          <a:xfrm>
            <a:off x="529833" y="374754"/>
            <a:ext cx="11662167" cy="523220"/>
          </a:xfrm>
          <a:prstGeom prst="rect">
            <a:avLst/>
          </a:prstGeom>
          <a:noFill/>
        </p:spPr>
        <p:txBody>
          <a:bodyPr wrap="none" rtlCol="0">
            <a:spAutoFit/>
          </a:bodyPr>
          <a:lstStyle/>
          <a:p>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nào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gọi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dụng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cụ</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công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Đồ</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nào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gọi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liệu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công</a:t>
            </a:r>
            <a:r>
              <a:rPr lang="en-US" sz="2800" dirty="0">
                <a:solidFill>
                  <a:schemeClr val="bg1"/>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60" y="1165953"/>
            <a:ext cx="10774396" cy="5524818"/>
          </a:xfrm>
          <a:prstGeom prst="rect">
            <a:avLst/>
          </a:prstGeom>
        </p:spPr>
      </p:pic>
      <p:sp>
        <p:nvSpPr>
          <p:cNvPr id="6" name="TextBox 5"/>
          <p:cNvSpPr txBox="1"/>
          <p:nvPr/>
        </p:nvSpPr>
        <p:spPr>
          <a:xfrm>
            <a:off x="892096" y="508744"/>
            <a:ext cx="10176184" cy="523220"/>
          </a:xfrm>
          <a:prstGeom prst="rect">
            <a:avLst/>
          </a:prstGeom>
          <a:noFill/>
        </p:spPr>
        <p:txBody>
          <a:bodyPr wrap="none" rtlCol="0">
            <a:spAutoFit/>
          </a:bodyPr>
          <a:lstStyle/>
          <a:p>
            <a:r>
              <a:rPr lang="en-US" sz="2800" dirty="0" err="1">
                <a:solidFill>
                  <a:schemeClr val="bg1"/>
                </a:solidFill>
                <a:latin typeface="Arial" panose="020B0604020202020204" pitchFamily="34" charset="0"/>
                <a:cs typeface="Arial" panose="020B0604020202020204" pitchFamily="34" charset="0"/>
              </a:rPr>
              <a:t>Em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hãy</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thêm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một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số</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vật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liệu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dụng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cụ</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công</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khác</a:t>
            </a:r>
            <a:r>
              <a:rPr lang="en-US" sz="28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2952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763" y="146315"/>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dirty="0">
              <a:solidFill>
                <a:prstClr val="black"/>
              </a:solidFill>
              <a:latin typeface="Arial" panose="020B0604020202020204" pitchFamily="34" charset="0"/>
              <a:cs typeface="Arial" panose="020B0604020202020204" pitchFamily="34" charset="0"/>
            </a:endParaRPr>
          </a:p>
          <a:p>
            <a:pPr lvl="0" algn="ctr">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endParaRPr lang="en-US" noProof="0" dirty="0">
              <a:solidFill>
                <a:prstClr val="black"/>
              </a:solidFill>
              <a:latin typeface="Arial" panose="020B0604020202020204" pitchFamily="34" charset="0"/>
              <a:cs typeface="Arial" panose="020B0604020202020204" pitchFamily="34" charset="0"/>
            </a:endParaRPr>
          </a:p>
          <a:p>
            <a:pPr lvl="0" algn="ctr">
              <a:defRPr/>
            </a:pPr>
            <a:endPar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ctr">
              <a:defRPr/>
            </a:pPr>
            <a:r>
              <a:rPr kumimoji="0" lang="en-US" sz="23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cụ</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vật</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liệu</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thủ</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công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những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yếu</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tố</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chính</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tạo</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ra</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sản</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phẩm</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thủ</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300" b="1"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công</a:t>
            </a:r>
            <a:r>
              <a:rPr kumimoji="0" lang="en-US" sz="23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23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4" name="Straight Connector 3"/>
          <p:cNvCxnSpPr/>
          <p:nvPr/>
        </p:nvCxnSpPr>
        <p:spPr>
          <a:xfrm flipH="1">
            <a:off x="6144048" y="299804"/>
            <a:ext cx="1" cy="5601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525062" y="621055"/>
            <a:ext cx="2263515" cy="3693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b="1">
                <a:solidFill>
                  <a:srgbClr val="FF0000"/>
                </a:solidFill>
                <a:latin typeface="Arial" panose="020B0604020202020204" pitchFamily="34" charset="0"/>
                <a:cs typeface="Arial" panose="020B0604020202020204" pitchFamily="34" charset="0"/>
              </a:rPr>
              <a:t>DỤNG CỤ</a:t>
            </a:r>
            <a:endParaRPr lang="en-US" dirty="0">
              <a:solidFill>
                <a:prstClr val="black"/>
              </a:solidFill>
              <a:latin typeface="Arial" panose="020B0604020202020204" pitchFamily="34" charset="0"/>
              <a:cs typeface="Arial" panose="020B0604020202020204" pitchFamily="34" charset="0"/>
            </a:endParaRPr>
          </a:p>
        </p:txBody>
      </p:sp>
      <p:sp>
        <p:nvSpPr>
          <p:cNvPr id="8" name="Rectangle 7"/>
          <p:cNvSpPr/>
          <p:nvPr/>
        </p:nvSpPr>
        <p:spPr>
          <a:xfrm>
            <a:off x="1963710" y="621055"/>
            <a:ext cx="1946581" cy="3693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Arial" panose="020B0604020202020204" pitchFamily="34" charset="0"/>
                <a:cs typeface="Arial" panose="020B0604020202020204" pitchFamily="34" charset="0"/>
              </a:rPr>
              <a:t>      VẬT LIỆU</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2733" y="3818420"/>
            <a:ext cx="2340607" cy="20823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813" y="3818420"/>
            <a:ext cx="2541078" cy="198340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95" y="1163388"/>
            <a:ext cx="2285315" cy="228531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044" y="1250981"/>
            <a:ext cx="2326296" cy="219772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0765" y="3448702"/>
            <a:ext cx="2551717" cy="191378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6053" y="2908416"/>
            <a:ext cx="2219897" cy="135354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8113" y="1395780"/>
            <a:ext cx="2663877" cy="1983575"/>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7111" y="4530337"/>
            <a:ext cx="2217153" cy="1479596"/>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16053" y="1163389"/>
            <a:ext cx="2219897" cy="1572025"/>
          </a:xfrm>
          <a:prstGeom prst="rect">
            <a:avLst/>
          </a:prstGeom>
        </p:spPr>
      </p:pic>
    </p:spTree>
    <p:extLst>
      <p:ext uri="{BB962C8B-B14F-4D97-AF65-F5344CB8AC3E}">
        <p14:creationId xmlns:p14="http://schemas.microsoft.com/office/powerpoint/2010/main" val="335777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1" end="21"/>
                                            </p:txEl>
                                          </p:spTgt>
                                        </p:tgtEl>
                                        <p:attrNameLst>
                                          <p:attrName>style.visibility</p:attrName>
                                        </p:attrNameLst>
                                      </p:cBhvr>
                                      <p:to>
                                        <p:strVal val="visible"/>
                                      </p:to>
                                    </p:set>
                                    <p:animEffect transition="in" filter="barn(inVertical)">
                                      <p:cBhvr>
                                        <p:cTn id="7" dur="500"/>
                                        <p:tgtEl>
                                          <p:spTgt spid="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23603" y="145142"/>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p:nvPr/>
        </p:nvPicPr>
        <p:blipFill>
          <a:blip r:embed="rId2">
            <a:extLst>
              <a:ext uri="{28A0092B-C50C-407E-A947-70E740481C1C}">
                <a14:useLocalDpi xmlns:a14="http://schemas.microsoft.com/office/drawing/2010/main" val="0"/>
              </a:ext>
            </a:extLst>
          </a:blip>
          <a:srcRect/>
          <a:stretch>
            <a:fillRect/>
          </a:stretch>
        </p:blipFill>
        <p:spPr bwMode="auto">
          <a:xfrm>
            <a:off x="2159581" y="3025565"/>
            <a:ext cx="5486489" cy="1608919"/>
          </a:xfrm>
          <a:prstGeom prst="rect">
            <a:avLst/>
          </a:prstGeom>
          <a:noFill/>
          <a:ln>
            <a:noFill/>
          </a:ln>
        </p:spPr>
      </p:pic>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2036012" y="1306440"/>
            <a:ext cx="5776314" cy="1581649"/>
          </a:xfrm>
          <a:prstGeom prst="rect">
            <a:avLst/>
          </a:prstGeom>
          <a:noFill/>
          <a:ln>
            <a:noFill/>
          </a:ln>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2154793" y="4705017"/>
            <a:ext cx="5657533" cy="1690728"/>
          </a:xfrm>
          <a:prstGeom prst="rect">
            <a:avLst/>
          </a:prstGeom>
          <a:noFill/>
          <a:ln>
            <a:noFill/>
          </a:ln>
        </p:spPr>
      </p:pic>
      <p:pic>
        <p:nvPicPr>
          <p:cNvPr id="16" name="Picture 15"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7967"/>
            <a:ext cx="2036012" cy="1757533"/>
          </a:xfrm>
          <a:prstGeom prst="rect">
            <a:avLst/>
          </a:prstGeom>
        </p:spPr>
      </p:pic>
      <p:sp>
        <p:nvSpPr>
          <p:cNvPr id="3" name="TextBox 2"/>
          <p:cNvSpPr txBox="1"/>
          <p:nvPr/>
        </p:nvSpPr>
        <p:spPr>
          <a:xfrm>
            <a:off x="1775121" y="337967"/>
            <a:ext cx="9987029" cy="830997"/>
          </a:xfrm>
          <a:prstGeom prst="rect">
            <a:avLst/>
          </a:prstGeom>
          <a:noFill/>
        </p:spPr>
        <p:txBody>
          <a:bodyPr wrap="none" rtlCol="0">
            <a:spAutoFit/>
          </a:bodyPr>
          <a:lstStyle/>
          <a:p>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gọi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tạo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p>
          <a:p>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dưới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đây</a:t>
            </a:r>
            <a:r>
              <a:rPr lang="en-US" sz="2400" b="1" dirty="0">
                <a:latin typeface="Arial" panose="020B0604020202020204" pitchFamily="34" charset="0"/>
                <a:cs typeface="Arial" panose="020B0604020202020204" pitchFamily="34" charset="0"/>
              </a:rPr>
              <a:t>.</a:t>
            </a:r>
          </a:p>
        </p:txBody>
      </p:sp>
      <p:pic>
        <p:nvPicPr>
          <p:cNvPr id="19" name="Picture 18">
            <a:extLst>
              <a:ext uri="{FF2B5EF4-FFF2-40B4-BE49-F238E27FC236}">
                <a16:creationId xmlns:a16="http://schemas.microsoft.com/office/drawing/2014/main" id="{049E5340-DBA1-4EAF-AE7B-FF5355DFE995}"/>
              </a:ext>
            </a:extLst>
          </p:cNvPr>
          <p:cNvPicPr>
            <a:picLocks noChangeAspect="1"/>
          </p:cNvPicPr>
          <p:nvPr/>
        </p:nvPicPr>
        <p:blipFill>
          <a:blip r:embed="rId6"/>
          <a:stretch>
            <a:fillRect/>
          </a:stretch>
        </p:blipFill>
        <p:spPr>
          <a:xfrm>
            <a:off x="8894259" y="3713256"/>
            <a:ext cx="2867891" cy="2682489"/>
          </a:xfrm>
          <a:prstGeom prst="rect">
            <a:avLst/>
          </a:prstGeom>
          <a:ln>
            <a:solidFill>
              <a:schemeClr val="tx1"/>
            </a:solidFill>
          </a:ln>
        </p:spPr>
      </p:pic>
    </p:spTree>
    <p:extLst>
      <p:ext uri="{BB962C8B-B14F-4D97-AF65-F5344CB8AC3E}">
        <p14:creationId xmlns:p14="http://schemas.microsoft.com/office/powerpoint/2010/main" val="150016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750" fill="hold"/>
                                            <p:tgtEl>
                                              <p:spTgt spid="16"/>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510103784"/>
              </p:ext>
            </p:extLst>
          </p:nvPr>
        </p:nvGraphicFramePr>
        <p:xfrm>
          <a:off x="3238663" y="323162"/>
          <a:ext cx="8128000" cy="6150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711199" y="2016833"/>
            <a:ext cx="2540000" cy="2031325"/>
          </a:xfrm>
          <a:prstGeom prst="rect">
            <a:avLst/>
          </a:prstGeom>
          <a:noFill/>
        </p:spPr>
        <p:txBody>
          <a:bodyPr wrap="square" rtlCol="0">
            <a:spAutoFit/>
          </a:bodyPr>
          <a:lstStyle/>
          <a:p>
            <a:pPr>
              <a:lnSpc>
                <a:spcPct val="150000"/>
              </a:lnSpc>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TẠO HÌNH</a:t>
            </a:r>
          </a:p>
          <a:p>
            <a:pPr>
              <a:lnSpc>
                <a:spcPct val="150000"/>
              </a:lnSpc>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VỚI VẬT LIỆU</a:t>
            </a:r>
          </a:p>
          <a:p>
            <a:pPr>
              <a:lnSpc>
                <a:spcPct val="150000"/>
              </a:lnSpc>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THỦ CÔNG</a:t>
            </a:r>
          </a:p>
        </p:txBody>
      </p:sp>
      <p:sp>
        <p:nvSpPr>
          <p:cNvPr id="9" name="TextBox 8"/>
          <p:cNvSpPr txBox="1"/>
          <p:nvPr/>
        </p:nvSpPr>
        <p:spPr>
          <a:xfrm>
            <a:off x="3454400" y="1296121"/>
            <a:ext cx="1282723" cy="400110"/>
          </a:xfrm>
          <a:prstGeom prst="rect">
            <a:avLst/>
          </a:prstGeom>
          <a:noFill/>
        </p:spPr>
        <p:txBody>
          <a:bodyPr wrap="none" rtlCol="0">
            <a:spAutoFit/>
          </a:bodyPr>
          <a:lstStyle/>
          <a:p>
            <a:r>
              <a:rPr lang="en-US" sz="2000" b="1" dirty="0" err="1">
                <a:solidFill>
                  <a:schemeClr val="accent2"/>
                </a:solidFill>
                <a:latin typeface="Arial" panose="020B0604020202020204" pitchFamily="34" charset="0"/>
                <a:cs typeface="Arial" panose="020B0604020202020204" pitchFamily="34" charset="0"/>
              </a:rPr>
              <a:t>Dùng</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tay</a:t>
            </a:r>
            <a:endParaRPr lang="en-US" sz="2000" b="1" dirty="0">
              <a:solidFill>
                <a:schemeClr val="accent2"/>
              </a:solidFill>
              <a:latin typeface="Arial" panose="020B0604020202020204" pitchFamily="34" charset="0"/>
              <a:cs typeface="Arial" panose="020B0604020202020204" pitchFamily="34" charset="0"/>
            </a:endParaRPr>
          </a:p>
        </p:txBody>
      </p:sp>
      <p:sp>
        <p:nvSpPr>
          <p:cNvPr id="10" name="TextBox 9"/>
          <p:cNvSpPr txBox="1"/>
          <p:nvPr/>
        </p:nvSpPr>
        <p:spPr>
          <a:xfrm>
            <a:off x="3922955" y="3022972"/>
            <a:ext cx="1361610" cy="707886"/>
          </a:xfrm>
          <a:prstGeom prst="rect">
            <a:avLst/>
          </a:prstGeom>
          <a:noFill/>
        </p:spPr>
        <p:txBody>
          <a:bodyPr wrap="square" rtlCol="0">
            <a:spAutoFit/>
          </a:bodyPr>
          <a:lstStyle/>
          <a:p>
            <a:pPr algn="ctr"/>
            <a:r>
              <a:rPr lang="en-US" sz="2000" b="1" dirty="0" err="1">
                <a:solidFill>
                  <a:schemeClr val="tx1">
                    <a:lumMod val="50000"/>
                    <a:lumOff val="50000"/>
                  </a:schemeClr>
                </a:solidFill>
                <a:latin typeface="Arial" panose="020B0604020202020204" pitchFamily="34" charset="0"/>
                <a:cs typeface="Arial" panose="020B0604020202020204" pitchFamily="34" charset="0"/>
              </a:rPr>
              <a:t>Dùng</a:t>
            </a:r>
            <a:r>
              <a:rPr lang="en-US" sz="2000" b="1" dirty="0">
                <a:solidFill>
                  <a:schemeClr val="tx1">
                    <a:lumMod val="50000"/>
                    <a:lumOff val="50000"/>
                  </a:schemeClr>
                </a:solidFill>
                <a:latin typeface="Arial" panose="020B0604020202020204" pitchFamily="34" charset="0"/>
                <a:cs typeface="Arial" panose="020B0604020202020204" pitchFamily="34" charset="0"/>
              </a:rPr>
              <a:t> </a:t>
            </a:r>
            <a:r>
              <a:rPr lang="en-US" sz="2000" b="1" dirty="0" err="1">
                <a:solidFill>
                  <a:schemeClr val="tx1">
                    <a:lumMod val="50000"/>
                    <a:lumOff val="50000"/>
                  </a:schemeClr>
                </a:solidFill>
                <a:latin typeface="Arial" panose="020B0604020202020204" pitchFamily="34" charset="0"/>
                <a:cs typeface="Arial" panose="020B0604020202020204" pitchFamily="34" charset="0"/>
              </a:rPr>
              <a:t>kéo</a:t>
            </a:r>
            <a:r>
              <a:rPr lang="en-US" sz="2000" b="1" dirty="0">
                <a:solidFill>
                  <a:schemeClr val="tx1">
                    <a:lumMod val="50000"/>
                    <a:lumOff val="50000"/>
                  </a:schemeClr>
                </a:solidFill>
                <a:latin typeface="Arial" panose="020B0604020202020204" pitchFamily="34" charset="0"/>
                <a:cs typeface="Arial" panose="020B0604020202020204" pitchFamily="34" charset="0"/>
              </a:rPr>
              <a:t> </a:t>
            </a:r>
            <a:r>
              <a:rPr lang="en-US" sz="2000" b="1" dirty="0" err="1">
                <a:solidFill>
                  <a:schemeClr val="tx1">
                    <a:lumMod val="50000"/>
                    <a:lumOff val="50000"/>
                  </a:schemeClr>
                </a:solidFill>
                <a:latin typeface="Arial" panose="020B0604020202020204" pitchFamily="34" charset="0"/>
                <a:cs typeface="Arial" panose="020B0604020202020204" pitchFamily="34" charset="0"/>
              </a:rPr>
              <a:t>cắt</a:t>
            </a:r>
            <a:endParaRPr lang="en-US" sz="2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454400" y="4709159"/>
            <a:ext cx="1463647" cy="1015663"/>
          </a:xfrm>
          <a:prstGeom prst="rect">
            <a:avLst/>
          </a:prstGeom>
          <a:noFill/>
        </p:spPr>
        <p:txBody>
          <a:bodyPr wrap="square" rtlCol="0">
            <a:spAutoFit/>
          </a:bodyPr>
          <a:lstStyle/>
          <a:p>
            <a:pPr algn="ctr"/>
            <a:r>
              <a:rPr lang="en-US" sz="2000" b="1" dirty="0" err="1">
                <a:solidFill>
                  <a:srgbClr val="FFCC00"/>
                </a:solidFill>
                <a:latin typeface="Arial" panose="020B0604020202020204" pitchFamily="34" charset="0"/>
                <a:cs typeface="Arial" panose="020B0604020202020204" pitchFamily="34" charset="0"/>
              </a:rPr>
              <a:t>Dùng</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vật</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liệu</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hỗ</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trợ</a:t>
            </a:r>
            <a:r>
              <a:rPr lang="en-US" sz="2000" b="1" dirty="0">
                <a:solidFill>
                  <a:srgbClr val="FFCC00"/>
                </a:solidFill>
                <a:latin typeface="Arial" panose="020B0604020202020204" pitchFamily="34" charset="0"/>
                <a:cs typeface="Arial" panose="020B0604020202020204" pitchFamily="34" charset="0"/>
              </a:rPr>
              <a:t> </a:t>
            </a:r>
            <a:r>
              <a:rPr lang="en-US" sz="2000" b="1" dirty="0" err="1">
                <a:solidFill>
                  <a:srgbClr val="FFCC00"/>
                </a:solidFill>
                <a:latin typeface="Arial" panose="020B0604020202020204" pitchFamily="34" charset="0"/>
                <a:cs typeface="Arial" panose="020B0604020202020204" pitchFamily="34" charset="0"/>
              </a:rPr>
              <a:t>dán</a:t>
            </a:r>
            <a:endParaRPr lang="en-US" sz="2000" b="1" dirty="0">
              <a:solidFill>
                <a:srgbClr val="FF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74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2. </a:t>
            </a:r>
            <a:r>
              <a:rPr lang="en-US" sz="3200" b="1" dirty="0" err="1">
                <a:solidFill>
                  <a:srgbClr val="0070C0"/>
                </a:solidFill>
                <a:latin typeface="Arial" panose="020B0604020202020204" pitchFamily="34" charset="0"/>
                <a:cs typeface="Arial" panose="020B0604020202020204" pitchFamily="34" charset="0"/>
              </a:rPr>
              <a:t>Lựa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chọn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liệu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thủ</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công</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8352862" y="4322618"/>
            <a:ext cx="3839137" cy="2210764"/>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800" b="0" i="0" u="none" strike="noStrike" kern="1200" cap="none" spc="0" normalizeH="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tổ</a:t>
              </a:r>
              <a:endParaRPr kumimoji="0" lang="en-US" sz="2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82C9E616-CDE0-46C0-9BBB-1CF0BB8C78F7}"/>
              </a:ext>
            </a:extLst>
          </p:cNvPr>
          <p:cNvSpPr txBox="1"/>
          <p:nvPr/>
        </p:nvSpPr>
        <p:spPr>
          <a:xfrm>
            <a:off x="509081" y="1625405"/>
            <a:ext cx="11258799" cy="2062103"/>
          </a:xfrm>
          <a:prstGeom prst="rect">
            <a:avLst/>
          </a:prstGeom>
          <a:noFill/>
        </p:spPr>
        <p:txBody>
          <a:bodyPr wrap="square" rtlCol="0">
            <a:spAutoFit/>
          </a:bodyPr>
          <a:lstStyle/>
          <a:p>
            <a:pPr marL="457200" lvl="0" indent="-457200">
              <a:buFontTx/>
              <a:buChar char="-"/>
              <a:defRPr/>
            </a:pPr>
            <a:r>
              <a:rPr lang="en-US" sz="3200" dirty="0" err="1">
                <a:latin typeface="Arial" panose="020B0604020202020204" pitchFamily="34" charset="0"/>
                <a:cs typeface="Arial" panose="020B0604020202020204" pitchFamily="34" charset="0"/>
              </a:rPr>
              <a:t>Quan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chuẩn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bị</a:t>
            </a:r>
            <a:endParaRPr lang="en-US" sz="3200" dirty="0">
              <a:latin typeface="Arial" panose="020B0604020202020204" pitchFamily="34" charset="0"/>
              <a:cs typeface="Arial" panose="020B0604020202020204" pitchFamily="34" charset="0"/>
            </a:endParaRPr>
          </a:p>
          <a:p>
            <a:pPr marL="457200" lvl="0" indent="-457200">
              <a:buFontTx/>
              <a:buChar char="-"/>
              <a:defRPr/>
            </a:pPr>
            <a:r>
              <a:rPr lang="en-US" sz="3200" dirty="0">
                <a:latin typeface="Arial" panose="020B0604020202020204" pitchFamily="34" charset="0"/>
                <a:cs typeface="Arial" panose="020B0604020202020204" pitchFamily="34" charset="0"/>
              </a:rPr>
              <a:t>Cho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a:t>
            </a:r>
          </a:p>
          <a:p>
            <a:pPr marL="457200" lvl="0" indent="-457200">
              <a:buFontTx/>
              <a:buChar char="-"/>
              <a:defRPr/>
            </a:pPr>
            <a:r>
              <a:rPr kumimoji="0" lang="en-US" sz="320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Hoàn</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thành</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phiếu</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học</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 </a:t>
            </a:r>
            <a:r>
              <a:rPr kumimoji="0" lang="en-US" sz="3200" i="0" u="none" strike="noStrike" kern="1200" cap="none" spc="0" normalizeH="0" noProof="0" dirty="0" err="1">
                <a:ln>
                  <a:noFill/>
                </a:ln>
                <a:effectLst/>
                <a:uLnTx/>
                <a:uFillTx/>
                <a:latin typeface="Arial" panose="020B0604020202020204" pitchFamily="34" charset="0"/>
                <a:cs typeface="Arial" panose="020B0604020202020204" pitchFamily="34" charset="0"/>
              </a:rPr>
              <a:t>tập</a:t>
            </a:r>
            <a:r>
              <a:rPr kumimoji="0" lang="en-US" sz="3200" i="0" u="none" strike="noStrike" kern="1200" cap="none" spc="0" normalizeH="0" noProof="0" dirty="0">
                <a:ln>
                  <a:noFill/>
                </a:ln>
                <a:effectLst/>
                <a:uLnTx/>
                <a:uFillTx/>
                <a:latin typeface="Arial" panose="020B0604020202020204" pitchFamily="34" charset="0"/>
                <a:cs typeface="Arial" panose="020B0604020202020204" pitchFamily="34" charset="0"/>
              </a:rPr>
              <a:t>:</a:t>
            </a:r>
            <a:endParaRPr kumimoji="0" lang="vi-VN" sz="32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253886788"/>
              </p:ext>
            </p:extLst>
          </p:nvPr>
        </p:nvGraphicFramePr>
        <p:xfrm>
          <a:off x="1450109" y="3969975"/>
          <a:ext cx="6259946" cy="1036320"/>
        </p:xfrm>
        <a:graphic>
          <a:graphicData uri="http://schemas.openxmlformats.org/drawingml/2006/table">
            <a:tbl>
              <a:tblPr firstRow="1" bandRow="1">
                <a:tableStyleId>{D7AC3CCA-C797-4891-BE02-D94E43425B78}</a:tableStyleId>
              </a:tblPr>
              <a:tblGrid>
                <a:gridCol w="2768600">
                  <a:extLst>
                    <a:ext uri="{9D8B030D-6E8A-4147-A177-3AD203B41FA5}">
                      <a16:colId xmlns:a16="http://schemas.microsoft.com/office/drawing/2014/main" val="20000"/>
                    </a:ext>
                  </a:extLst>
                </a:gridCol>
                <a:gridCol w="3491346">
                  <a:extLst>
                    <a:ext uri="{9D8B030D-6E8A-4147-A177-3AD203B41FA5}">
                      <a16:colId xmlns:a16="http://schemas.microsoft.com/office/drawing/2014/main" val="20001"/>
                    </a:ext>
                  </a:extLst>
                </a:gridCol>
              </a:tblGrid>
              <a:tr h="370840">
                <a:tc>
                  <a:txBody>
                    <a:bodyPr/>
                    <a:lstStyle/>
                    <a:p>
                      <a:pPr algn="ctr"/>
                      <a:r>
                        <a:rPr lang="en-US" sz="2800" dirty="0" err="1">
                          <a:latin typeface="Arial" panose="020B0604020202020204" pitchFamily="34" charset="0"/>
                          <a:cs typeface="Arial" panose="020B0604020202020204" pitchFamily="34" charset="0"/>
                        </a:rPr>
                        <a:t>Tên</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vật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liệu</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err="1">
                          <a:latin typeface="Arial" panose="020B0604020202020204" pitchFamily="34" charset="0"/>
                          <a:cs typeface="Arial" panose="020B0604020202020204" pitchFamily="34" charset="0"/>
                        </a:rPr>
                        <a:t>Tính</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chất</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endParaRPr lang="en-US" sz="2800" dirty="0">
                        <a:latin typeface="Arial" panose="020B0604020202020204" pitchFamily="34" charset="0"/>
                        <a:cs typeface="Arial" panose="020B0604020202020204" pitchFamily="34" charset="0"/>
                      </a:endParaRPr>
                    </a:p>
                  </a:txBody>
                  <a:tcPr/>
                </a:tc>
                <a:tc>
                  <a:txBody>
                    <a:bodyPr/>
                    <a:lstStyle/>
                    <a:p>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82834296"/>
              </p:ext>
            </p:extLst>
          </p:nvPr>
        </p:nvGraphicFramePr>
        <p:xfrm>
          <a:off x="353291" y="876638"/>
          <a:ext cx="11430000" cy="5441034"/>
        </p:xfrm>
        <a:graphic>
          <a:graphicData uri="http://schemas.openxmlformats.org/drawingml/2006/table">
            <a:tbl>
              <a:tblPr firstRow="1" bandRow="1">
                <a:tableStyleId>{D7AC3CCA-C797-4891-BE02-D94E43425B78}</a:tableStyleId>
              </a:tblPr>
              <a:tblGrid>
                <a:gridCol w="5191666">
                  <a:extLst>
                    <a:ext uri="{9D8B030D-6E8A-4147-A177-3AD203B41FA5}">
                      <a16:colId xmlns:a16="http://schemas.microsoft.com/office/drawing/2014/main" val="20000"/>
                    </a:ext>
                  </a:extLst>
                </a:gridCol>
                <a:gridCol w="6238334">
                  <a:extLst>
                    <a:ext uri="{9D8B030D-6E8A-4147-A177-3AD203B41FA5}">
                      <a16:colId xmlns:a16="http://schemas.microsoft.com/office/drawing/2014/main" val="20001"/>
                    </a:ext>
                  </a:extLst>
                </a:gridCol>
              </a:tblGrid>
              <a:tr h="597333">
                <a:tc>
                  <a:txBody>
                    <a:bodyPr/>
                    <a:lstStyle/>
                    <a:p>
                      <a:pPr algn="ctr"/>
                      <a:r>
                        <a:rPr lang="en-US" sz="2800" dirty="0" err="1">
                          <a:latin typeface="Arial" panose="020B0604020202020204" pitchFamily="34" charset="0"/>
                          <a:cs typeface="Arial" panose="020B0604020202020204" pitchFamily="34" charset="0"/>
                        </a:rPr>
                        <a:t>Tên</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vật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liệu</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err="1">
                          <a:latin typeface="Arial" panose="020B0604020202020204" pitchFamily="34" charset="0"/>
                          <a:cs typeface="Arial" panose="020B0604020202020204" pitchFamily="34" charset="0"/>
                        </a:rPr>
                        <a:t>Tính</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chất</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788509">
                <a:tc>
                  <a:txBody>
                    <a:bodyPr/>
                    <a:lstStyle/>
                    <a:p>
                      <a:r>
                        <a:rPr lang="en-US" sz="2800" dirty="0" err="1">
                          <a:latin typeface="Arial" panose="020B0604020202020204" pitchFamily="34" charset="0"/>
                          <a:cs typeface="Arial" panose="020B0604020202020204" pitchFamily="34" charset="0"/>
                        </a:rPr>
                        <a:t>Ống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hút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giấy</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788509">
                <a:tc>
                  <a:txBody>
                    <a:bodyPr/>
                    <a:lstStyle/>
                    <a:p>
                      <a:r>
                        <a:rPr lang="en-US" sz="2800" dirty="0">
                          <a:latin typeface="Arial" panose="020B0604020202020204" pitchFamily="34" charset="0"/>
                          <a:cs typeface="Arial" panose="020B0604020202020204" pitchFamily="34" charset="0"/>
                        </a:rPr>
                        <a:t>Que </a:t>
                      </a:r>
                      <a:r>
                        <a:rPr lang="en-US" sz="2800" dirty="0" err="1">
                          <a:latin typeface="Arial" panose="020B0604020202020204" pitchFamily="34" charset="0"/>
                          <a:cs typeface="Arial" panose="020B0604020202020204" pitchFamily="34" charset="0"/>
                        </a:rPr>
                        <a:t>gỗ</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Cứng</a:t>
                      </a:r>
                      <a:r>
                        <a:rPr lang="en-US" sz="280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788509">
                <a:tc>
                  <a:txBody>
                    <a:bodyPr/>
                    <a:lstStyle/>
                    <a:p>
                      <a:r>
                        <a:rPr lang="en-US" sz="2800" dirty="0" err="1">
                          <a:latin typeface="Arial" panose="020B0604020202020204" pitchFamily="34" charset="0"/>
                          <a:cs typeface="Arial" panose="020B0604020202020204" pitchFamily="34" charset="0"/>
                        </a:rPr>
                        <a:t>Dây</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buộc</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826058">
                <a:tc>
                  <a:txBody>
                    <a:bodyPr/>
                    <a:lstStyle/>
                    <a:p>
                      <a:r>
                        <a:rPr lang="en-US" sz="2800" dirty="0">
                          <a:latin typeface="Arial" panose="020B0604020202020204" pitchFamily="34" charset="0"/>
                          <a:cs typeface="Arial" panose="020B0604020202020204" pitchFamily="34" charset="0"/>
                        </a:rPr>
                        <a:t>Đất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nặn</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826058">
                <a:tc>
                  <a:txBody>
                    <a:bodyPr/>
                    <a:lstStyle/>
                    <a:p>
                      <a:r>
                        <a:rPr lang="en-US" sz="2800" dirty="0" err="1">
                          <a:latin typeface="Arial" panose="020B0604020202020204" pitchFamily="34" charset="0"/>
                          <a:cs typeface="Arial" panose="020B0604020202020204" pitchFamily="34" charset="0"/>
                        </a:rPr>
                        <a:t>Giấy</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bìa</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Mềm</a:t>
                      </a:r>
                      <a:r>
                        <a:rPr lang="en-US" sz="280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26058">
                <a:tc>
                  <a:txBody>
                    <a:bodyPr/>
                    <a:lstStyle/>
                    <a:p>
                      <a:r>
                        <a:rPr lang="en-US" sz="2800" dirty="0">
                          <a:latin typeface="Arial" panose="020B0604020202020204" pitchFamily="34" charset="0"/>
                          <a:cs typeface="Arial" panose="020B0604020202020204" pitchFamily="34" charset="0"/>
                        </a:rPr>
                        <a:t>Pho – </a:t>
                      </a:r>
                      <a:r>
                        <a:rPr lang="en-US" sz="2800" dirty="0" err="1">
                          <a:latin typeface="Arial" panose="020B0604020202020204" pitchFamily="34" charset="0"/>
                          <a:cs typeface="Arial" panose="020B0604020202020204" pitchFamily="34" charset="0"/>
                        </a:rPr>
                        <a:t>mếch</a:t>
                      </a:r>
                      <a:endParaRPr lang="en-US" sz="2800" dirty="0">
                        <a:latin typeface="Arial" panose="020B0604020202020204" pitchFamily="34" charset="0"/>
                        <a:cs typeface="Arial" panose="020B0604020202020204" pitchFamily="34" charset="0"/>
                      </a:endParaRPr>
                    </a:p>
                  </a:txBody>
                  <a:tcPr/>
                </a:tc>
                <a:tc>
                  <a:txBody>
                    <a:bodyPr/>
                    <a:lstStyle/>
                    <a:p>
                      <a:r>
                        <a:rPr lang="en-US" sz="2800" dirty="0" err="1">
                          <a:latin typeface="Arial" panose="020B0604020202020204" pitchFamily="34" charset="0"/>
                          <a:cs typeface="Arial" panose="020B0604020202020204" pitchFamily="34" charset="0"/>
                        </a:rPr>
                        <a:t>Cứng</a:t>
                      </a:r>
                      <a:r>
                        <a:rPr lang="en-US" sz="2800" dirty="0">
                          <a:latin typeface="Arial" panose="020B0604020202020204" pitchFamily="34" charset="0"/>
                          <a:cs typeface="Arial" panose="020B0604020202020204" pitchFamily="34" charset="0"/>
                        </a:rPr>
                        <a:t>,</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không</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thấm</a:t>
                      </a:r>
                      <a:r>
                        <a:rPr lang="en-US" sz="2800" baseline="0" dirty="0">
                          <a:latin typeface="Arial" panose="020B0604020202020204" pitchFamily="34" charset="0"/>
                          <a:cs typeface="Arial" panose="020B0604020202020204" pitchFamily="34" charset="0"/>
                        </a:rPr>
                        <a:t> </a:t>
                      </a:r>
                      <a:r>
                        <a:rPr lang="en-US" sz="2800" baseline="0" dirty="0" err="1">
                          <a:latin typeface="Arial" panose="020B0604020202020204" pitchFamily="34" charset="0"/>
                          <a:cs typeface="Arial" panose="020B0604020202020204" pitchFamily="34" charset="0"/>
                        </a:rPr>
                        <a:t>nước</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57058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43542"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9319" y="213572"/>
            <a:ext cx="7202914" cy="1775328"/>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114041" y="471656"/>
            <a:ext cx="4758897" cy="1384995"/>
          </a:xfrm>
          <a:prstGeom prst="rect">
            <a:avLst/>
          </a:prstGeom>
          <a:noFill/>
        </p:spPr>
        <p:txBody>
          <a:bodyPr wrap="square" rtlCol="0">
            <a:spAutoFit/>
          </a:bodyPr>
          <a:lstStyle/>
          <a:p>
            <a:pPr lvl="0" algn="ctr">
              <a:defRPr/>
            </a:pPr>
            <a:r>
              <a:rPr lang="vi-VN" sz="2800" dirty="0">
                <a:solidFill>
                  <a:srgbClr val="0070C0"/>
                </a:solidFill>
              </a:rPr>
              <a:t>Em hãy nêu một số sản phẩm thủ công được tạo ra từ các vật liệu trên?</a:t>
            </a:r>
            <a:endParaRPr kumimoji="0" lang="en-US" sz="2800" b="1" i="0" u="none" strike="noStrike" kern="1200" cap="none" spc="0" normalizeH="0" baseline="0" noProof="0" dirty="0">
              <a:ln>
                <a:noFill/>
              </a:ln>
              <a:solidFill>
                <a:srgbClr val="0070C0"/>
              </a:solidFill>
              <a:effectLst/>
              <a:uLnTx/>
              <a:uFillTx/>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400" y="4376457"/>
            <a:ext cx="3041227" cy="224333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405" y="4368258"/>
            <a:ext cx="2540156" cy="215515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1026" y="2207531"/>
            <a:ext cx="2865960" cy="204386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6405" y="2260208"/>
            <a:ext cx="3104064" cy="1991187"/>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142" y="2297568"/>
            <a:ext cx="3691706" cy="1953828"/>
          </a:xfrm>
          <a:prstGeom prst="rect">
            <a:avLst/>
          </a:prstGeom>
        </p:spPr>
      </p:pic>
      <p:sp>
        <p:nvSpPr>
          <p:cNvPr id="20" name="TextBox 19">
            <a:extLst>
              <a:ext uri="{FF2B5EF4-FFF2-40B4-BE49-F238E27FC236}">
                <a16:creationId xmlns:a16="http://schemas.microsoft.com/office/drawing/2014/main" id="{DFE4ED54-97CA-4849-ACDB-9E7F18CB0FB4}"/>
              </a:ext>
            </a:extLst>
          </p:cNvPr>
          <p:cNvSpPr txBox="1"/>
          <p:nvPr/>
        </p:nvSpPr>
        <p:spPr>
          <a:xfrm>
            <a:off x="7603458" y="4726631"/>
            <a:ext cx="4094747" cy="1384995"/>
          </a:xfrm>
          <a:prstGeom prst="rect">
            <a:avLst/>
          </a:prstGeom>
          <a:noFill/>
        </p:spPr>
        <p:txBody>
          <a:bodyPr wrap="square" rtlCol="0">
            <a:spAutoFit/>
          </a:bodyPr>
          <a:lstStyle/>
          <a:p>
            <a:pPr lvl="0" algn="just">
              <a:defRPr/>
            </a:pPr>
            <a:r>
              <a:rPr lang="en-US" sz="2800" b="1" dirty="0" err="1">
                <a:solidFill>
                  <a:srgbClr val="FF0000"/>
                </a:solidFill>
              </a:rPr>
              <a:t>Mỗi</a:t>
            </a:r>
            <a:r>
              <a:rPr lang="en-US" sz="2800" b="1" dirty="0">
                <a:solidFill>
                  <a:srgbClr val="FF0000"/>
                </a:solidFill>
              </a:rPr>
              <a:t> </a:t>
            </a:r>
            <a:r>
              <a:rPr lang="en-US" sz="2800" b="1" dirty="0" err="1">
                <a:solidFill>
                  <a:srgbClr val="FF0000"/>
                </a:solidFill>
              </a:rPr>
              <a:t>vật</a:t>
            </a:r>
            <a:r>
              <a:rPr lang="en-US" sz="2800" b="1" dirty="0">
                <a:solidFill>
                  <a:srgbClr val="FF0000"/>
                </a:solidFill>
              </a:rPr>
              <a:t> </a:t>
            </a:r>
            <a:r>
              <a:rPr lang="en-US" sz="2800" b="1" dirty="0" err="1">
                <a:solidFill>
                  <a:srgbClr val="FF0000"/>
                </a:solidFill>
              </a:rPr>
              <a:t>liệu</a:t>
            </a:r>
            <a:r>
              <a:rPr lang="en-US" sz="2800" b="1" dirty="0">
                <a:solidFill>
                  <a:srgbClr val="FF0000"/>
                </a:solidFill>
              </a:rPr>
              <a:t> </a:t>
            </a:r>
            <a:r>
              <a:rPr lang="en-US" sz="2800" b="1" dirty="0" err="1">
                <a:solidFill>
                  <a:srgbClr val="FF0000"/>
                </a:solidFill>
              </a:rPr>
              <a:t>khác</a:t>
            </a:r>
            <a:r>
              <a:rPr lang="en-US" sz="2800" b="1" dirty="0">
                <a:solidFill>
                  <a:srgbClr val="FF0000"/>
                </a:solidFill>
              </a:rPr>
              <a:t> </a:t>
            </a:r>
            <a:r>
              <a:rPr lang="en-US" sz="2800" b="1" dirty="0" err="1">
                <a:solidFill>
                  <a:srgbClr val="FF0000"/>
                </a:solidFill>
              </a:rPr>
              <a:t>nhau</a:t>
            </a:r>
            <a:r>
              <a:rPr lang="en-US" sz="2800" b="1" dirty="0">
                <a:solidFill>
                  <a:srgbClr val="FF0000"/>
                </a:solidFill>
              </a:rPr>
              <a:t> </a:t>
            </a:r>
            <a:r>
              <a:rPr lang="en-US" sz="2800" b="1" dirty="0" err="1">
                <a:solidFill>
                  <a:srgbClr val="FF0000"/>
                </a:solidFill>
              </a:rPr>
              <a:t>có</a:t>
            </a:r>
            <a:r>
              <a:rPr lang="en-US" sz="2800" b="1" dirty="0">
                <a:solidFill>
                  <a:srgbClr val="FF0000"/>
                </a:solidFill>
              </a:rPr>
              <a:t> </a:t>
            </a:r>
            <a:r>
              <a:rPr lang="en-US" sz="2800" b="1" dirty="0" err="1">
                <a:solidFill>
                  <a:srgbClr val="FF0000"/>
                </a:solidFill>
              </a:rPr>
              <a:t>thể</a:t>
            </a:r>
            <a:r>
              <a:rPr lang="en-US" sz="2800" b="1" dirty="0">
                <a:solidFill>
                  <a:srgbClr val="FF0000"/>
                </a:solidFill>
              </a:rPr>
              <a:t> </a:t>
            </a:r>
            <a:r>
              <a:rPr lang="en-US" sz="2800" b="1" dirty="0" err="1">
                <a:solidFill>
                  <a:srgbClr val="FF0000"/>
                </a:solidFill>
              </a:rPr>
              <a:t>tạo</a:t>
            </a:r>
            <a:r>
              <a:rPr lang="en-US" sz="2800" b="1" dirty="0">
                <a:solidFill>
                  <a:srgbClr val="FF0000"/>
                </a:solidFill>
              </a:rPr>
              <a:t> </a:t>
            </a:r>
            <a:r>
              <a:rPr lang="en-US" sz="2800" b="1" dirty="0" err="1">
                <a:solidFill>
                  <a:srgbClr val="FF0000"/>
                </a:solidFill>
              </a:rPr>
              <a:t>ra</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sản</a:t>
            </a:r>
            <a:r>
              <a:rPr lang="en-US" sz="2800" b="1" dirty="0">
                <a:solidFill>
                  <a:srgbClr val="FF0000"/>
                </a:solidFill>
              </a:rPr>
              <a:t> </a:t>
            </a:r>
            <a:r>
              <a:rPr lang="en-US" sz="2800" b="1" dirty="0" err="1">
                <a:solidFill>
                  <a:srgbClr val="FF0000"/>
                </a:solidFill>
              </a:rPr>
              <a:t>phẩm</a:t>
            </a:r>
            <a:r>
              <a:rPr lang="en-US" sz="2800" b="1" dirty="0">
                <a:solidFill>
                  <a:srgbClr val="FF0000"/>
                </a:solidFill>
              </a:rPr>
              <a:t> </a:t>
            </a:r>
            <a:r>
              <a:rPr lang="en-US" sz="2800" b="1" dirty="0" err="1">
                <a:solidFill>
                  <a:srgbClr val="FF0000"/>
                </a:solidFill>
              </a:rPr>
              <a:t>thủ</a:t>
            </a:r>
            <a:r>
              <a:rPr lang="en-US" sz="2800" b="1" dirty="0">
                <a:solidFill>
                  <a:srgbClr val="FF0000"/>
                </a:solidFill>
              </a:rPr>
              <a:t> </a:t>
            </a:r>
            <a:r>
              <a:rPr lang="en-US" sz="2800" b="1" dirty="0" err="1">
                <a:solidFill>
                  <a:srgbClr val="FF0000"/>
                </a:solidFill>
              </a:rPr>
              <a:t>công</a:t>
            </a:r>
            <a:r>
              <a:rPr lang="en-US" sz="2800" b="1" dirty="0">
                <a:solidFill>
                  <a:srgbClr val="FF0000"/>
                </a:solidFill>
              </a:rPr>
              <a:t> </a:t>
            </a:r>
            <a:r>
              <a:rPr lang="en-US" sz="2800" b="1" dirty="0" err="1">
                <a:solidFill>
                  <a:srgbClr val="FF0000"/>
                </a:solidFill>
              </a:rPr>
              <a:t>khác</a:t>
            </a:r>
            <a:r>
              <a:rPr lang="en-US" sz="2800" b="1" dirty="0">
                <a:solidFill>
                  <a:srgbClr val="FF0000"/>
                </a:solidFill>
              </a:rPr>
              <a:t> </a:t>
            </a:r>
            <a:r>
              <a:rPr lang="en-US" sz="2800" b="1" dirty="0" err="1">
                <a:solidFill>
                  <a:srgbClr val="FF0000"/>
                </a:solidFill>
              </a:rPr>
              <a:t>nhau</a:t>
            </a:r>
            <a:r>
              <a:rPr lang="en-US" sz="2800" b="1" dirty="0">
                <a:solidFill>
                  <a:srgbClr val="FF0000"/>
                </a:solidFill>
              </a:rPr>
              <a:t>.</a:t>
            </a:r>
            <a:endParaRPr kumimoji="0" lang="en-US" sz="2800" b="1" i="0" u="none" strike="noStrike" kern="1200" cap="none" spc="0" normalizeH="0" baseline="0" noProof="0" dirty="0">
              <a:ln>
                <a:noFill/>
              </a:ln>
              <a:solidFill>
                <a:srgbClr val="FF0000"/>
              </a:solidFill>
              <a:effectLst/>
              <a:uLnTx/>
              <a:uFillTx/>
              <a:cs typeface="Arial" panose="020B0604020202020204" pitchFamily="34" charset="0"/>
            </a:endParaRPr>
          </a:p>
        </p:txBody>
      </p:sp>
    </p:spTree>
    <p:extLst>
      <p:ext uri="{BB962C8B-B14F-4D97-AF65-F5344CB8AC3E}">
        <p14:creationId xmlns:p14="http://schemas.microsoft.com/office/powerpoint/2010/main" val="25196658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44" y="2099026"/>
            <a:ext cx="10419377" cy="4488161"/>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967"/>
            <a:ext cx="2036012" cy="1757533"/>
          </a:xfrm>
          <a:prstGeom prst="rect">
            <a:avLst/>
          </a:prstGeom>
        </p:spPr>
      </p:pic>
      <p:sp>
        <p:nvSpPr>
          <p:cNvPr id="14" name="TextBox 13"/>
          <p:cNvSpPr txBox="1"/>
          <p:nvPr/>
        </p:nvSpPr>
        <p:spPr>
          <a:xfrm>
            <a:off x="1905107" y="378481"/>
            <a:ext cx="8111516" cy="1938992"/>
          </a:xfrm>
          <a:prstGeom prst="rect">
            <a:avLst/>
          </a:prstGeom>
          <a:noFill/>
        </p:spPr>
        <p:txBody>
          <a:bodyPr wrap="none" rtlCol="0">
            <a:spAutoFit/>
          </a:bodyPr>
          <a:lstStyle/>
          <a:p>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6 </a:t>
            </a:r>
          </a:p>
          <a:p>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a:t>
            </a:r>
          </a:p>
          <a:p>
            <a:pPr marL="342900" indent="-342900">
              <a:buFontTx/>
              <a:buChar char="-"/>
            </a:pPr>
            <a:r>
              <a:rPr lang="en-US" sz="2400" b="1" dirty="0" err="1">
                <a:latin typeface="Arial" panose="020B0604020202020204" pitchFamily="34" charset="0"/>
                <a:cs typeface="Arial" panose="020B0604020202020204" pitchFamily="34" charset="0"/>
              </a:rPr>
              <a:t>Đây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thủ</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a:t>
            </a:r>
          </a:p>
          <a:p>
            <a:pPr marL="342900" indent="-342900">
              <a:buFontTx/>
              <a:buChar char="-"/>
            </a:pPr>
            <a:r>
              <a:rPr lang="en-US" sz="2400" b="1" dirty="0" err="1">
                <a:latin typeface="Arial" panose="020B0604020202020204" pitchFamily="34" charset="0"/>
                <a:cs typeface="Arial" panose="020B0604020202020204" pitchFamily="34" charset="0"/>
              </a:rPr>
              <a:t>Sản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phẩm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ấy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vật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liệu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46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750" fill="hold"/>
                                            <p:tgtEl>
                                              <p:spTgt spid="13"/>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5" name="Picture 2" descr="Feliz Menino Bonitinho Garoto Com Idéia De Luz | Art drawings for kids,  School art activities, Back to school art activity">
            <a:extLst>
              <a:ext uri="{FF2B5EF4-FFF2-40B4-BE49-F238E27FC236}">
                <a16:creationId xmlns:a16="http://schemas.microsoft.com/office/drawing/2014/main" id="{08F395DF-3ED8-489B-B8F5-C67F5FCA0B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2828" y="359045"/>
            <a:ext cx="3103921" cy="34628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3D4C33F-B63F-42C6-8D5F-DDD1BF3F0FD3}"/>
              </a:ext>
            </a:extLst>
          </p:cNvPr>
          <p:cNvGrpSpPr/>
          <p:nvPr/>
        </p:nvGrpSpPr>
        <p:grpSpPr>
          <a:xfrm>
            <a:off x="3068938" y="488031"/>
            <a:ext cx="6204379" cy="970323"/>
            <a:chOff x="2873170" y="343910"/>
            <a:chExt cx="4312010" cy="1280575"/>
          </a:xfrm>
        </p:grpSpPr>
        <p:sp>
          <p:nvSpPr>
            <p:cNvPr id="18" name="îṥḷíďê">
              <a:extLst>
                <a:ext uri="{FF2B5EF4-FFF2-40B4-BE49-F238E27FC236}">
                  <a16:creationId xmlns:a16="http://schemas.microsoft.com/office/drawing/2014/main" id="{CA2DE6BC-3B28-481B-BC2C-4F72BA732A84}"/>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9" name="Google Shape;5317;p41">
              <a:extLst>
                <a:ext uri="{FF2B5EF4-FFF2-40B4-BE49-F238E27FC236}">
                  <a16:creationId xmlns:a16="http://schemas.microsoft.com/office/drawing/2014/main" id="{3383C46C-EDE3-4D91-B4F0-7676DB7A9FCD}"/>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Ghi</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
        <p:nvSpPr>
          <p:cNvPr id="20" name="Speech Bubble: Rectangle with Corners Rounded 4">
            <a:extLst>
              <a:ext uri="{FF2B5EF4-FFF2-40B4-BE49-F238E27FC236}">
                <a16:creationId xmlns:a16="http://schemas.microsoft.com/office/drawing/2014/main" id="{19A89EC2-A18B-4314-9C33-30EC116876AF}"/>
              </a:ext>
            </a:extLst>
          </p:cNvPr>
          <p:cNvSpPr/>
          <p:nvPr/>
        </p:nvSpPr>
        <p:spPr>
          <a:xfrm flipH="1">
            <a:off x="2657243" y="2832400"/>
            <a:ext cx="8497328" cy="3372827"/>
          </a:xfrm>
          <a:prstGeom prst="wedgeRoundRectCallout">
            <a:avLst>
              <a:gd name="adj1" fmla="val 57055"/>
              <a:gd name="adj2" fmla="val -68532"/>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cs typeface="Calibri" panose="020F0502020204030204" pitchFamily="34" charset="0"/>
              </a:rPr>
              <a:t>Vật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liệu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làm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thủ</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công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nhiều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loại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lựa</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chọn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vật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liệu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làm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thủ</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công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cần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chọn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loại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tính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chất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phù</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hợp</a:t>
            </a:r>
            <a:r>
              <a:rPr lang="en-US" sz="3600" dirty="0">
                <a:solidFill>
                  <a:prstClr val="black"/>
                </a:solidFill>
                <a:latin typeface="Calibri" panose="020F0502020204030204" pitchFamily="34" charset="0"/>
                <a:cs typeface="Calibri" panose="020F0502020204030204" pitchFamily="34" charset="0"/>
              </a:rPr>
              <a:t>, an </a:t>
            </a:r>
            <a:r>
              <a:rPr lang="en-US" sz="3600" dirty="0" err="1">
                <a:solidFill>
                  <a:prstClr val="black"/>
                </a:solidFill>
                <a:latin typeface="Calibri" panose="020F0502020204030204" pitchFamily="34" charset="0"/>
                <a:cs typeface="Calibri" panose="020F0502020204030204" pitchFamily="34" charset="0"/>
              </a:rPr>
              <a:t>toàn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không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độc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và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tận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dụng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vật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liệu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chế</a:t>
            </a:r>
            <a:r>
              <a:rPr lang="en-US" sz="3600" dirty="0">
                <a:solidFill>
                  <a:prstClr val="black"/>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944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F6DCA07-41D0-4231-89E3-1726FA310230}"/>
              </a:ext>
            </a:extLst>
          </p:cNvPr>
          <p:cNvSpPr/>
          <p:nvPr/>
        </p:nvSpPr>
        <p:spPr>
          <a:xfrm>
            <a:off x="267370" y="239395"/>
            <a:ext cx="11668636" cy="6498956"/>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2031999" y="609599"/>
            <a:ext cx="8360230" cy="954107"/>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thêm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chế</a:t>
            </a:r>
            <a:r>
              <a:rPr lang="en-US" sz="28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F422CFCC-5788-4F2C-8CD2-923BF91F7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1" y="113191"/>
            <a:ext cx="2242457" cy="22424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550" y="4142170"/>
            <a:ext cx="3499757" cy="222527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043" y="1728453"/>
            <a:ext cx="3656859" cy="20569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1744034"/>
            <a:ext cx="2861279" cy="204140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371" y="3965764"/>
            <a:ext cx="2900327" cy="253663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1777" y="1744034"/>
            <a:ext cx="2608052" cy="2041402"/>
          </a:xfrm>
          <a:prstGeom prst="rect">
            <a:avLst/>
          </a:prstGeom>
        </p:spPr>
      </p:pic>
    </p:spTree>
    <p:extLst>
      <p:ext uri="{BB962C8B-B14F-4D97-AF65-F5344CB8AC3E}">
        <p14:creationId xmlns:p14="http://schemas.microsoft.com/office/powerpoint/2010/main" val="2238721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750" fill="hold"/>
                                            <p:tgtEl>
                                              <p:spTgt spid="4"/>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14" name="Picture 13">
            <a:extLst>
              <a:ext uri="{FF2B5EF4-FFF2-40B4-BE49-F238E27FC236}">
                <a16:creationId xmlns:a16="http://schemas.microsoft.com/office/drawing/2014/main" id="{57F70972-6777-42CB-8C19-4464DCDD1026}"/>
              </a:ext>
            </a:extLst>
          </p:cNvPr>
          <p:cNvPicPr>
            <a:picLocks noChangeAspect="1"/>
          </p:cNvPicPr>
          <p:nvPr/>
        </p:nvPicPr>
        <p:blipFill>
          <a:blip r:embed="rId4"/>
          <a:stretch>
            <a:fillRect/>
          </a:stretch>
        </p:blipFill>
        <p:spPr>
          <a:xfrm>
            <a:off x="4386190" y="2100191"/>
            <a:ext cx="6053853" cy="2139881"/>
          </a:xfrm>
          <a:prstGeom prst="rect">
            <a:avLst/>
          </a:prstGeom>
        </p:spPr>
      </p:pic>
    </p:spTree>
    <p:extLst>
      <p:ext uri="{BB962C8B-B14F-4D97-AF65-F5344CB8AC3E}">
        <p14:creationId xmlns:p14="http://schemas.microsoft.com/office/powerpoint/2010/main" val="340504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135389" y="32657"/>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865785" y="1296722"/>
            <a:ext cx="9684055"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1266028" y="1734791"/>
            <a:ext cx="9111533" cy="1569660"/>
          </a:xfrm>
          <a:prstGeom prst="rect">
            <a:avLst/>
          </a:prstGeom>
          <a:noFill/>
        </p:spPr>
        <p:txBody>
          <a:bodyPr wrap="none" rtlCol="0">
            <a:spAutoFit/>
          </a:bodyPr>
          <a:lstStyle/>
          <a:p>
            <a:pPr marR="0" lvl="0" algn="ctr" defTabSz="914400" rtl="0" eaLnBrk="1" fontAlgn="auto" latinLnBrk="0" hangingPunct="1">
              <a:lnSpc>
                <a:spcPct val="150000"/>
              </a:lnSpc>
              <a:spcBef>
                <a:spcPts val="0"/>
              </a:spcBef>
              <a:spcAft>
                <a:spcPts val="0"/>
              </a:spcAft>
              <a:buClrTx/>
              <a:buSzTx/>
              <a:tabLst/>
              <a:defRPr/>
            </a:pP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Tiết</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học</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giúp</a:t>
            </a:r>
            <a:r>
              <a:rPr lang="en-US" sz="3200" dirty="0">
                <a:solidFill>
                  <a:srgbClr val="FF4C4C"/>
                </a:solidFill>
                <a:latin typeface="Arial" panose="020B0604020202020204" pitchFamily="34" charset="0"/>
                <a:cs typeface="Arial" panose="020B0604020202020204" pitchFamily="34" charset="0"/>
              </a:rPr>
              <a:t> con </a:t>
            </a:r>
            <a:r>
              <a:rPr lang="en-US" sz="3200" dirty="0" err="1">
                <a:solidFill>
                  <a:srgbClr val="FF4C4C"/>
                </a:solidFill>
                <a:latin typeface="Arial" panose="020B0604020202020204" pitchFamily="34" charset="0"/>
                <a:cs typeface="Arial" panose="020B0604020202020204" pitchFamily="34" charset="0"/>
              </a:rPr>
              <a:t>biết</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thêm</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những</a:t>
            </a:r>
            <a:r>
              <a:rPr lang="en-US" sz="3200" dirty="0">
                <a:solidFill>
                  <a:srgbClr val="FF4C4C"/>
                </a:solidFill>
                <a:latin typeface="Arial" panose="020B0604020202020204" pitchFamily="34" charset="0"/>
                <a:cs typeface="Arial" panose="020B0604020202020204" pitchFamily="34" charset="0"/>
              </a:rPr>
              <a:t> k</a:t>
            </a:r>
            <a:r>
              <a:rPr kumimoji="0" lang="en-US" sz="3200" b="0" i="0" u="none" strike="noStrike" kern="1200" cap="none" spc="0" normalizeH="0" baseline="0" noProof="0" dirty="0" err="1">
                <a:ln>
                  <a:noFill/>
                </a:ln>
                <a:solidFill>
                  <a:srgbClr val="FF4C4C"/>
                </a:solidFill>
                <a:effectLst/>
                <a:uLnTx/>
                <a:uFillTx/>
                <a:latin typeface="Arial" panose="020B0604020202020204" pitchFamily="34" charset="0"/>
                <a:cs typeface="Arial" panose="020B0604020202020204" pitchFamily="34" charset="0"/>
              </a:rPr>
              <a:t>iến</a:t>
            </a:r>
            <a:r>
              <a:rPr kumimoji="0" lang="en-US" sz="3200" b="0" i="0" u="none" strike="noStrike" kern="1200" cap="none" spc="0" normalizeH="0" baseline="0" noProof="0" dirty="0">
                <a:ln>
                  <a:noFill/>
                </a:ln>
                <a:solidFill>
                  <a:srgbClr val="FF4C4C"/>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FF4C4C"/>
                </a:solidFill>
                <a:effectLst/>
                <a:uLnTx/>
                <a:uFillTx/>
                <a:latin typeface="Arial" panose="020B0604020202020204" pitchFamily="34" charset="0"/>
                <a:cs typeface="Arial" panose="020B0604020202020204" pitchFamily="34" charset="0"/>
              </a:rPr>
              <a:t>thức</a:t>
            </a:r>
            <a:r>
              <a:rPr kumimoji="0" lang="en-US" sz="3200" b="0" i="0" u="none" strike="noStrike" kern="1200" cap="none" spc="0" normalizeH="0" noProof="0" dirty="0">
                <a:ln>
                  <a:noFill/>
                </a:ln>
                <a:solidFill>
                  <a:srgbClr val="FF4C4C"/>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srgbClr val="FF4C4C"/>
                </a:solidFill>
                <a:effectLst/>
                <a:uLnTx/>
                <a:uFillTx/>
                <a:latin typeface="Arial" panose="020B0604020202020204" pitchFamily="34" charset="0"/>
                <a:cs typeface="Arial" panose="020B0604020202020204" pitchFamily="34" charset="0"/>
              </a:rPr>
              <a:t>gì</a:t>
            </a:r>
            <a:r>
              <a:rPr kumimoji="0" lang="en-US" sz="3200" b="0" i="0" u="none" strike="noStrike" kern="1200" cap="none" spc="0" normalizeH="0" noProof="0" dirty="0">
                <a:ln>
                  <a:noFill/>
                </a:ln>
                <a:solidFill>
                  <a:srgbClr val="FF4C4C"/>
                </a:solidFill>
                <a:effectLst/>
                <a:uLnTx/>
                <a:uFillTx/>
                <a:latin typeface="Arial" panose="020B0604020202020204" pitchFamily="34" charset="0"/>
                <a:cs typeface="Arial" panose="020B0604020202020204" pitchFamily="34" charset="0"/>
              </a:rPr>
              <a:t>?</a:t>
            </a:r>
          </a:p>
          <a:p>
            <a:pPr marR="0" lvl="0" defTabSz="914400" rtl="0" eaLnBrk="1" fontAlgn="auto" latinLnBrk="0" hangingPunct="1">
              <a:lnSpc>
                <a:spcPct val="150000"/>
              </a:lnSpc>
              <a:spcBef>
                <a:spcPts val="0"/>
              </a:spcBef>
              <a:spcAft>
                <a:spcPts val="0"/>
              </a:spcAft>
              <a:buClrTx/>
              <a:buSzTx/>
              <a:tabLst/>
              <a:defRPr/>
            </a:pPr>
            <a:r>
              <a:rPr lang="en-US" sz="3200" baseline="0" dirty="0">
                <a:solidFill>
                  <a:srgbClr val="FF4C4C"/>
                </a:solidFill>
                <a:latin typeface="Arial" panose="020B0604020202020204" pitchFamily="34" charset="0"/>
                <a:cs typeface="Arial" panose="020B0604020202020204" pitchFamily="34" charset="0"/>
              </a:rPr>
              <a:t>- Con</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có</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cảm</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nhận</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gì</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về</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tiết</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học</a:t>
            </a:r>
            <a:r>
              <a:rPr lang="en-US" sz="3200" dirty="0">
                <a:solidFill>
                  <a:srgbClr val="FF4C4C"/>
                </a:solidFill>
                <a:latin typeface="Arial" panose="020B0604020202020204" pitchFamily="34" charset="0"/>
                <a:cs typeface="Arial" panose="020B0604020202020204" pitchFamily="34" charset="0"/>
              </a:rPr>
              <a:t> </a:t>
            </a:r>
            <a:r>
              <a:rPr lang="en-US" sz="3200" dirty="0" err="1">
                <a:solidFill>
                  <a:srgbClr val="FF4C4C"/>
                </a:solidFill>
                <a:latin typeface="Arial" panose="020B0604020202020204" pitchFamily="34" charset="0"/>
                <a:cs typeface="Arial" panose="020B0604020202020204" pitchFamily="34" charset="0"/>
              </a:rPr>
              <a:t>này</a:t>
            </a:r>
            <a:r>
              <a:rPr lang="en-US" sz="3200" dirty="0">
                <a:solidFill>
                  <a:srgbClr val="FF4C4C"/>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4C4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xEl>
                                                  <p:pRg st="1" end="1"/>
                                                </p:txEl>
                                              </p:spTgt>
                                            </p:tgtEl>
                                            <p:attrNameLst>
                                              <p:attrName>style.visibility</p:attrName>
                                            </p:attrNameLst>
                                          </p:cBhvr>
                                          <p:to>
                                            <p:strVal val="visible"/>
                                          </p:to>
                                        </p:set>
                                        <p:animEffect transition="in" filter="barn(inVertical)">
                                          <p:cBhvr>
                                            <p:cTn id="4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50" fill="hold"/>
                                            <p:tgtEl>
                                              <p:spTgt spid="4"/>
                                            </p:tgtEl>
                                            <p:attrNameLst>
                                              <p:attrName>ppt_x</p:attrName>
                                            </p:attrNameLst>
                                          </p:cBhvr>
                                          <p:tavLst>
                                            <p:tav tm="0">
                                              <p:val>
                                                <p:strVal val="1+#ppt_w/2"/>
                                              </p:val>
                                            </p:tav>
                                            <p:tav tm="100000">
                                              <p:val>
                                                <p:strVal val="#ppt_x"/>
                                              </p:val>
                                            </p:tav>
                                          </p:tavLst>
                                        </p:anim>
                                        <p:anim calcmode="lin" valueType="num">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750" fill="hold"/>
                                            <p:tgtEl>
                                              <p:spTgt spid="6"/>
                                            </p:tgtEl>
                                            <p:attrNameLst>
                                              <p:attrName>ppt_x</p:attrName>
                                            </p:attrNameLst>
                                          </p:cBhvr>
                                          <p:tavLst>
                                            <p:tav tm="0">
                                              <p:val>
                                                <p:strVal val="0-#ppt_w/2"/>
                                              </p:val>
                                            </p:tav>
                                            <p:tav tm="100000">
                                              <p:val>
                                                <p:strVal val="#ppt_x"/>
                                              </p:val>
                                            </p:tav>
                                          </p:tavLst>
                                        </p:anim>
                                        <p:anim calcmode="lin" valueType="num">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xEl>
                                                  <p:pRg st="1" end="1"/>
                                                </p:txEl>
                                              </p:spTgt>
                                            </p:tgtEl>
                                            <p:attrNameLst>
                                              <p:attrName>style.visibility</p:attrName>
                                            </p:attrNameLst>
                                          </p:cBhvr>
                                          <p:to>
                                            <p:strVal val="visible"/>
                                          </p:to>
                                        </p:set>
                                        <p:animEffect transition="in" filter="barn(inVertical)">
                                          <p:cBhvr>
                                            <p:cTn id="4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3767394" y="235974"/>
            <a:ext cx="7588009" cy="279263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3767394" y="531164"/>
            <a:ext cx="10176387" cy="2554545"/>
          </a:xfrm>
          <a:prstGeom prst="rect">
            <a:avLst/>
          </a:prstGeom>
          <a:noFill/>
        </p:spPr>
        <p:txBody>
          <a:bodyPr wrap="square" rtlCol="0">
            <a:spAutoFit/>
          </a:bodyPr>
          <a:lstStyle/>
          <a:p>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lang="vi-VN" sz="3200" dirty="0"/>
              <a:t>Đầu vuông đuôi vắn như nhau</a:t>
            </a:r>
            <a:endParaRPr lang="en-US" sz="3200" dirty="0"/>
          </a:p>
          <a:p>
            <a:r>
              <a:rPr lang="en-US" sz="3200" dirty="0"/>
              <a:t>     </a:t>
            </a:r>
            <a:r>
              <a:rPr lang="vi-VN" sz="3200" dirty="0"/>
              <a:t>Thân chia nhiều đốt rất mau, rất đều</a:t>
            </a:r>
            <a:endParaRPr lang="en-US" sz="3200" dirty="0"/>
          </a:p>
          <a:p>
            <a:r>
              <a:rPr lang="en-US" sz="3200" dirty="0"/>
              <a:t>     </a:t>
            </a:r>
            <a:r>
              <a:rPr lang="vi-VN" sz="3200" dirty="0"/>
              <a:t>Tính tình chân thực đáng yêu</a:t>
            </a:r>
            <a:endParaRPr lang="en-US" sz="3200" dirty="0"/>
          </a:p>
          <a:p>
            <a:r>
              <a:rPr lang="en-US" sz="3200" dirty="0"/>
              <a:t>     </a:t>
            </a:r>
            <a:r>
              <a:rPr lang="vi-VN" sz="3200" dirty="0"/>
              <a:t>Muốn biết dài ngắn mọi chiều có em?</a:t>
            </a:r>
            <a:endParaRPr lang="en-US" sz="32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7325506" y="3560066"/>
            <a:ext cx="4848653" cy="1711968"/>
            <a:chOff x="6085724" y="2666992"/>
            <a:chExt cx="4976637" cy="1711968"/>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6085724" y="2666992"/>
              <a:ext cx="2648609" cy="124245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Thước kẻ</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3725092" y="57122"/>
            <a:ext cx="5234003" cy="201410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831154" y="120269"/>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5146997" y="3883404"/>
            <a:ext cx="7045003" cy="2498465"/>
            <a:chOff x="4360932" y="2694754"/>
            <a:chExt cx="7230962" cy="24984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4360932" y="3730489"/>
              <a:ext cx="5206057" cy="146273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Giấy màu</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52296" y="2694754"/>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6908" y="4919139"/>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131325" y="57122"/>
            <a:ext cx="3464104" cy="34350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ChangeArrowheads="1"/>
          </p:cNvSpPr>
          <p:nvPr/>
        </p:nvSpPr>
        <p:spPr bwMode="auto">
          <a:xfrm>
            <a:off x="4636731" y="181824"/>
            <a:ext cx="249459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000" dirty="0">
                <a:latin typeface="Arial" panose="020B0604020202020204" pitchFamily="34" charset="0"/>
                <a:ea typeface="Times New Roman" panose="02020603050405020304" pitchFamily="18" charset="0"/>
              </a:rPr>
              <a:t>Đ</a:t>
            </a:r>
            <a:r>
              <a:rPr kumimoji="0" lang="vi-VN" altLang="en-US" sz="4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ây là gì?</a:t>
            </a:r>
            <a:endParaRPr kumimoji="0" lang="vi-VN"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3956360" y="29866"/>
            <a:ext cx="8235640" cy="26368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4318246" y="125029"/>
            <a:ext cx="13641099" cy="2308324"/>
          </a:xfrm>
          <a:prstGeom prst="rect">
            <a:avLst/>
          </a:prstGeom>
          <a:noFill/>
        </p:spPr>
        <p:txBody>
          <a:bodyPr wrap="square" rtlCol="0">
            <a:spAutoFit/>
          </a:bodyPr>
          <a:lstStyle/>
          <a:p>
            <a:pPr fontAlgn="base"/>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rPr>
              <a:t>3. </a:t>
            </a:r>
            <a:r>
              <a:rPr lang="en-US" sz="3600" dirty="0" err="1">
                <a:latin typeface="Arial" panose="020B0604020202020204" pitchFamily="34" charset="0"/>
                <a:cs typeface="Arial" panose="020B0604020202020204" pitchFamily="34" charset="0"/>
              </a:rPr>
              <a:t>Đủ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đỏ</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endParaRPr lang="en-US" sz="3600" dirty="0">
              <a:latin typeface="Arial" panose="020B0604020202020204" pitchFamily="34" charset="0"/>
              <a:cs typeface="Arial" panose="020B0604020202020204" pitchFamily="34" charset="0"/>
            </a:endParaRPr>
          </a:p>
          <a:p>
            <a:pPr fontAlgn="base"/>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dẻo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nặn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chơi</a:t>
            </a:r>
            <a:r>
              <a:rPr lang="en-US" sz="3600" dirty="0">
                <a:latin typeface="Arial" panose="020B0604020202020204" pitchFamily="34" charset="0"/>
                <a:cs typeface="Arial" panose="020B0604020202020204" pitchFamily="34" charset="0"/>
              </a:rPr>
              <a:t> </a:t>
            </a:r>
          </a:p>
          <a:p>
            <a:pPr fontAlgn="base"/>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rắn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a:t>
            </a:r>
            <a:r>
              <a:rPr lang="en-US" sz="3600" dirty="0">
                <a:latin typeface="Arial" panose="020B0604020202020204" pitchFamily="34" charset="0"/>
                <a:cs typeface="Arial" panose="020B0604020202020204" pitchFamily="34" charset="0"/>
              </a:rPr>
              <a:t> </a:t>
            </a:r>
          </a:p>
          <a:p>
            <a:pPr fontAlgn="base"/>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nung</a:t>
            </a:r>
            <a:r>
              <a:rPr lang="en-US" sz="3600" dirty="0">
                <a:latin typeface="Arial" panose="020B0604020202020204" pitchFamily="34" charset="0"/>
                <a:cs typeface="Arial" panose="020B0604020202020204" pitchFamily="34" charset="0"/>
              </a:rPr>
              <a:t>?</a:t>
            </a: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5902580" y="4080381"/>
            <a:ext cx="6541362" cy="2061264"/>
            <a:chOff x="5018132" y="2398976"/>
            <a:chExt cx="6714028" cy="2061264"/>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5018132" y="3201623"/>
              <a:ext cx="4292883" cy="125861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Đất sét</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92562" y="2398976"/>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948159" y="1723918"/>
            <a:ext cx="10264621" cy="4321282"/>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1596" y="3532329"/>
            <a:ext cx="3387112" cy="33803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7"/>
          <a:stretch>
            <a:fillRect/>
          </a:stretch>
        </p:blipFill>
        <p:spPr>
          <a:xfrm>
            <a:off x="4327627" y="484540"/>
            <a:ext cx="3596952" cy="1072989"/>
          </a:xfrm>
          <a:prstGeom prst="rect">
            <a:avLst/>
          </a:prstGeom>
        </p:spPr>
      </p:pic>
      <p:sp>
        <p:nvSpPr>
          <p:cNvPr id="31" name="TextBox 30">
            <a:extLst>
              <a:ext uri="{FF2B5EF4-FFF2-40B4-BE49-F238E27FC236}">
                <a16:creationId xmlns:a16="http://schemas.microsoft.com/office/drawing/2014/main" id="{DFE4ED54-97CA-4849-ACDB-9E7F18CB0FB4}"/>
              </a:ext>
            </a:extLst>
          </p:cNvPr>
          <p:cNvSpPr txBox="1"/>
          <p:nvPr/>
        </p:nvSpPr>
        <p:spPr>
          <a:xfrm>
            <a:off x="1178353" y="2281170"/>
            <a:ext cx="9687660" cy="3046988"/>
          </a:xfrm>
          <a:prstGeom prst="rect">
            <a:avLst/>
          </a:prstGeom>
          <a:noFill/>
        </p:spPr>
        <p:txBody>
          <a:bodyPr wrap="square" rtlCol="0">
            <a:spAutoFit/>
          </a:bodyPr>
          <a:lstStyle/>
          <a:p>
            <a:pPr lvl="0" algn="ctr">
              <a:defRPr/>
            </a:pPr>
            <a:r>
              <a:rPr lang="en-US" sz="4800" b="1" noProof="0" dirty="0">
                <a:solidFill>
                  <a:srgbClr val="0070C0"/>
                </a:solidFill>
                <a:latin typeface="Open Sans" panose="020B0606030504020204" pitchFamily="34" charset="0"/>
                <a:ea typeface="Open Sans" panose="020B0606030504020204" pitchFamily="34" charset="0"/>
                <a:cs typeface="Open Sans" panose="020B0606030504020204" pitchFamily="34" charset="0"/>
              </a:rPr>
              <a:t>PHẦN 2 : THỦ CÔNG KĨ THUẬT</a:t>
            </a:r>
          </a:p>
          <a:p>
            <a:pPr lvl="0" algn="ctr">
              <a:defRPr/>
            </a:pPr>
            <a:endParaRPr kumimoji="0" lang="en-US" sz="4800" b="1" i="0" u="none" strike="noStrike" kern="1200" cap="none" spc="0" normalizeH="0" baseline="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lvl="0" algn="ctr">
              <a:defRPr/>
            </a:pP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Bài</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7: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Dụng</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cụ</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vật</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liệu</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thủ</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công</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 </a:t>
            </a:r>
            <a:r>
              <a:rPr lang="en-US" sz="4800" b="1" noProof="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tiết</a:t>
            </a:r>
            <a:r>
              <a:rPr lang="en-US" sz="4800" b="1" noProof="0" dirty="0">
                <a:solidFill>
                  <a:srgbClr val="FF0000"/>
                </a:solidFill>
                <a:latin typeface="Open Sans" panose="020B0606030504020204" pitchFamily="34" charset="0"/>
                <a:ea typeface="Open Sans" panose="020B0606030504020204" pitchFamily="34" charset="0"/>
                <a:cs typeface="Open Sans" panose="020B0606030504020204" pitchFamily="34" charset="0"/>
              </a:rPr>
              <a:t> 1)</a:t>
            </a:r>
            <a:endParaRPr kumimoji="0" lang="en-US" sz="4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748396" y="2456800"/>
            <a:ext cx="9087401" cy="1077218"/>
          </a:xfrm>
          <a:prstGeom prst="rect">
            <a:avLst/>
          </a:prstGeom>
          <a:noFill/>
        </p:spPr>
        <p:txBody>
          <a:bodyPr wrap="square">
            <a:spAutoFit/>
          </a:bodyPr>
          <a:lstStyle/>
          <a:p>
            <a:pPr marL="457200" lvl="0" indent="-457200">
              <a:buFont typeface="Arial" panose="020B0604020202020204" pitchFamily="34" charset="0"/>
              <a:buChar char="•"/>
              <a:defRPr/>
            </a:pPr>
            <a:r>
              <a:rPr lang="en-US" sz="3200" dirty="0" err="1">
                <a:solidFill>
                  <a:srgbClr val="395EFD"/>
                </a:solidFill>
                <a:ea typeface="Times New Roman" panose="02020603050405020304" pitchFamily="18" charset="0"/>
                <a:cs typeface="Pattaya" panose="00000500000000000000" pitchFamily="2" charset="-34"/>
              </a:rPr>
              <a:t>Kể</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được</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tên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một</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số</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vật</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liệu</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dụng</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cụ</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đơn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giản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để</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làm</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thủ</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công</a:t>
            </a:r>
            <a:r>
              <a:rPr lang="en-US" sz="3200" dirty="0">
                <a:solidFill>
                  <a:srgbClr val="395EFD"/>
                </a:solidFill>
                <a:ea typeface="Times New Roman" panose="02020603050405020304" pitchFamily="18" charset="0"/>
                <a:cs typeface="Pattaya" panose="00000500000000000000" pitchFamily="2" charset="-34"/>
              </a:rPr>
              <a:t>.</a:t>
            </a:r>
            <a:endParaRPr kumimoji="0" lang="en-US" sz="3200" b="0" i="0" u="none" strike="noStrike" kern="1200" cap="none" spc="0" normalizeH="0" baseline="0" noProof="0" dirty="0">
              <a:ln>
                <a:noFill/>
              </a:ln>
              <a:solidFill>
                <a:srgbClr val="395EFD"/>
              </a:solidFill>
              <a:effectLst/>
              <a:uLnTx/>
              <a:uFillTx/>
              <a:cs typeface="Pattaya" panose="00000500000000000000" pitchFamily="2" charset="-34"/>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3567962"/>
            <a:ext cx="8825294" cy="1077218"/>
          </a:xfrm>
          <a:prstGeom prst="rect">
            <a:avLst/>
          </a:prstGeom>
          <a:noFill/>
        </p:spPr>
        <p:txBody>
          <a:bodyPr wrap="square">
            <a:spAutoFit/>
          </a:bodyPr>
          <a:lstStyle/>
          <a:p>
            <a:pPr marL="457200" lvl="0" indent="-457200">
              <a:buFont typeface="Arial" panose="020B0604020202020204" pitchFamily="34" charset="0"/>
              <a:buChar char="•"/>
              <a:defRPr/>
            </a:pPr>
            <a:r>
              <a:rPr lang="en-US" sz="3200" dirty="0" err="1">
                <a:solidFill>
                  <a:srgbClr val="395EFD"/>
                </a:solidFill>
                <a:ea typeface="Times New Roman" panose="02020603050405020304" pitchFamily="18" charset="0"/>
                <a:cs typeface="Pattaya" panose="00000500000000000000" pitchFamily="2" charset="-34"/>
              </a:rPr>
              <a:t>Lựa</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chọn</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được</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vật</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liệu</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làm</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thủ</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công</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phù</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hợp</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đúng</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yêu</a:t>
            </a:r>
            <a:r>
              <a:rPr lang="en-US" sz="3200" dirty="0">
                <a:solidFill>
                  <a:srgbClr val="395EFD"/>
                </a:solidFill>
                <a:ea typeface="Times New Roman" panose="02020603050405020304" pitchFamily="18" charset="0"/>
                <a:cs typeface="Pattaya" panose="00000500000000000000" pitchFamily="2" charset="-34"/>
              </a:rPr>
              <a:t> </a:t>
            </a:r>
            <a:r>
              <a:rPr lang="en-US" sz="3200" dirty="0" err="1">
                <a:solidFill>
                  <a:srgbClr val="395EFD"/>
                </a:solidFill>
                <a:ea typeface="Times New Roman" panose="02020603050405020304" pitchFamily="18" charset="0"/>
                <a:cs typeface="Pattaya" panose="00000500000000000000" pitchFamily="2" charset="-34"/>
              </a:rPr>
              <a:t>cầu</a:t>
            </a:r>
            <a:r>
              <a:rPr lang="en-US" sz="3200" dirty="0">
                <a:solidFill>
                  <a:srgbClr val="395EFD"/>
                </a:solidFill>
                <a:ea typeface="Times New Roman" panose="02020603050405020304" pitchFamily="18" charset="0"/>
                <a:cs typeface="Pattaya" panose="00000500000000000000" pitchFamily="2" charset="-34"/>
              </a:rPr>
              <a:t>.</a:t>
            </a:r>
            <a:endParaRPr kumimoji="0" lang="en-US" sz="3200" b="0" i="0" u="none" strike="noStrike" kern="1200" cap="none" spc="0" normalizeH="0" baseline="0" noProof="0" dirty="0">
              <a:ln>
                <a:noFill/>
              </a:ln>
              <a:solidFill>
                <a:srgbClr val="395EFD"/>
              </a:solidFill>
              <a:effectLst/>
              <a:uLnTx/>
              <a:uFillTx/>
              <a:cs typeface="Pattaya" panose="00000500000000000000" pitchFamily="2" charset="-34"/>
            </a:endParaRP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out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out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624</Words>
  <Application>Microsoft Macintosh PowerPoint</Application>
  <PresentationFormat>Widescreen</PresentationFormat>
  <Paragraphs>101</Paragraphs>
  <Slides>24</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等线</vt:lpstr>
      <vt:lpstr>等线 Light</vt:lpstr>
      <vt:lpstr>微软雅黑</vt:lpstr>
      <vt:lpstr>Arial</vt:lpstr>
      <vt:lpstr>Calibri</vt:lpstr>
      <vt:lpstr>Calibri Light</vt:lpstr>
      <vt:lpstr>Georgia</vt:lpstr>
      <vt:lpstr>Gloria Hallelujah</vt:lpstr>
      <vt:lpstr>Open Sans</vt:lpstr>
      <vt:lpstr>Times New Roman</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65</cp:revision>
  <dcterms:created xsi:type="dcterms:W3CDTF">2022-07-17T00:36:39Z</dcterms:created>
  <dcterms:modified xsi:type="dcterms:W3CDTF">2023-02-13T02:09:12Z</dcterms:modified>
</cp:coreProperties>
</file>