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5" r:id="rId2"/>
    <p:sldMasterId id="2147483698" r:id="rId3"/>
  </p:sldMasterIdLst>
  <p:notesMasterIdLst>
    <p:notesMasterId r:id="rId38"/>
  </p:notesMasterIdLst>
  <p:sldIdLst>
    <p:sldId id="288" r:id="rId4"/>
    <p:sldId id="289" r:id="rId5"/>
    <p:sldId id="264" r:id="rId6"/>
    <p:sldId id="256" r:id="rId7"/>
    <p:sldId id="318" r:id="rId8"/>
    <p:sldId id="319" r:id="rId9"/>
    <p:sldId id="324" r:id="rId10"/>
    <p:sldId id="325" r:id="rId11"/>
    <p:sldId id="322" r:id="rId12"/>
    <p:sldId id="326" r:id="rId13"/>
    <p:sldId id="315" r:id="rId14"/>
    <p:sldId id="329" r:id="rId15"/>
    <p:sldId id="331" r:id="rId16"/>
    <p:sldId id="330" r:id="rId17"/>
    <p:sldId id="334" r:id="rId18"/>
    <p:sldId id="328" r:id="rId19"/>
    <p:sldId id="323" r:id="rId20"/>
    <p:sldId id="327" r:id="rId21"/>
    <p:sldId id="333" r:id="rId22"/>
    <p:sldId id="335" r:id="rId23"/>
    <p:sldId id="340" r:id="rId24"/>
    <p:sldId id="336" r:id="rId25"/>
    <p:sldId id="321" r:id="rId26"/>
    <p:sldId id="339" r:id="rId27"/>
    <p:sldId id="338" r:id="rId28"/>
    <p:sldId id="342" r:id="rId29"/>
    <p:sldId id="341" r:id="rId30"/>
    <p:sldId id="343" r:id="rId31"/>
    <p:sldId id="348" r:id="rId32"/>
    <p:sldId id="346" r:id="rId33"/>
    <p:sldId id="349" r:id="rId34"/>
    <p:sldId id="345" r:id="rId35"/>
    <p:sldId id="309" r:id="rId36"/>
    <p:sldId id="34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ED9"/>
    <a:srgbClr val="FFC34B"/>
    <a:srgbClr val="FFDD09"/>
    <a:srgbClr val="FEEFC6"/>
    <a:srgbClr val="2D591D"/>
    <a:srgbClr val="D7454F"/>
    <a:srgbClr val="EB6D8E"/>
    <a:srgbClr val="FFFFFF"/>
    <a:srgbClr val="FAF1E6"/>
    <a:srgbClr val="F6E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01" autoAdjust="0"/>
  </p:normalViewPr>
  <p:slideViewPr>
    <p:cSldViewPr snapToGrid="0">
      <p:cViewPr varScale="1">
        <p:scale>
          <a:sx n="111" d="100"/>
          <a:sy n="111" d="100"/>
        </p:scale>
        <p:origin x="662" y="67"/>
      </p:cViewPr>
      <p:guideLst>
        <p:guide orient="horz" pos="1620"/>
        <p:guide pos="2880"/>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8:49:58.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63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3720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4373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373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1510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946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6052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291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632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4951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6042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810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42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Xem video dưới đây để tìm hiểu vai trò của cầu chì</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168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36330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27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9637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809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9922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253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838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220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93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2704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Thầy cô Click chuột vào các mục tiêu để đối chiếu mục tiêu bài học</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1824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64155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425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47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7</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8</a:t>
            </a:fld>
            <a:endParaRPr lang="zh-CN" altLang="en-US"/>
          </a:p>
        </p:txBody>
      </p:sp>
    </p:spTree>
    <p:extLst>
      <p:ext uri="{BB962C8B-B14F-4D97-AF65-F5344CB8AC3E}">
        <p14:creationId xmlns:p14="http://schemas.microsoft.com/office/powerpoint/2010/main" val="165996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850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10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915AA2F-A2C8-4033-ABB1-9676D9B4B9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386B64E1-2010-49C4-B332-70C3A06471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408B5DFC-B13C-4C3C-BE11-E5060E321ED1}"/>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5" name="页脚占位符 4">
            <a:extLst>
              <a:ext uri="{FF2B5EF4-FFF2-40B4-BE49-F238E27FC236}">
                <a16:creationId xmlns="" xmlns:a16="http://schemas.microsoft.com/office/drawing/2014/main" id="{21D3C02C-D7B9-4FC5-9A0C-E47F512615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912A6E2-4736-4A5C-A049-0D1CCF5E9B9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1456840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8EA88AA-091A-43A1-8814-68E884B23DD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51F3DD6A-5FCE-41D3-BA04-C33B8E4C10E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09094004-97B0-47BA-93CD-6D42579CF579}"/>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6" name="页脚占位符 5">
            <a:extLst>
              <a:ext uri="{FF2B5EF4-FFF2-40B4-BE49-F238E27FC236}">
                <a16:creationId xmlns="" xmlns:a16="http://schemas.microsoft.com/office/drawing/2014/main" id="{9B715CB2-E91A-433B-BDB0-B0382B0D0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959F244-1A56-4A7D-B702-39D21C3D0E87}"/>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6558330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AAF099-1E37-49B3-BF74-2103EA7A656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AA159F8-5B8C-4152-8B9F-FF1560B2F7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F675D9BF-A055-4A3B-AE81-5999D02EB44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38CFBD4-9D91-4C78-8D50-A864FCD022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EFFC61B4-F854-4403-AEF4-45DC5FE1A311}"/>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34C22695-E9A9-4465-9D47-BC9846669BB4}"/>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8" name="页脚占位符 7">
            <a:extLst>
              <a:ext uri="{FF2B5EF4-FFF2-40B4-BE49-F238E27FC236}">
                <a16:creationId xmlns="" xmlns:a16="http://schemas.microsoft.com/office/drawing/2014/main" id="{D784CD4C-0742-4A31-9389-634C1F5385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82A32328-9D9F-4C59-BBE2-F25DD73320D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1760936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B8EFC5F-FBEE-4E07-AC10-61052C21E2AD}"/>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4" name="页脚占位符 3">
            <a:extLst>
              <a:ext uri="{FF2B5EF4-FFF2-40B4-BE49-F238E27FC236}">
                <a16:creationId xmlns="" xmlns:a16="http://schemas.microsoft.com/office/drawing/2014/main" id="{91331917-62D1-4DF8-A771-75E0E2FC38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ED1067D-BFD8-4B52-8F30-D98E95B22884}"/>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5021004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A6F7599-BAC8-4A3E-B81D-FD5E3DBD359E}"/>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3" name="页脚占位符 2">
            <a:extLst>
              <a:ext uri="{FF2B5EF4-FFF2-40B4-BE49-F238E27FC236}">
                <a16:creationId xmlns="" xmlns:a16="http://schemas.microsoft.com/office/drawing/2014/main" id="{89F6AE5F-FCFA-40B0-A492-95AEE68A5A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51E7BF91-B6EC-451F-BC26-B2D4AE1EE34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301043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0C986DC-7857-45F3-A87A-E57B8C7B562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EABE26D-EDA4-4A88-B324-32E57C368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8C58D263-4469-4176-B80F-CE2D80600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D4E0042-9343-435B-8AC7-108E1F6842F5}"/>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6" name="页脚占位符 5">
            <a:extLst>
              <a:ext uri="{FF2B5EF4-FFF2-40B4-BE49-F238E27FC236}">
                <a16:creationId xmlns="" xmlns:a16="http://schemas.microsoft.com/office/drawing/2014/main" id="{1FF64437-2F0F-496B-B89F-8FCA8CF19E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4AD77E-82EE-4D1E-B1F4-235046D47A3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1950380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640DEF3-9E02-4A7A-B985-43C7AA85C2F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FE8909E2-4391-48F1-AC76-7D846A6300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2538F403-E989-4C43-931E-392E028B2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 xmlns:a16="http://schemas.microsoft.com/office/drawing/2014/main" id="{2BCADC77-9A5F-495E-948A-5E8C599C02A5}"/>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6" name="页脚占位符 5">
            <a:extLst>
              <a:ext uri="{FF2B5EF4-FFF2-40B4-BE49-F238E27FC236}">
                <a16:creationId xmlns="" xmlns:a16="http://schemas.microsoft.com/office/drawing/2014/main" id="{268900D9-0F77-471E-9390-50CCA6F292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F101B63-0006-4567-803B-62E593D5B650}"/>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0014068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9EDE0D6-C914-4C23-9A3B-B7280FBA7004}"/>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5" name="页脚占位符 4">
            <a:extLst>
              <a:ext uri="{FF2B5EF4-FFF2-40B4-BE49-F238E27FC236}">
                <a16:creationId xmlns="" xmlns:a16="http://schemas.microsoft.com/office/drawing/2014/main" id="{67D86029-451C-4A23-A726-40DE65D38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2F042CE-3782-4E31-A71B-233724ACEBD6}"/>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7972267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E8BEE589-2360-46CD-A48F-D0159C24BB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55735D8-4E0F-42CA-85A9-109502420EC6}"/>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5289540-1779-4633-AAEA-C2E3494864CF}"/>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5" name="页脚占位符 4">
            <a:extLst>
              <a:ext uri="{FF2B5EF4-FFF2-40B4-BE49-F238E27FC236}">
                <a16:creationId xmlns="" xmlns:a16="http://schemas.microsoft.com/office/drawing/2014/main" id="{ECE35222-434E-4293-B90C-EC2C759D8B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142FE9F-C8C7-4A56-A1BD-6009904EC04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888040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0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3330582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25045998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2762757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49227744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13640989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00477840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8551168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8125402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4847255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952240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2023/2/14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271950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685114" y="3932854"/>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924684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5CA629-2EE7-4445-8B6B-D05212392C1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E7F774A2-297F-4905-8119-D4B8B3A5D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DD328AE7-5D6C-4C63-BB00-CA5EEB9DFFA3}"/>
              </a:ext>
            </a:extLst>
          </p:cNvPr>
          <p:cNvSpPr>
            <a:spLocks noGrp="1"/>
          </p:cNvSpPr>
          <p:nvPr>
            <p:ph type="dt" sz="half" idx="10"/>
          </p:nvPr>
        </p:nvSpPr>
        <p:spPr/>
        <p:txBody>
          <a:bodyPr/>
          <a:lstStyle/>
          <a:p>
            <a:fld id="{FD791B83-7F85-412B-B55F-311BFBFEAF92}" type="datetimeFigureOut">
              <a:rPr lang="zh-CN" altLang="en-US" smtClean="0"/>
              <a:t>2023/2/14</a:t>
            </a:fld>
            <a:endParaRPr lang="zh-CN" altLang="en-US"/>
          </a:p>
        </p:txBody>
      </p:sp>
      <p:sp>
        <p:nvSpPr>
          <p:cNvPr id="5" name="页脚占位符 4">
            <a:extLst>
              <a:ext uri="{FF2B5EF4-FFF2-40B4-BE49-F238E27FC236}">
                <a16:creationId xmlns="" xmlns:a16="http://schemas.microsoft.com/office/drawing/2014/main" id="{BDE9CEB6-9C28-476A-9E6F-9960F085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093B1BA-51C5-4AE0-B6C1-8DE9EDF603D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5648801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2023/2/14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2"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D16DB3D-8751-46C3-9D92-B6A66B3560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0981B940-43D1-4B9C-880A-9CDCAE7BC1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A5B47934-06F7-464A-BD1B-592EA334EED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pPr/>
              <a:t>2023/2/14</a:t>
            </a:fld>
            <a:endParaRPr lang="zh-CN" altLang="en-US" dirty="0"/>
          </a:p>
        </p:txBody>
      </p:sp>
      <p:sp>
        <p:nvSpPr>
          <p:cNvPr id="5" name="页脚占位符 4">
            <a:extLst>
              <a:ext uri="{FF2B5EF4-FFF2-40B4-BE49-F238E27FC236}">
                <a16:creationId xmlns="" xmlns:a16="http://schemas.microsoft.com/office/drawing/2014/main" id="{D1627D83-AD14-4F4A-BE87-4C38521AD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AA89853D-7AF8-4A87-AB31-363664C27A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pPr/>
              <a:t>‹#›</a:t>
            </a:fld>
            <a:endParaRPr lang="zh-CN" altLang="en-US" dirty="0"/>
          </a:p>
        </p:txBody>
      </p:sp>
    </p:spTree>
    <p:extLst>
      <p:ext uri="{BB962C8B-B14F-4D97-AF65-F5344CB8AC3E}">
        <p14:creationId xmlns:p14="http://schemas.microsoft.com/office/powerpoint/2010/main" val="21941800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F340B-DD0B-433E-BC10-266275DA76BC}" type="datetimeFigureOut">
              <a:rPr lang="zh-CN" altLang="en-US" smtClean="0"/>
              <a:t>2023/2/14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622296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notesSlide" Target="../notesSlides/notesSlide18.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54.png"/><Relationship Id="rId5" Type="http://schemas.openxmlformats.org/officeDocument/2006/relationships/image" Target="../media/image38.png"/><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pn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5.jpe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1.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71.emf"/><Relationship Id="rId4" Type="http://schemas.openxmlformats.org/officeDocument/2006/relationships/hyperlink" Target="https://www.freeppt7.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5" name="图片 1">
            <a:extLst>
              <a:ext uri="{FF2B5EF4-FFF2-40B4-BE49-F238E27FC236}">
                <a16:creationId xmlns="" xmlns:a16="http://schemas.microsoft.com/office/drawing/2014/main" id="{50231477-D806-4423-83C7-0470FBFB7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32" t="673" r="4275" b="-673"/>
          <a:stretch/>
        </p:blipFill>
        <p:spPr>
          <a:xfrm rot="810688">
            <a:off x="-336018" y="1949715"/>
            <a:ext cx="5458348" cy="421631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9564"/>
            <a:ext cx="2293144" cy="4123972"/>
          </a:xfrm>
          <a:prstGeom prst="rect">
            <a:avLst/>
          </a:prstGeom>
        </p:spPr>
      </p:pic>
      <p:pic>
        <p:nvPicPr>
          <p:cNvPr id="6" name="Picture 5" descr="A picture containing text&#10;&#10;Description automatically generated">
            <a:extLst>
              <a:ext uri="{FF2B5EF4-FFF2-40B4-BE49-F238E27FC236}">
                <a16:creationId xmlns="" xmlns:a16="http://schemas.microsoft.com/office/drawing/2014/main" id="{9926DBA4-7887-40E8-B9DA-B757A54AA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3"/>
          <a:stretch/>
        </p:blipFill>
        <p:spPr>
          <a:xfrm>
            <a:off x="4887481" y="1117309"/>
            <a:ext cx="4243471" cy="4305275"/>
          </a:xfrm>
          <a:prstGeom prst="rect">
            <a:avLst/>
          </a:prstGeom>
        </p:spPr>
      </p:pic>
      <p:pic>
        <p:nvPicPr>
          <p:cNvPr id="16" name="图片 2">
            <a:extLst>
              <a:ext uri="{FF2B5EF4-FFF2-40B4-BE49-F238E27FC236}">
                <a16:creationId xmlns="" xmlns:a16="http://schemas.microsoft.com/office/drawing/2014/main" id="{2D280F44-D401-4501-8BFA-2112AA03B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099" y="2020483"/>
            <a:ext cx="2692429" cy="2604800"/>
          </a:xfrm>
          <a:prstGeom prst="rect">
            <a:avLst/>
          </a:prstGeom>
        </p:spPr>
      </p:pic>
      <p:pic>
        <p:nvPicPr>
          <p:cNvPr id="12" name="Picture 11" descr="Text&#10;&#10;Description automatically generated">
            <a:extLst>
              <a:ext uri="{FF2B5EF4-FFF2-40B4-BE49-F238E27FC236}">
                <a16:creationId xmlns="" xmlns:a16="http://schemas.microsoft.com/office/drawing/2014/main" id="{E2412808-0B68-4B44-BB9E-8BF2F9EF1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53" y="1314044"/>
            <a:ext cx="7913793" cy="1343904"/>
          </a:xfrm>
          <a:prstGeom prst="rect">
            <a:avLst/>
          </a:prstGeom>
        </p:spPr>
      </p:pic>
      <p:pic>
        <p:nvPicPr>
          <p:cNvPr id="17" name="Picture 16" descr="Logo&#10;&#10;Description automatically generated">
            <a:extLst>
              <a:ext uri="{FF2B5EF4-FFF2-40B4-BE49-F238E27FC236}">
                <a16:creationId xmlns="" xmlns:a16="http://schemas.microsoft.com/office/drawing/2014/main" id="{4B86C2DA-7268-4889-9E8F-FC1C9498F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4469" y="782901"/>
            <a:ext cx="2944877" cy="793509"/>
          </a:xfrm>
          <a:prstGeom prst="rect">
            <a:avLst/>
          </a:prstGeom>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 xmlns:a16="http://schemas.microsoft.com/office/drawing/2014/main" id="{ED941D01-EA82-4737-A2C8-773BE43FA097}"/>
                  </a:ext>
                </a:extLst>
              </p14:cNvPr>
              <p14:cNvContentPartPr/>
              <p14:nvPr/>
            </p14:nvContentPartPr>
            <p14:xfrm>
              <a:off x="3436084" y="4549552"/>
              <a:ext cx="360" cy="360"/>
            </p14:xfrm>
          </p:contentPart>
        </mc:Choice>
        <mc:Fallback xmlns="">
          <p:pic>
            <p:nvPicPr>
              <p:cNvPr id="19" name="Ink 18">
                <a:extLst>
                  <a:ext uri="{FF2B5EF4-FFF2-40B4-BE49-F238E27FC236}">
                    <a16:creationId xmlns:a16="http://schemas.microsoft.com/office/drawing/2014/main" id="{ED941D01-EA82-4737-A2C8-773BE43FA097}"/>
                  </a:ext>
                </a:extLst>
              </p:cNvPr>
              <p:cNvPicPr/>
              <p:nvPr/>
            </p:nvPicPr>
            <p:blipFill>
              <a:blip r:embed="rId10"/>
              <a:stretch>
                <a:fillRect/>
              </a:stretch>
            </p:blipFill>
            <p:spPr>
              <a:xfrm>
                <a:off x="3382084" y="4441552"/>
                <a:ext cx="108000" cy="216000"/>
              </a:xfrm>
              <a:prstGeom prst="rect">
                <a:avLst/>
              </a:prstGeom>
            </p:spPr>
          </p:pic>
        </mc:Fallback>
      </mc:AlternateContent>
      <p:pic>
        <p:nvPicPr>
          <p:cNvPr id="27" name="图片 3">
            <a:extLst>
              <a:ext uri="{FF2B5EF4-FFF2-40B4-BE49-F238E27FC236}">
                <a16:creationId xmlns="" xmlns:a16="http://schemas.microsoft.com/office/drawing/2014/main" id="{A2DAC7B5-FBF7-4689-822F-1CD49F6ED5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965"/>
          <a:stretch/>
        </p:blipFill>
        <p:spPr>
          <a:xfrm>
            <a:off x="0" y="4006423"/>
            <a:ext cx="2599605" cy="1137077"/>
          </a:xfrm>
          <a:prstGeom prst="rect">
            <a:avLst/>
          </a:prstGeom>
        </p:spPr>
      </p:pic>
      <p:sp>
        <p:nvSpPr>
          <p:cNvPr id="2" name="Rectangle 1"/>
          <p:cNvSpPr/>
          <p:nvPr/>
        </p:nvSpPr>
        <p:spPr>
          <a:xfrm>
            <a:off x="2293144" y="48804"/>
            <a:ext cx="5174815" cy="584775"/>
          </a:xfrm>
          <a:prstGeom prst="rect">
            <a:avLst/>
          </a:prstGeom>
          <a:noFill/>
        </p:spPr>
        <p:txBody>
          <a:bodyPr wrap="none" lIns="91440" tIns="45720" rIns="91440" bIns="45720">
            <a:spAutoFit/>
          </a:bodyPr>
          <a:lstStyle/>
          <a:p>
            <a:pPr algn="ctr"/>
            <a:r>
              <a:rPr lang="en-US" sz="32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TRƯỜNG TIỂU HỌC SÀI ĐỒNG</a:t>
            </a:r>
          </a:p>
        </p:txBody>
      </p:sp>
      <p:sp>
        <p:nvSpPr>
          <p:cNvPr id="3" name="Rectangle 2"/>
          <p:cNvSpPr/>
          <p:nvPr/>
        </p:nvSpPr>
        <p:spPr>
          <a:xfrm>
            <a:off x="2408097" y="2525183"/>
            <a:ext cx="2724271" cy="369332"/>
          </a:xfrm>
          <a:prstGeom prst="rect">
            <a:avLst/>
          </a:prstGeom>
          <a:noFill/>
        </p:spPr>
        <p:txBody>
          <a:bodyPr wrap="none" lIns="91440" tIns="45720" rIns="91440" bIns="45720">
            <a:spAutoFit/>
          </a:bodyPr>
          <a:lstStyle/>
          <a:p>
            <a:pPr algn="ctr"/>
            <a:r>
              <a:rPr lang="en-US" sz="1800" b="0" cap="none" spc="0" dirty="0" smtClean="0">
                <a:ln w="0"/>
                <a:solidFill>
                  <a:schemeClr val="accent1"/>
                </a:solidFill>
                <a:effectLst>
                  <a:outerShdw blurRad="38100" dist="25400" dir="5400000" algn="ctr" rotWithShape="0">
                    <a:srgbClr val="6E747A">
                      <a:alpha val="43000"/>
                    </a:srgbClr>
                  </a:outerShdw>
                </a:effectLst>
              </a:rPr>
              <a:t>GV: </a:t>
            </a:r>
            <a:r>
              <a:rPr lang="en-US" sz="1800" b="0" cap="none" spc="0" dirty="0" err="1" smtClean="0">
                <a:ln w="0"/>
                <a:solidFill>
                  <a:schemeClr val="accent1"/>
                </a:solidFill>
                <a:effectLst>
                  <a:outerShdw blurRad="38100" dist="25400" dir="5400000" algn="ctr" rotWithShape="0">
                    <a:srgbClr val="6E747A">
                      <a:alpha val="43000"/>
                    </a:srgbClr>
                  </a:outerShdw>
                </a:effectLst>
              </a:rPr>
              <a:t>Hoàng</a:t>
            </a:r>
            <a:r>
              <a:rPr lang="en-US" sz="1800" b="0" cap="none" spc="0" dirty="0" smtClean="0">
                <a:ln w="0"/>
                <a:solidFill>
                  <a:schemeClr val="accent1"/>
                </a:solidFill>
                <a:effectLst>
                  <a:outerShdw blurRad="38100" dist="25400" dir="5400000" algn="ctr" rotWithShape="0">
                    <a:srgbClr val="6E747A">
                      <a:alpha val="43000"/>
                    </a:srgbClr>
                  </a:outerShdw>
                </a:effectLst>
              </a:rPr>
              <a:t> </a:t>
            </a:r>
            <a:r>
              <a:rPr lang="en-US" sz="1800" b="0" cap="none" spc="0" dirty="0" err="1" smtClean="0">
                <a:ln w="0"/>
                <a:solidFill>
                  <a:schemeClr val="accent1"/>
                </a:solidFill>
                <a:effectLst>
                  <a:outerShdw blurRad="38100" dist="25400" dir="5400000" algn="ctr" rotWithShape="0">
                    <a:srgbClr val="6E747A">
                      <a:alpha val="43000"/>
                    </a:srgbClr>
                  </a:outerShdw>
                </a:effectLst>
              </a:rPr>
              <a:t>Thị</a:t>
            </a:r>
            <a:r>
              <a:rPr lang="en-US" sz="1800" b="0" cap="none" spc="0" dirty="0" smtClean="0">
                <a:ln w="0"/>
                <a:solidFill>
                  <a:schemeClr val="accent1"/>
                </a:solidFill>
                <a:effectLst>
                  <a:outerShdw blurRad="38100" dist="25400" dir="5400000" algn="ctr" rotWithShape="0">
                    <a:srgbClr val="6E747A">
                      <a:alpha val="43000"/>
                    </a:srgbClr>
                  </a:outerShdw>
                </a:effectLst>
              </a:rPr>
              <a:t> Thanh Trang</a:t>
            </a:r>
            <a:endParaRPr lang="en-US" sz="1800" b="0" cap="none" spc="0" dirty="0">
              <a:ln w="0"/>
              <a:solidFill>
                <a:schemeClr val="accent1"/>
              </a:solidFill>
              <a:effectLst>
                <a:outerShdw blurRad="38100" dist="25400" dir="5400000" algn="ctr" rotWithShape="0">
                  <a:srgbClr val="6E747A">
                    <a:alpha val="43000"/>
                  </a:srgbClr>
                </a:outerShdw>
              </a:effectLst>
            </a:endParaRPr>
          </a:p>
        </p:txBody>
      </p:sp>
      <p:sp>
        <p:nvSpPr>
          <p:cNvPr id="5" name="Rectangle 4"/>
          <p:cNvSpPr/>
          <p:nvPr/>
        </p:nvSpPr>
        <p:spPr>
          <a:xfrm>
            <a:off x="3319946" y="2781342"/>
            <a:ext cx="1720343" cy="646331"/>
          </a:xfrm>
          <a:prstGeom prst="rect">
            <a:avLst/>
          </a:prstGeom>
          <a:noFill/>
        </p:spPr>
        <p:txBody>
          <a:bodyPr wrap="none" lIns="91440" tIns="45720" rIns="91440" bIns="45720">
            <a:spAutoFit/>
          </a:bodyPr>
          <a:lstStyle/>
          <a:p>
            <a:pPr algn="ctr"/>
            <a:r>
              <a:rPr lang="en-US" sz="3600" b="1" cap="none" spc="0" dirty="0" err="1" smtClean="0">
                <a:ln w="22225">
                  <a:solidFill>
                    <a:schemeClr val="accent2"/>
                  </a:solidFill>
                  <a:prstDash val="solid"/>
                </a:ln>
                <a:solidFill>
                  <a:schemeClr val="accent2">
                    <a:lumMod val="40000"/>
                    <a:lumOff val="60000"/>
                  </a:schemeClr>
                </a:solidFill>
                <a:effectLst/>
              </a:rPr>
              <a:t>Lớp</a:t>
            </a:r>
            <a:r>
              <a:rPr lang="en-US" sz="3600" b="1" cap="none" spc="0" dirty="0" smtClean="0">
                <a:ln w="22225">
                  <a:solidFill>
                    <a:schemeClr val="accent2"/>
                  </a:solidFill>
                  <a:prstDash val="solid"/>
                </a:ln>
                <a:solidFill>
                  <a:schemeClr val="accent2">
                    <a:lumMod val="40000"/>
                    <a:lumOff val="60000"/>
                  </a:schemeClr>
                </a:solidFill>
                <a:effectLst/>
              </a:rPr>
              <a:t> 5a4</a:t>
            </a:r>
            <a:endParaRPr lang="en-U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12638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000"/>
                                        <p:tgtEl>
                                          <p:spTgt spid="16"/>
                                        </p:tgtEl>
                                      </p:cBhvr>
                                    </p:animEffect>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4CB9AE1E-BCD8-4FBA-BB71-A537AE78827D}"/>
              </a:ext>
            </a:extLst>
          </p:cNvPr>
          <p:cNvSpPr txBox="1"/>
          <p:nvPr/>
        </p:nvSpPr>
        <p:spPr>
          <a:xfrm>
            <a:off x="1791652" y="802750"/>
            <a:ext cx="5796915" cy="2499467"/>
          </a:xfrm>
          <a:prstGeom prst="rect">
            <a:avLst/>
          </a:prstGeom>
          <a:noFill/>
        </p:spPr>
        <p:txBody>
          <a:bodyPr wrap="square">
            <a:spAutoFit/>
          </a:bodyPr>
          <a:lstStyle/>
          <a:p>
            <a:pPr algn="ctr">
              <a:lnSpc>
                <a:spcPct val="150000"/>
              </a:lnSpc>
            </a:pPr>
            <a:r>
              <a:rPr lang="en-US" sz="3600" b="1" dirty="0">
                <a:solidFill>
                  <a:srgbClr val="002060"/>
                </a:solidFill>
                <a:latin typeface="Calibri" panose="020F0502020204030204" pitchFamily="34" charset="0"/>
                <a:cs typeface="Calibri" panose="020F0502020204030204" pitchFamily="34" charset="0"/>
              </a:rPr>
              <a:t>Hoạt động 1 </a:t>
            </a:r>
          </a:p>
          <a:p>
            <a:pPr algn="ctr">
              <a:lnSpc>
                <a:spcPct val="150000"/>
              </a:lnSpc>
            </a:pPr>
            <a:r>
              <a:rPr lang="en-US" sz="3600" b="1" dirty="0">
                <a:solidFill>
                  <a:srgbClr val="753929"/>
                </a:solidFill>
                <a:latin typeface="Calibri" panose="020F0502020204030204" pitchFamily="34" charset="0"/>
                <a:cs typeface="Calibri" panose="020F0502020204030204" pitchFamily="34" charset="0"/>
              </a:rPr>
              <a:t>Tìm hiểu về các biện pháp phòng tránh bị điện giật</a:t>
            </a:r>
          </a:p>
        </p:txBody>
      </p:sp>
    </p:spTree>
    <p:extLst>
      <p:ext uri="{BB962C8B-B14F-4D97-AF65-F5344CB8AC3E}">
        <p14:creationId xmlns:p14="http://schemas.microsoft.com/office/powerpoint/2010/main" val="195806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3" name="Picture 92">
            <a:extLst>
              <a:ext uri="{FF2B5EF4-FFF2-40B4-BE49-F238E27FC236}">
                <a16:creationId xmlns="" xmlns:a16="http://schemas.microsoft.com/office/drawing/2014/main"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25245"/>
            <a:ext cx="3822700" cy="3427413"/>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93">
            <a:extLst>
              <a:ext uri="{FF2B5EF4-FFF2-40B4-BE49-F238E27FC236}">
                <a16:creationId xmlns="" xmlns:a16="http://schemas.microsoft.com/office/drawing/2014/main"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449" y="1325245"/>
            <a:ext cx="3624263" cy="34258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00892" y="-81412"/>
            <a:ext cx="9144000"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7">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2" name="TextBox 1">
            <a:extLst>
              <a:ext uri="{FF2B5EF4-FFF2-40B4-BE49-F238E27FC236}">
                <a16:creationId xmlns="" xmlns:a16="http://schemas.microsoft.com/office/drawing/2014/main" id="{3D45ECD1-5A31-42FC-AAB1-DAB625916BEB}"/>
              </a:ext>
            </a:extLst>
          </p:cNvPr>
          <p:cNvSpPr txBox="1"/>
          <p:nvPr/>
        </p:nvSpPr>
        <p:spPr>
          <a:xfrm>
            <a:off x="1425711" y="330432"/>
            <a:ext cx="6694361" cy="1200329"/>
          </a:xfrm>
          <a:prstGeom prst="rect">
            <a:avLst/>
          </a:prstGeom>
          <a:solidFill>
            <a:srgbClr val="FDEED9"/>
          </a:solidFill>
        </p:spPr>
        <p:txBody>
          <a:bodyPr wrap="square" rtlCol="0">
            <a:spAutoFit/>
          </a:bodyPr>
          <a:lstStyle/>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Quan sát hình minh họa 1, 2 SGK, cho biết:</a:t>
            </a:r>
          </a:p>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Nêu nội dung mỗi bức tranh. </a:t>
            </a:r>
          </a:p>
          <a:p>
            <a:pPr algn="ctr">
              <a:defRPr/>
            </a:pPr>
            <a:r>
              <a:rPr lang="vi-VN" altLang="en-US" sz="2400" b="1" dirty="0">
                <a:solidFill>
                  <a:schemeClr val="accent5">
                    <a:lumMod val="75000"/>
                  </a:schemeClr>
                </a:solidFill>
                <a:latin typeface="Calibri" panose="020F0502020204030204" pitchFamily="34" charset="0"/>
                <a:cs typeface="Calibri" panose="020F0502020204030204" pitchFamily="34" charset="0"/>
              </a:rPr>
              <a:t>Làm như vậy có tác hại gì?</a:t>
            </a:r>
            <a:endParaRPr lang="en-US" sz="2400" b="1"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052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pic>
        <p:nvPicPr>
          <p:cNvPr id="7" name="Picture 6">
            <a:extLst>
              <a:ext uri="{FF2B5EF4-FFF2-40B4-BE49-F238E27FC236}">
                <a16:creationId xmlns="" xmlns:a16="http://schemas.microsoft.com/office/drawing/2014/main" id="{7A5C072B-0E25-41E3-9A3F-B3B54F4DC1F2}"/>
              </a:ext>
            </a:extLst>
          </p:cNvPr>
          <p:cNvPicPr>
            <a:picLocks noChangeAspect="1"/>
          </p:cNvPicPr>
          <p:nvPr/>
        </p:nvPicPr>
        <p:blipFill rotWithShape="1">
          <a:blip r:embed="rId5"/>
          <a:srcRect t="5375"/>
          <a:stretch/>
        </p:blipFill>
        <p:spPr>
          <a:xfrm>
            <a:off x="2423009" y="81776"/>
            <a:ext cx="4297982" cy="2408699"/>
          </a:xfrm>
          <a:prstGeom prst="rect">
            <a:avLst/>
          </a:prstGeom>
        </p:spPr>
      </p:pic>
      <p:pic>
        <p:nvPicPr>
          <p:cNvPr id="5" name="Picture 4">
            <a:extLst>
              <a:ext uri="{FF2B5EF4-FFF2-40B4-BE49-F238E27FC236}">
                <a16:creationId xmlns="" xmlns:a16="http://schemas.microsoft.com/office/drawing/2014/main" id="{B125BA4E-B4B5-4233-8CAA-E98A08BA312F}"/>
              </a:ext>
            </a:extLst>
          </p:cNvPr>
          <p:cNvPicPr>
            <a:picLocks noChangeAspect="1"/>
          </p:cNvPicPr>
          <p:nvPr/>
        </p:nvPicPr>
        <p:blipFill rotWithShape="1">
          <a:blip r:embed="rId6"/>
          <a:srcRect r="1685"/>
          <a:stretch/>
        </p:blipFill>
        <p:spPr>
          <a:xfrm>
            <a:off x="183509" y="2571750"/>
            <a:ext cx="4179037" cy="2489974"/>
          </a:xfrm>
          <a:prstGeom prst="rect">
            <a:avLst/>
          </a:prstGeom>
        </p:spPr>
      </p:pic>
      <p:pic>
        <p:nvPicPr>
          <p:cNvPr id="6" name="Picture 5">
            <a:extLst>
              <a:ext uri="{FF2B5EF4-FFF2-40B4-BE49-F238E27FC236}">
                <a16:creationId xmlns="" xmlns:a16="http://schemas.microsoft.com/office/drawing/2014/main" id="{AED1C6D5-B948-493C-88A5-B5EC63051942}"/>
              </a:ext>
            </a:extLst>
          </p:cNvPr>
          <p:cNvPicPr>
            <a:picLocks noChangeAspect="1"/>
          </p:cNvPicPr>
          <p:nvPr/>
        </p:nvPicPr>
        <p:blipFill rotWithShape="1">
          <a:blip r:embed="rId7"/>
          <a:srcRect t="989" r="2750" b="3489"/>
          <a:stretch/>
        </p:blipFill>
        <p:spPr>
          <a:xfrm>
            <a:off x="4781454" y="2571750"/>
            <a:ext cx="4297982" cy="2489974"/>
          </a:xfrm>
          <a:prstGeom prst="rect">
            <a:avLst/>
          </a:prstGeom>
        </p:spPr>
      </p:pic>
    </p:spTree>
    <p:extLst>
      <p:ext uri="{BB962C8B-B14F-4D97-AF65-F5344CB8AC3E}">
        <p14:creationId xmlns:p14="http://schemas.microsoft.com/office/powerpoint/2010/main" val="36687188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 xmlns:a16="http://schemas.microsoft.com/office/drawing/2014/main" id="{64913C81-250A-45AE-9044-25D8CE5C56BE}"/>
              </a:ext>
            </a:extLst>
          </p:cNvPr>
          <p:cNvSpPr txBox="1"/>
          <p:nvPr/>
        </p:nvSpPr>
        <p:spPr>
          <a:xfrm>
            <a:off x="1494560" y="226763"/>
            <a:ext cx="7104264" cy="954107"/>
          </a:xfrm>
          <a:prstGeom prst="rect">
            <a:avLst/>
          </a:prstGeom>
          <a:noFill/>
        </p:spPr>
        <p:txBody>
          <a:bodyPr wrap="square">
            <a:spAutoFit/>
          </a:bodyPr>
          <a:lstStyle/>
          <a:p>
            <a:pPr algn="ctr"/>
            <a:r>
              <a:rPr lang="en-US" sz="2800" b="1" dirty="0">
                <a:solidFill>
                  <a:srgbClr val="005DA2"/>
                </a:solidFill>
                <a:latin typeface="Calibri" panose="020F0502020204030204" pitchFamily="34" charset="0"/>
                <a:cs typeface="Calibri" panose="020F0502020204030204" pitchFamily="34" charset="0"/>
              </a:rPr>
              <a:t>Để phòng tránh bị điện giật, chúng ta nên làm và không nên làm những điều gì?</a:t>
            </a:r>
          </a:p>
        </p:txBody>
      </p:sp>
      <p:graphicFrame>
        <p:nvGraphicFramePr>
          <p:cNvPr id="10" name="Table 9">
            <a:extLst>
              <a:ext uri="{FF2B5EF4-FFF2-40B4-BE49-F238E27FC236}">
                <a16:creationId xmlns="" xmlns:a16="http://schemas.microsoft.com/office/drawing/2014/main" id="{31F28143-F16A-41C8-B180-3DCDBE03D89C}"/>
              </a:ext>
            </a:extLst>
          </p:cNvPr>
          <p:cNvGraphicFramePr>
            <a:graphicFrameLocks noGrp="1"/>
          </p:cNvGraphicFramePr>
          <p:nvPr>
            <p:extLst>
              <p:ext uri="{D42A27DB-BD31-4B8C-83A1-F6EECF244321}">
                <p14:modId xmlns:p14="http://schemas.microsoft.com/office/powerpoint/2010/main" val="1105202182"/>
              </p:ext>
            </p:extLst>
          </p:nvPr>
        </p:nvGraphicFramePr>
        <p:xfrm>
          <a:off x="252754" y="1343430"/>
          <a:ext cx="8882239" cy="3635338"/>
        </p:xfrm>
        <a:graphic>
          <a:graphicData uri="http://schemas.openxmlformats.org/drawingml/2006/table">
            <a:tbl>
              <a:tblPr firstRow="1" bandRow="1"/>
              <a:tblGrid>
                <a:gridCol w="4202795">
                  <a:extLst>
                    <a:ext uri="{9D8B030D-6E8A-4147-A177-3AD203B41FA5}">
                      <a16:colId xmlns="" xmlns:a16="http://schemas.microsoft.com/office/drawing/2014/main" val="20000"/>
                    </a:ext>
                  </a:extLst>
                </a:gridCol>
                <a:gridCol w="4679444">
                  <a:extLst>
                    <a:ext uri="{9D8B030D-6E8A-4147-A177-3AD203B41FA5}">
                      <a16:colId xmlns="" xmlns:a16="http://schemas.microsoft.com/office/drawing/2014/main"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không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 xmlns:a16="http://schemas.microsoft.com/office/drawing/2014/main" val="10000"/>
                  </a:ext>
                </a:extLst>
              </a:tr>
              <a:tr h="3155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 xmlns:a16="http://schemas.microsoft.com/office/drawing/2014/main" val="10001"/>
                  </a:ext>
                </a:extLst>
              </a:tr>
            </a:tbl>
          </a:graphicData>
        </a:graphic>
      </p:graphicFrame>
      <p:sp>
        <p:nvSpPr>
          <p:cNvPr id="11" name="TextBox 10">
            <a:extLst>
              <a:ext uri="{FF2B5EF4-FFF2-40B4-BE49-F238E27FC236}">
                <a16:creationId xmlns="" xmlns:a16="http://schemas.microsoft.com/office/drawing/2014/main" id="{737C7203-51EA-45DE-9A81-1F084011D8EB}"/>
              </a:ext>
            </a:extLst>
          </p:cNvPr>
          <p:cNvSpPr txBox="1"/>
          <p:nvPr/>
        </p:nvSpPr>
        <p:spPr>
          <a:xfrm>
            <a:off x="306942" y="2086290"/>
            <a:ext cx="4148667" cy="2446824"/>
          </a:xfrm>
          <a:prstGeom prst="rect">
            <a:avLst/>
          </a:prstGeom>
          <a:noFill/>
        </p:spPr>
        <p:txBody>
          <a:bodyPr wrap="square">
            <a:spAutoFit/>
          </a:bodyPr>
          <a:lstStyle/>
          <a:p>
            <a:pPr>
              <a:spcBef>
                <a:spcPts val="600"/>
              </a:spcBef>
            </a:pPr>
            <a:r>
              <a:rPr lang="en-US" sz="2300" dirty="0">
                <a:latin typeface="Calibri" panose="020F0502020204030204" pitchFamily="34" charset="0"/>
                <a:cs typeface="Calibri" panose="020F0502020204030204" pitchFamily="34" charset="0"/>
              </a:rPr>
              <a:t>- Tránh</a:t>
            </a:r>
            <a:r>
              <a:rPr lang="en-US" sz="2300" baseline="0" dirty="0">
                <a:latin typeface="Calibri" panose="020F0502020204030204" pitchFamily="34" charset="0"/>
                <a:cs typeface="Calibri" panose="020F0502020204030204" pitchFamily="34" charset="0"/>
              </a:rPr>
              <a:t> xa chỗ có dây điện bị đứt.</a:t>
            </a:r>
          </a:p>
          <a:p>
            <a:pPr marL="0" indent="0">
              <a:spcBef>
                <a:spcPts val="600"/>
              </a:spcBef>
              <a:buFontTx/>
              <a:buNone/>
            </a:pPr>
            <a:r>
              <a:rPr lang="en-US" sz="2300" baseline="0" dirty="0">
                <a:latin typeface="Calibri" panose="020F0502020204030204" pitchFamily="34" charset="0"/>
                <a:cs typeface="Calibri" panose="020F0502020204030204" pitchFamily="34" charset="0"/>
              </a:rPr>
              <a:t>- Báo cho người lớn khi có sự cố về điện.</a:t>
            </a:r>
          </a:p>
          <a:p>
            <a:pPr marL="0" indent="0">
              <a:spcBef>
                <a:spcPts val="600"/>
              </a:spcBef>
              <a:buFontTx/>
              <a:buNone/>
            </a:pPr>
            <a:r>
              <a:rPr lang="en-US" sz="2300" baseline="0" dirty="0">
                <a:latin typeface="Calibri" panose="020F0502020204030204" pitchFamily="34" charset="0"/>
                <a:cs typeface="Calibri" panose="020F0502020204030204" pitchFamily="34" charset="0"/>
              </a:rPr>
              <a:t>- Để ổ điện xa tầm tay trẻ em.</a:t>
            </a:r>
          </a:p>
          <a:p>
            <a:pPr marL="0" indent="0">
              <a:spcBef>
                <a:spcPts val="600"/>
              </a:spcBef>
              <a:buFontTx/>
              <a:buNone/>
            </a:pPr>
            <a:r>
              <a:rPr lang="en-US" sz="2300" baseline="0" dirty="0">
                <a:latin typeface="Calibri" panose="020F0502020204030204" pitchFamily="34" charset="0"/>
                <a:cs typeface="Calibri" panose="020F0502020204030204" pitchFamily="34" charset="0"/>
              </a:rPr>
              <a:t>- Không lại gần trạm biến áp, đường dây điện cao thế.</a:t>
            </a:r>
          </a:p>
        </p:txBody>
      </p:sp>
      <p:sp>
        <p:nvSpPr>
          <p:cNvPr id="13" name="TextBox 12">
            <a:extLst>
              <a:ext uri="{FF2B5EF4-FFF2-40B4-BE49-F238E27FC236}">
                <a16:creationId xmlns="" xmlns:a16="http://schemas.microsoft.com/office/drawing/2014/main" id="{DC694C08-7F63-4A41-8C45-1CF80CDF1F77}"/>
              </a:ext>
            </a:extLst>
          </p:cNvPr>
          <p:cNvSpPr txBox="1"/>
          <p:nvPr/>
        </p:nvSpPr>
        <p:spPr>
          <a:xfrm>
            <a:off x="4509797" y="1991281"/>
            <a:ext cx="4751584" cy="2923877"/>
          </a:xfrm>
          <a:prstGeom prst="rect">
            <a:avLst/>
          </a:prstGeom>
          <a:noFill/>
        </p:spPr>
        <p:txBody>
          <a:bodyPr wrap="square">
            <a:spAutoFit/>
          </a:bodyPr>
          <a:lstStyle/>
          <a:p>
            <a:r>
              <a:rPr lang="vi-VN" sz="2300" dirty="0">
                <a:latin typeface="Calibri" panose="020F0502020204030204" pitchFamily="34" charset="0"/>
                <a:cs typeface="Calibri" panose="020F0502020204030204" pitchFamily="34" charset="0"/>
              </a:rPr>
              <a:t>- Thả diều, chơi dưới đường dây điện.</a:t>
            </a:r>
          </a:p>
          <a:p>
            <a:r>
              <a:rPr lang="vi-VN" sz="2300" dirty="0">
                <a:latin typeface="Calibri" panose="020F0502020204030204" pitchFamily="34" charset="0"/>
                <a:cs typeface="Calibri" panose="020F0502020204030204" pitchFamily="34" charset="0"/>
              </a:rPr>
              <a:t>- Dùng tay kéo người bị điện giật ra khỏi nguồn điện.</a:t>
            </a:r>
          </a:p>
          <a:p>
            <a:r>
              <a:rPr lang="vi-VN" sz="2300" dirty="0">
                <a:latin typeface="Calibri" panose="020F0502020204030204" pitchFamily="34" charset="0"/>
                <a:cs typeface="Calibri" panose="020F0502020204030204" pitchFamily="34" charset="0"/>
              </a:rPr>
              <a:t>- Để trẻ em sử dụng các đồ điện.</a:t>
            </a:r>
          </a:p>
          <a:p>
            <a:r>
              <a:rPr lang="vi-VN" sz="2300" dirty="0">
                <a:latin typeface="Calibri" panose="020F0502020204030204" pitchFamily="34" charset="0"/>
                <a:cs typeface="Calibri" panose="020F0502020204030204" pitchFamily="34" charset="0"/>
              </a:rPr>
              <a:t>- Chạm tay vào chỗ hở của đường dây điện.</a:t>
            </a:r>
          </a:p>
          <a:p>
            <a:r>
              <a:rPr lang="vi-VN" sz="2300" dirty="0">
                <a:latin typeface="Calibri" panose="020F0502020204030204" pitchFamily="34" charset="0"/>
                <a:cs typeface="Calibri" panose="020F0502020204030204" pitchFamily="34" charset="0"/>
              </a:rPr>
              <a:t>- Sờ hoặc cắm các vật kim loại vào ổ điện.</a:t>
            </a:r>
          </a:p>
        </p:txBody>
      </p:sp>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 xmlns:a16="http://schemas.microsoft.com/office/drawing/2014/main" id="{7EA93F5A-E569-4248-81E9-0165F25DE23D}"/>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val="272688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 xmlns:a16="http://schemas.microsoft.com/office/drawing/2014/main"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Thấy người bị điện giật ta nên làm gì?</a:t>
            </a:r>
          </a:p>
        </p:txBody>
      </p:sp>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 xmlns:a16="http://schemas.microsoft.com/office/drawing/2014/main"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 xmlns:ask="http://schemas.microsoft.com/office/drawing/2018/sketchyshape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EBC30C11-63DD-425F-944B-F0CB9976C580}"/>
              </a:ext>
            </a:extLst>
          </p:cNvPr>
          <p:cNvSpPr txBox="1"/>
          <p:nvPr/>
        </p:nvSpPr>
        <p:spPr>
          <a:xfrm>
            <a:off x="5814772" y="1573961"/>
            <a:ext cx="3206644"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Không được chạm trực tiếp vào người bị giật</a:t>
            </a:r>
          </a:p>
        </p:txBody>
      </p:sp>
      <p:sp>
        <p:nvSpPr>
          <p:cNvPr id="10" name="TextBox 9">
            <a:extLst>
              <a:ext uri="{FF2B5EF4-FFF2-40B4-BE49-F238E27FC236}">
                <a16:creationId xmlns="" xmlns:a16="http://schemas.microsoft.com/office/drawing/2014/main" id="{3E91102E-E125-4DAC-83A3-7AFB3266E072}"/>
              </a:ext>
            </a:extLst>
          </p:cNvPr>
          <p:cNvSpPr txBox="1"/>
          <p:nvPr/>
        </p:nvSpPr>
        <p:spPr>
          <a:xfrm>
            <a:off x="5828198" y="2752381"/>
            <a:ext cx="3196018"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Ngắt cầu dao, cầu chì</a:t>
            </a:r>
          </a:p>
        </p:txBody>
      </p:sp>
      <p:grpSp>
        <p:nvGrpSpPr>
          <p:cNvPr id="5" name="Group 4">
            <a:extLst>
              <a:ext uri="{FF2B5EF4-FFF2-40B4-BE49-F238E27FC236}">
                <a16:creationId xmlns="" xmlns:a16="http://schemas.microsoft.com/office/drawing/2014/main" id="{813548B5-8237-4E5D-BBB3-6B0B4076E391}"/>
              </a:ext>
            </a:extLst>
          </p:cNvPr>
          <p:cNvGrpSpPr/>
          <p:nvPr/>
        </p:nvGrpSpPr>
        <p:grpSpPr>
          <a:xfrm>
            <a:off x="5840663" y="3496508"/>
            <a:ext cx="3156502" cy="1328023"/>
            <a:chOff x="5869353" y="3724373"/>
            <a:chExt cx="3156502" cy="1328023"/>
          </a:xfrm>
        </p:grpSpPr>
        <p:sp>
          <p:nvSpPr>
            <p:cNvPr id="11" name="TextBox 10">
              <a:extLst>
                <a:ext uri="{FF2B5EF4-FFF2-40B4-BE49-F238E27FC236}">
                  <a16:creationId xmlns="" xmlns:a16="http://schemas.microsoft.com/office/drawing/2014/main"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35C93926-A730-45C1-A0DE-1165DDFBB734}"/>
                </a:ext>
              </a:extLst>
            </p:cNvPr>
            <p:cNvSpPr txBox="1"/>
            <p:nvPr/>
          </p:nvSpPr>
          <p:spPr>
            <a:xfrm>
              <a:off x="5964971" y="3788219"/>
              <a:ext cx="3060884"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Dùng vật khô, vật dẫn điện gạt dây điện ra khỏi người bị nạn</a:t>
              </a:r>
            </a:p>
          </p:txBody>
        </p:sp>
      </p:grpSp>
    </p:spTree>
    <p:extLst>
      <p:ext uri="{BB962C8B-B14F-4D97-AF65-F5344CB8AC3E}">
        <p14:creationId xmlns:p14="http://schemas.microsoft.com/office/powerpoint/2010/main" val="514128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Thấy dây điện bị đứt ta nên làm gì?</a:t>
            </a:r>
            <a:endParaRPr lang="en-US" sz="2800" b="1" dirty="0">
              <a:solidFill>
                <a:srgbClr val="0070C0"/>
              </a:solidFill>
              <a:latin typeface="Calibri" panose="020F0502020204030204" pitchFamily="34" charset="0"/>
              <a:cs typeface="Calibri" panose="020F0502020204030204" pitchFamily="34" charset="0"/>
            </a:endParaRPr>
          </a:p>
        </p:txBody>
      </p:sp>
      <p:pic>
        <p:nvPicPr>
          <p:cNvPr id="3074" name="Picture 2" descr="9 biện pháp phòng tránh tai nạn điện giúp bạn an tâm - Tìm Thợ sửa chữa">
            <a:extLst>
              <a:ext uri="{FF2B5EF4-FFF2-40B4-BE49-F238E27FC236}">
                <a16:creationId xmlns="" xmlns:a16="http://schemas.microsoft.com/office/drawing/2014/main"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Tránh xa nơi dây điện đứt</a:t>
            </a:r>
          </a:p>
        </p:txBody>
      </p:sp>
      <p:sp>
        <p:nvSpPr>
          <p:cNvPr id="11" name="TextBox 10">
            <a:extLst>
              <a:ext uri="{FF2B5EF4-FFF2-40B4-BE49-F238E27FC236}">
                <a16:creationId xmlns="" xmlns:a16="http://schemas.microsoft.com/office/drawing/2014/main"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Báo cho người lớn</a:t>
            </a:r>
          </a:p>
        </p:txBody>
      </p:sp>
    </p:spTree>
    <p:extLst>
      <p:ext uri="{BB962C8B-B14F-4D97-AF65-F5344CB8AC3E}">
        <p14:creationId xmlns:p14="http://schemas.microsoft.com/office/powerpoint/2010/main" val="1742922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 xmlns:a16="http://schemas.microsoft.com/office/drawing/2014/main"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 xmlns:a16="http://schemas.microsoft.com/office/drawing/2014/main"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 xmlns:a16="http://schemas.microsoft.com/office/drawing/2014/main"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Tuyệt 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 xmlns:a16="http://schemas.microsoft.com/office/drawing/2014/main"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2D591D"/>
                </a:solidFill>
                <a:latin typeface="Calibri" panose="020F0502020204030204" pitchFamily="34" charset="0"/>
                <a:cs typeface="Calibri" panose="020F0502020204030204" pitchFamily="34" charset="0"/>
              </a:rPr>
              <a:t>Khi sử dụng điện cần nhớ:</a:t>
            </a:r>
          </a:p>
        </p:txBody>
      </p:sp>
      <p:grpSp>
        <p:nvGrpSpPr>
          <p:cNvPr id="11" name="Group 10">
            <a:extLst>
              <a:ext uri="{FF2B5EF4-FFF2-40B4-BE49-F238E27FC236}">
                <a16:creationId xmlns="" xmlns:a16="http://schemas.microsoft.com/office/drawing/2014/main"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 xmlns:a16="http://schemas.microsoft.com/office/drawing/2014/main"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819B83BD-F549-4BCD-BE21-78DAF2FF7A73}"/>
                </a:ext>
              </a:extLst>
            </p:cNvPr>
            <p:cNvSpPr txBox="1"/>
            <p:nvPr/>
          </p:nvSpPr>
          <p:spPr>
            <a:xfrm>
              <a:off x="1316182" y="2604572"/>
              <a:ext cx="7474527" cy="830997"/>
            </a:xfrm>
            <a:prstGeom prst="rect">
              <a:avLst/>
            </a:prstGeom>
            <a:noFill/>
          </p:spPr>
          <p:txBody>
            <a:bodyPr wrap="square">
              <a:spAutoFit/>
            </a:bodyPr>
            <a:lstStyle/>
            <a:p>
              <a:r>
                <a:rPr lang="en-US" altLang="en-US" sz="2400" b="1" dirty="0">
                  <a:latin typeface="Calibri" panose="020F0502020204030204" pitchFamily="34" charset="0"/>
                  <a:cs typeface="Calibri" panose="020F0502020204030204" pitchFamily="34" charset="0"/>
                </a:rPr>
                <a:t>Khi phát hiện thấy dây điện bị đứt hoặc bị hở, cần tránh xa và báo cho người lớn biết.</a:t>
              </a:r>
            </a:p>
          </p:txBody>
        </p:sp>
      </p:grpSp>
      <p:grpSp>
        <p:nvGrpSpPr>
          <p:cNvPr id="20" name="Group 19">
            <a:extLst>
              <a:ext uri="{FF2B5EF4-FFF2-40B4-BE49-F238E27FC236}">
                <a16:creationId xmlns="" xmlns:a16="http://schemas.microsoft.com/office/drawing/2014/main"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 xmlns:a16="http://schemas.microsoft.com/office/drawing/2014/main"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Khi 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Calibri" panose="020F0502020204030204" pitchFamily="34" charset="0"/>
                <a:cs typeface="Calibri" panose="020F0502020204030204" pitchFamily="34" charset="0"/>
              </a:endParaRPr>
            </a:p>
          </p:txBody>
        </p:sp>
      </p:grpSp>
      <p:pic>
        <p:nvPicPr>
          <p:cNvPr id="4098" name="Picture 2" descr="Socket free icon">
            <a:extLst>
              <a:ext uri="{FF2B5EF4-FFF2-40B4-BE49-F238E27FC236}">
                <a16:creationId xmlns="" xmlns:a16="http://schemas.microsoft.com/office/drawing/2014/main"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oshock free icon">
            <a:extLst>
              <a:ext uri="{FF2B5EF4-FFF2-40B4-BE49-F238E27FC236}">
                <a16:creationId xmlns="" xmlns:a16="http://schemas.microsoft.com/office/drawing/2014/main"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 xmlns:a16="http://schemas.microsoft.com/office/drawing/2014/main"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 xmlns:a16="http://schemas.microsoft.com/office/drawing/2014/main"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ghtning free icon">
            <a:extLst>
              <a:ext uri="{FF2B5EF4-FFF2-40B4-BE49-F238E27FC236}">
                <a16:creationId xmlns="" xmlns:a16="http://schemas.microsoft.com/office/drawing/2014/main"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1000"/>
                                        <p:tgtEl>
                                          <p:spTgt spid="4100"/>
                                        </p:tgtEl>
                                      </p:cBhvr>
                                    </p:animEffect>
                                    <p:anim calcmode="lin" valueType="num">
                                      <p:cBhvr>
                                        <p:cTn id="52" dur="1000" fill="hold"/>
                                        <p:tgtEl>
                                          <p:spTgt spid="4100"/>
                                        </p:tgtEl>
                                        <p:attrNameLst>
                                          <p:attrName>ppt_x</p:attrName>
                                        </p:attrNameLst>
                                      </p:cBhvr>
                                      <p:tavLst>
                                        <p:tav tm="0">
                                          <p:val>
                                            <p:strVal val="#ppt_x"/>
                                          </p:val>
                                        </p:tav>
                                        <p:tav tm="100000">
                                          <p:val>
                                            <p:strVal val="#ppt_x"/>
                                          </p:val>
                                        </p:tav>
                                      </p:tavLst>
                                    </p:anim>
                                    <p:anim calcmode="lin" valueType="num">
                                      <p:cBhvr>
                                        <p:cTn id="53" dur="10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 xmlns:a16="http://schemas.microsoft.com/office/drawing/2014/main" id="{71137104-29A2-4239-9B51-C68585D3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 xmlns:a16="http://schemas.microsoft.com/office/drawing/2014/main"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02788"/>
      </p:ext>
    </p:extLst>
  </p:cSld>
  <p:clrMapOvr>
    <a:masterClrMapping/>
  </p:clrMapOvr>
  <p:transition spd="slow">
    <p:push dir="u"/>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4CB9AE1E-BCD8-4FBA-BB71-A537AE78827D}"/>
              </a:ext>
            </a:extLst>
          </p:cNvPr>
          <p:cNvSpPr txBox="1"/>
          <p:nvPr/>
        </p:nvSpPr>
        <p:spPr>
          <a:xfrm>
            <a:off x="1586778" y="483329"/>
            <a:ext cx="6120765" cy="2703176"/>
          </a:xfrm>
          <a:prstGeom prst="rect">
            <a:avLst/>
          </a:prstGeom>
          <a:noFill/>
        </p:spPr>
        <p:txBody>
          <a:bodyPr wrap="square">
            <a:spAutoFit/>
          </a:bodyPr>
          <a:lstStyle/>
          <a:p>
            <a:pPr algn="ctr">
              <a:lnSpc>
                <a:spcPct val="150000"/>
              </a:lnSpc>
            </a:pPr>
            <a:r>
              <a:rPr lang="en-US" sz="3200" b="1" dirty="0">
                <a:solidFill>
                  <a:srgbClr val="002060"/>
                </a:solidFill>
                <a:latin typeface="Calibri" panose="020F0502020204030204" pitchFamily="34" charset="0"/>
                <a:cs typeface="Calibri" panose="020F0502020204030204" pitchFamily="34" charset="0"/>
              </a:rPr>
              <a:t>Hoạt động 2 </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Các biện pháp tránh gây hỏng đồ điện </a:t>
            </a:r>
            <a:endParaRPr lang="en-US" sz="2800" b="1" dirty="0">
              <a:solidFill>
                <a:srgbClr val="753929"/>
              </a:solidFill>
              <a:latin typeface="Calibri" panose="020F0502020204030204" pitchFamily="34" charset="0"/>
              <a:cs typeface="Calibri" panose="020F0502020204030204" pitchFamily="34" charset="0"/>
            </a:endParaRPr>
          </a:p>
          <a:p>
            <a:pPr algn="ctr">
              <a:lnSpc>
                <a:spcPct val="150000"/>
              </a:lnSpc>
            </a:pPr>
            <a:r>
              <a:rPr lang="en-US" sz="2800" b="1" dirty="0">
                <a:solidFill>
                  <a:srgbClr val="753929"/>
                </a:solidFill>
                <a:latin typeface="Calibri" panose="020F0502020204030204" pitchFamily="34" charset="0"/>
                <a:cs typeface="Calibri" panose="020F0502020204030204" pitchFamily="34" charset="0"/>
              </a:rPr>
              <a:t>và</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vai trò của cầu chì, công tơ điện.</a:t>
            </a:r>
            <a:endParaRPr lang="en-US" sz="2800" b="1" dirty="0">
              <a:solidFill>
                <a:srgbClr val="753929"/>
              </a:solidFill>
              <a:latin typeface="Calibri" panose="020F0502020204030204" pitchFamily="34" charset="0"/>
              <a:cs typeface="Calibri" panose="020F0502020204030204" pitchFamily="34" charset="0"/>
            </a:endParaRPr>
          </a:p>
        </p:txBody>
      </p:sp>
      <p:pic>
        <p:nvPicPr>
          <p:cNvPr id="1026" name="Picture 2" descr="Công tơ điện là gì ? Đồng hồ điện - Điện năng kế và các thông tin chi tiết">
            <a:extLst>
              <a:ext uri="{FF2B5EF4-FFF2-40B4-BE49-F238E27FC236}">
                <a16:creationId xmlns="" xmlns:a16="http://schemas.microsoft.com/office/drawing/2014/main"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028" name="Picture 4" descr="Cầu chì DC Model: WSPV - 25B 1000V - Trang chủ">
            <a:extLst>
              <a:ext uri="{FF2B5EF4-FFF2-40B4-BE49-F238E27FC236}">
                <a16:creationId xmlns="" xmlns:a16="http://schemas.microsoft.com/office/drawing/2014/main"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3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 xmlns:a16="http://schemas.microsoft.com/office/drawing/2014/main" id="{1E4AF083-023A-48AE-B717-2DC38CE6B3E4}"/>
              </a:ext>
            </a:extLst>
          </p:cNvPr>
          <p:cNvSpPr/>
          <p:nvPr/>
        </p:nvSpPr>
        <p:spPr>
          <a:xfrm>
            <a:off x="898873" y="1834181"/>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12V</a:t>
            </a:r>
          </a:p>
        </p:txBody>
      </p:sp>
      <p:sp>
        <p:nvSpPr>
          <p:cNvPr id="6" name="Oval 5">
            <a:extLst>
              <a:ext uri="{FF2B5EF4-FFF2-40B4-BE49-F238E27FC236}">
                <a16:creationId xmlns="" xmlns:a16="http://schemas.microsoft.com/office/drawing/2014/main" id="{C2E9D168-74F2-432C-9D22-F7CCB45AF4D7}"/>
              </a:ext>
            </a:extLst>
          </p:cNvPr>
          <p:cNvSpPr/>
          <p:nvPr/>
        </p:nvSpPr>
        <p:spPr>
          <a:xfrm>
            <a:off x="935183" y="3335409"/>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6V</a:t>
            </a:r>
          </a:p>
        </p:txBody>
      </p:sp>
      <p:sp>
        <p:nvSpPr>
          <p:cNvPr id="8" name="TextBox 7">
            <a:extLst>
              <a:ext uri="{FF2B5EF4-FFF2-40B4-BE49-F238E27FC236}">
                <a16:creationId xmlns="" xmlns:a16="http://schemas.microsoft.com/office/drawing/2014/main"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Đọc là 12 vôn. </a:t>
            </a:r>
            <a:endParaRPr lang="en-US" sz="2800" b="0" i="0" dirty="0">
              <a:solidFill>
                <a:srgbClr val="333333"/>
              </a:solidFill>
              <a:effectLst/>
              <a:latin typeface="Calibri" panose="020F0502020204030204" pitchFamily="34" charset="0"/>
              <a:cs typeface="Calibri" panose="020F0502020204030204" pitchFamily="34" charset="0"/>
            </a:endParaRPr>
          </a:p>
          <a:p>
            <a:r>
              <a:rPr lang="vi-VN" sz="2600" b="0" i="0" dirty="0">
                <a:solidFill>
                  <a:srgbClr val="333333"/>
                </a:solidFill>
                <a:effectLst/>
                <a:latin typeface="Calibri" panose="020F0502020204030204" pitchFamily="34" charset="0"/>
                <a:cs typeface="Calibri" panose="020F0502020204030204" pitchFamily="34" charset="0"/>
              </a:rPr>
              <a:t>Vôn là đơn vị đo độ</a:t>
            </a:r>
            <a:r>
              <a:rPr lang="en-US" sz="2600" b="0" i="0" dirty="0">
                <a:solidFill>
                  <a:srgbClr val="333333"/>
                </a:solidFill>
                <a:effectLst/>
                <a:latin typeface="Calibri" panose="020F0502020204030204" pitchFamily="34" charset="0"/>
                <a:cs typeface="Calibri" panose="020F0502020204030204" pitchFamily="34" charset="0"/>
              </a:rPr>
              <a:t> </a:t>
            </a:r>
            <a:r>
              <a:rPr lang="vi-VN" sz="2600" b="0" i="0" dirty="0">
                <a:solidFill>
                  <a:srgbClr val="333333"/>
                </a:solidFill>
                <a:effectLst/>
                <a:latin typeface="Calibri" panose="020F0502020204030204" pitchFamily="34" charset="0"/>
                <a:cs typeface="Calibri" panose="020F0502020204030204" pitchFamily="34" charset="0"/>
              </a:rPr>
              <a:t>mạnh </a:t>
            </a:r>
            <a:r>
              <a:rPr lang="en-US" sz="2600" b="0" i="0" dirty="0">
                <a:solidFill>
                  <a:srgbClr val="333333"/>
                </a:solidFill>
                <a:effectLst/>
                <a:latin typeface="Calibri" panose="020F0502020204030204" pitchFamily="34" charset="0"/>
                <a:cs typeface="Calibri" panose="020F0502020204030204" pitchFamily="34" charset="0"/>
              </a:rPr>
              <a:t>yếu </a:t>
            </a:r>
            <a:r>
              <a:rPr lang="vi-VN" sz="2600" b="0" i="0" dirty="0">
                <a:solidFill>
                  <a:srgbClr val="333333"/>
                </a:solidFill>
                <a:effectLst/>
                <a:latin typeface="Calibri" panose="020F0502020204030204" pitchFamily="34" charset="0"/>
                <a:cs typeface="Calibri" panose="020F0502020204030204" pitchFamily="34" charset="0"/>
              </a:rPr>
              <a:t>của dòng điện.</a:t>
            </a:r>
            <a:endParaRPr lang="en-US" sz="2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0" i="0" dirty="0">
                <a:solidFill>
                  <a:srgbClr val="333333"/>
                </a:solidFill>
                <a:effectLst/>
                <a:latin typeface="Calibri" panose="020F0502020204030204" pitchFamily="34" charset="0"/>
                <a:cs typeface="Calibri" panose="020F0502020204030204" pitchFamily="34" charset="0"/>
              </a:rPr>
              <a:t>Đọc là </a:t>
            </a:r>
            <a:r>
              <a:rPr lang="en-US" sz="2800" b="0" i="0" dirty="0">
                <a:solidFill>
                  <a:srgbClr val="333333"/>
                </a:solidFill>
                <a:effectLst/>
                <a:latin typeface="Calibri" panose="020F0502020204030204" pitchFamily="34" charset="0"/>
                <a:cs typeface="Calibri" panose="020F0502020204030204" pitchFamily="34" charset="0"/>
              </a:rPr>
              <a:t>6</a:t>
            </a:r>
            <a:r>
              <a:rPr lang="vi-VN" sz="2800" b="0" i="0" dirty="0">
                <a:solidFill>
                  <a:srgbClr val="333333"/>
                </a:solidFill>
                <a:effectLst/>
                <a:latin typeface="Calibri" panose="020F0502020204030204" pitchFamily="34" charset="0"/>
                <a:cs typeface="Calibri" panose="020F0502020204030204" pitchFamily="34" charset="0"/>
              </a:rPr>
              <a:t> vôn. </a:t>
            </a:r>
            <a:endParaRPr lang="en-US" sz="2800" b="0" i="0" dirty="0">
              <a:solidFill>
                <a:srgbClr val="333333"/>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 xmlns:a16="http://schemas.microsoft.com/office/drawing/2014/main"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2D591D"/>
                </a:solidFill>
                <a:effectLst/>
                <a:latin typeface="Calibri" panose="020F0502020204030204" pitchFamily="34" charset="0"/>
                <a:cs typeface="Calibri" panose="020F0502020204030204" pitchFamily="34" charset="0"/>
              </a:rPr>
              <a:t>Một số kí hiệu dùng trong ngành điện</a:t>
            </a:r>
            <a:endParaRPr lang="en-US" sz="2800" b="1" dirty="0">
              <a:solidFill>
                <a:srgbClr val="2D59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66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54" y="152739"/>
            <a:ext cx="5008232" cy="1145762"/>
          </a:xfrm>
          <a:prstGeom prst="rect">
            <a:avLst/>
          </a:prstGeom>
        </p:spPr>
      </p:pic>
      <p:grpSp>
        <p:nvGrpSpPr>
          <p:cNvPr id="13" name="Group 12">
            <a:extLst>
              <a:ext uri="{FF2B5EF4-FFF2-40B4-BE49-F238E27FC236}">
                <a16:creationId xmlns=""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0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 calcmode="lin" valueType="num">
                                      <p:cBhvr additive="base">
                                        <p:cTn id="10" dur="1000" fill="hold"/>
                                        <p:tgtEl>
                                          <p:spTgt spid="1046"/>
                                        </p:tgtEl>
                                        <p:attrNameLst>
                                          <p:attrName>ppt_x</p:attrName>
                                        </p:attrNameLst>
                                      </p:cBhvr>
                                      <p:tavLst>
                                        <p:tav tm="0">
                                          <p:val>
                                            <p:strVal val="1+#ppt_w/2"/>
                                          </p:val>
                                        </p:tav>
                                        <p:tav tm="100000">
                                          <p:val>
                                            <p:strVal val="#ppt_x"/>
                                          </p:val>
                                        </p:tav>
                                      </p:tavLst>
                                    </p:anim>
                                    <p:anim calcmode="lin" valueType="num">
                                      <p:cBhvr additive="base">
                                        <p:cTn id="11" dur="1000" fill="hold"/>
                                        <p:tgtEl>
                                          <p:spTgt spid="1046"/>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400"/>
                                        <p:tgtEl>
                                          <p:spTgt spid="13"/>
                                        </p:tgtEl>
                                      </p:cBhvr>
                                    </p:animEffect>
                                    <p:anim calcmode="lin" valueType="num">
                                      <p:cBhvr>
                                        <p:cTn id="16" dur="1400" fill="hold"/>
                                        <p:tgtEl>
                                          <p:spTgt spid="13"/>
                                        </p:tgtEl>
                                        <p:attrNameLst>
                                          <p:attrName>ppt_x</p:attrName>
                                        </p:attrNameLst>
                                      </p:cBhvr>
                                      <p:tavLst>
                                        <p:tav tm="0">
                                          <p:val>
                                            <p:strVal val="#ppt_x"/>
                                          </p:val>
                                        </p:tav>
                                        <p:tav tm="100000">
                                          <p:val>
                                            <p:strVal val="#ppt_x"/>
                                          </p:val>
                                        </p:tav>
                                      </p:tavLst>
                                    </p:anim>
                                    <p:anim calcmode="lin" valueType="num">
                                      <p:cBhvr>
                                        <p:cTn id="17" dur="14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4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1E5A4F16-31DF-458F-8932-8AF8A110D805}"/>
              </a:ext>
            </a:extLst>
          </p:cNvPr>
          <p:cNvSpPr txBox="1"/>
          <p:nvPr/>
        </p:nvSpPr>
        <p:spPr>
          <a:xfrm>
            <a:off x="1554480" y="695600"/>
            <a:ext cx="7323667" cy="954107"/>
          </a:xfrm>
          <a:prstGeom prst="rect">
            <a:avLst/>
          </a:prstGeom>
          <a:noFill/>
        </p:spPr>
        <p:txBody>
          <a:bodyPr wrap="square">
            <a:spAutoFit/>
          </a:bodyPr>
          <a:lstStyle/>
          <a:p>
            <a:pPr algn="just"/>
            <a:r>
              <a:rPr lang="en-US" sz="2800" b="0" i="0" dirty="0">
                <a:solidFill>
                  <a:srgbClr val="333333"/>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dirty="0">
              <a:latin typeface="Calibri" panose="020F0502020204030204" pitchFamily="34" charset="0"/>
              <a:cs typeface="Calibri" panose="020F0502020204030204" pitchFamily="34" charset="0"/>
            </a:endParaRPr>
          </a:p>
        </p:txBody>
      </p:sp>
      <p:pic>
        <p:nvPicPr>
          <p:cNvPr id="5122" name="Picture 2" descr="Ổ cắm điện đơn 3 chấu 16A SINO S1981E">
            <a:extLst>
              <a:ext uri="{FF2B5EF4-FFF2-40B4-BE49-F238E27FC236}">
                <a16:creationId xmlns="" xmlns:a16="http://schemas.microsoft.com/office/drawing/2014/main"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76" t="20827" r="19998" b="32064"/>
          <a:stretch/>
        </p:blipFill>
        <p:spPr bwMode="auto">
          <a:xfrm>
            <a:off x="1259841" y="2345307"/>
            <a:ext cx="2167466" cy="122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 xmlns:a16="http://schemas.microsoft.com/office/drawing/2014/main" id="{4062CB35-3AD3-4A39-8919-3F15BA76FC16}"/>
              </a:ext>
            </a:extLst>
          </p:cNvPr>
          <p:cNvSpPr/>
          <p:nvPr/>
        </p:nvSpPr>
        <p:spPr>
          <a:xfrm>
            <a:off x="1873789" y="3636334"/>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12V</a:t>
            </a:r>
          </a:p>
        </p:txBody>
      </p:sp>
      <p:pic>
        <p:nvPicPr>
          <p:cNvPr id="5124" name="Picture 4" descr="Đèn LED Bulb Điện Quang ĐQ LEDBU11A45 3W, chụp cầu mờ – Điện Quang Shop">
            <a:extLst>
              <a:ext uri="{FF2B5EF4-FFF2-40B4-BE49-F238E27FC236}">
                <a16:creationId xmlns="" xmlns:a16="http://schemas.microsoft.com/office/drawing/2014/main"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45" t="20411" r="19975" b="13523"/>
          <a:stretch/>
        </p:blipFill>
        <p:spPr bwMode="auto">
          <a:xfrm>
            <a:off x="6206605" y="18691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 xmlns:a16="http://schemas.microsoft.com/office/drawing/2014/main" id="{8F2F5E84-2223-4287-9A31-5FC560656478}"/>
              </a:ext>
            </a:extLst>
          </p:cNvPr>
          <p:cNvSpPr/>
          <p:nvPr/>
        </p:nvSpPr>
        <p:spPr>
          <a:xfrm>
            <a:off x="6451408" y="37205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6V</a:t>
            </a:r>
          </a:p>
        </p:txBody>
      </p:sp>
      <p:pic>
        <p:nvPicPr>
          <p:cNvPr id="5128" name="Picture 8" descr="Power plug  free icon">
            <a:extLst>
              <a:ext uri="{FF2B5EF4-FFF2-40B4-BE49-F238E27FC236}">
                <a16:creationId xmlns="" xmlns:a16="http://schemas.microsoft.com/office/drawing/2014/main"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71750"/>
            <a:ext cx="1126605" cy="83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ower plug  free icon">
            <a:extLst>
              <a:ext uri="{FF2B5EF4-FFF2-40B4-BE49-F238E27FC236}">
                <a16:creationId xmlns="" xmlns:a16="http://schemas.microsoft.com/office/drawing/2014/main"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454"/>
          <a:stretch/>
        </p:blipFill>
        <p:spPr bwMode="auto">
          <a:xfrm>
            <a:off x="5655155" y="2571750"/>
            <a:ext cx="551449" cy="8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3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1E5A4F16-31DF-458F-8932-8AF8A110D805}"/>
              </a:ext>
            </a:extLst>
          </p:cNvPr>
          <p:cNvSpPr txBox="1"/>
          <p:nvPr/>
        </p:nvSpPr>
        <p:spPr>
          <a:xfrm>
            <a:off x="1556597" y="176385"/>
            <a:ext cx="7323667" cy="954107"/>
          </a:xfrm>
          <a:prstGeom prst="rect">
            <a:avLst/>
          </a:prstGeom>
          <a:noFill/>
        </p:spPr>
        <p:txBody>
          <a:bodyPr wrap="square">
            <a:spAutoFit/>
          </a:bodyPr>
          <a:lstStyle/>
          <a:p>
            <a:pPr algn="just"/>
            <a:r>
              <a:rPr lang="en-US" sz="2800" b="1" i="0" dirty="0">
                <a:solidFill>
                  <a:srgbClr val="0070C0"/>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b="1" dirty="0">
              <a:solidFill>
                <a:srgbClr val="0070C0"/>
              </a:solidFill>
              <a:latin typeface="Calibri" panose="020F0502020204030204" pitchFamily="34" charset="0"/>
              <a:cs typeface="Calibri" panose="020F0502020204030204" pitchFamily="34" charset="0"/>
            </a:endParaRPr>
          </a:p>
        </p:txBody>
      </p:sp>
      <p:pic>
        <p:nvPicPr>
          <p:cNvPr id="12" name="图片 1">
            <a:extLst>
              <a:ext uri="{FF2B5EF4-FFF2-40B4-BE49-F238E27FC236}">
                <a16:creationId xmlns="" xmlns:a16="http://schemas.microsoft.com/office/drawing/2014/main"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 xmlns:a16="http://schemas.microsoft.com/office/drawing/2014/main"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78" y="2078289"/>
            <a:ext cx="4147654" cy="2612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 xmlns:a16="http://schemas.microsoft.com/office/drawing/2014/main" id="{D82E99D2-1B98-4DAF-887C-DE601F15589E}"/>
              </a:ext>
            </a:extLst>
          </p:cNvPr>
          <p:cNvSpPr/>
          <p:nvPr/>
        </p:nvSpPr>
        <p:spPr>
          <a:xfrm>
            <a:off x="1741715" y="2358574"/>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 xmlns:a16="http://schemas.microsoft.com/office/drawing/2014/main" id="{B50E2712-CBC6-4EDD-9CE5-D61A221ECE88}"/>
              </a:ext>
            </a:extLst>
          </p:cNvPr>
          <p:cNvSpPr>
            <a:spLocks noChangeArrowheads="1"/>
          </p:cNvSpPr>
          <p:nvPr/>
        </p:nvSpPr>
        <p:spPr bwMode="auto">
          <a:xfrm>
            <a:off x="3169651" y="1868126"/>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6" name="Text Box 9">
            <a:extLst>
              <a:ext uri="{FF2B5EF4-FFF2-40B4-BE49-F238E27FC236}">
                <a16:creationId xmlns="" xmlns:a16="http://schemas.microsoft.com/office/drawing/2014/main"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3300"/>
                </a:solidFill>
                <a:cs typeface="Arial" panose="020B0604020202020204" pitchFamily="34" charset="0"/>
              </a:rPr>
              <a:t>Vật dùng điện có thể bị hỏng.</a:t>
            </a:r>
            <a:endParaRPr lang="en-US" altLang="en-US" sz="2800" dirty="0">
              <a:solidFill>
                <a:srgbClr val="FF3300"/>
              </a:solidFill>
              <a:cs typeface="Arial" panose="020B0604020202020204" pitchFamily="34" charset="0"/>
            </a:endParaRPr>
          </a:p>
        </p:txBody>
      </p:sp>
      <p:sp>
        <p:nvSpPr>
          <p:cNvPr id="27" name="Text Box 9">
            <a:extLst>
              <a:ext uri="{FF2B5EF4-FFF2-40B4-BE49-F238E27FC236}">
                <a16:creationId xmlns="" xmlns:a16="http://schemas.microsoft.com/office/drawing/2014/main" id="{983375C2-3EC2-4591-B874-9C447AB8FAF1}"/>
              </a:ext>
            </a:extLst>
          </p:cNvPr>
          <p:cNvSpPr txBox="1">
            <a:spLocks noChangeArrowheads="1"/>
          </p:cNvSpPr>
          <p:nvPr/>
        </p:nvSpPr>
        <p:spPr bwMode="auto">
          <a:xfrm>
            <a:off x="4517953" y="2940597"/>
            <a:ext cx="47165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70C0"/>
                </a:solidFill>
                <a:cs typeface="Arial" panose="020B0604020202020204" pitchFamily="34" charset="0"/>
              </a:rPr>
              <a:t>Ta nên sử dụng vật dùng điện</a:t>
            </a:r>
          </a:p>
          <a:p>
            <a:pPr algn="ctr" eaLnBrk="1" hangingPunct="1">
              <a:spcBef>
                <a:spcPct val="50000"/>
              </a:spcBef>
            </a:pPr>
            <a:r>
              <a:rPr lang="en-US" altLang="en-US" sz="2400" b="1" dirty="0">
                <a:solidFill>
                  <a:srgbClr val="0070C0"/>
                </a:solidFill>
                <a:cs typeface="Arial" panose="020B0604020202020204" pitchFamily="34" charset="0"/>
              </a:rPr>
              <a:t> có số vôn quy định là 12V</a:t>
            </a:r>
            <a:endParaRPr lang="en-US" altLang="en-US" sz="2400" dirty="0">
              <a:solidFill>
                <a:srgbClr val="0070C0"/>
              </a:solidFill>
              <a:cs typeface="Arial" panose="020B0604020202020204" pitchFamily="34" charset="0"/>
            </a:endParaRPr>
          </a:p>
        </p:txBody>
      </p:sp>
      <p:sp>
        <p:nvSpPr>
          <p:cNvPr id="28" name="TextBox 27">
            <a:extLst>
              <a:ext uri="{FF2B5EF4-FFF2-40B4-BE49-F238E27FC236}">
                <a16:creationId xmlns="" xmlns:a16="http://schemas.microsoft.com/office/drawing/2014/main" id="{D4FE0029-5047-4031-B91B-009FBA9274CE}"/>
              </a:ext>
            </a:extLst>
          </p:cNvPr>
          <p:cNvSpPr txBox="1"/>
          <p:nvPr/>
        </p:nvSpPr>
        <p:spPr>
          <a:xfrm>
            <a:off x="3091954" y="2078289"/>
            <a:ext cx="2160136" cy="461665"/>
          </a:xfrm>
          <a:prstGeom prst="rect">
            <a:avLst/>
          </a:prstGeom>
          <a:noFill/>
        </p:spPr>
        <p:txBody>
          <a:bodyPr wrap="square">
            <a:spAutoFit/>
          </a:bodyPr>
          <a:lstStyle/>
          <a:p>
            <a:pPr algn="ctr" eaLnBrk="1" hangingPunct="1"/>
            <a:r>
              <a:rPr lang="en-US" altLang="en-US" sz="2400" b="1" dirty="0">
                <a:latin typeface="Calibri" panose="020F0502020204030204" pitchFamily="34" charset="0"/>
                <a:cs typeface="Calibri" panose="020F0502020204030204" pitchFamily="34" charset="0"/>
              </a:rPr>
              <a:t>12V = 12 vôn</a:t>
            </a:r>
          </a:p>
        </p:txBody>
      </p:sp>
    </p:spTree>
    <p:extLst>
      <p:ext uri="{BB962C8B-B14F-4D97-AF65-F5344CB8AC3E}">
        <p14:creationId xmlns:p14="http://schemas.microsoft.com/office/powerpoint/2010/main" val="88366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9" name="TextBox 8">
            <a:extLst>
              <a:ext uri="{FF2B5EF4-FFF2-40B4-BE49-F238E27FC236}">
                <a16:creationId xmlns="" xmlns:a16="http://schemas.microsoft.com/office/drawing/2014/main" id="{1AACDB70-4A49-47AC-9D68-48C71FB42A1D}"/>
              </a:ext>
            </a:extLst>
          </p:cNvPr>
          <p:cNvSpPr txBox="1"/>
          <p:nvPr/>
        </p:nvSpPr>
        <p:spPr>
          <a:xfrm>
            <a:off x="2354238" y="442879"/>
            <a:ext cx="6168788"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Vai trò của cầu chì trong </a:t>
            </a:r>
            <a:r>
              <a:rPr lang="en-US" sz="2800" b="1" dirty="0">
                <a:solidFill>
                  <a:srgbClr val="0070C0"/>
                </a:solidFill>
                <a:latin typeface="Calibri" panose="020F0502020204030204" pitchFamily="34" charset="0"/>
                <a:cs typeface="Calibri" panose="020F0502020204030204" pitchFamily="34" charset="0"/>
              </a:rPr>
              <a:t>hệ thống điện</a:t>
            </a:r>
          </a:p>
        </p:txBody>
      </p:sp>
      <p:pic>
        <p:nvPicPr>
          <p:cNvPr id="8194" name="Picture 2" descr="Cầu chì là gì, ứng dụng và cách thay cầu trì an toàn">
            <a:extLst>
              <a:ext uri="{FF2B5EF4-FFF2-40B4-BE49-F238E27FC236}">
                <a16:creationId xmlns="" xmlns:a16="http://schemas.microsoft.com/office/drawing/2014/main" id="{B25F21EC-1523-4B2B-88C1-16673DB88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708" y="1811777"/>
            <a:ext cx="3195851" cy="16977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ầu chì là gì? Có các loại cầu chì nào? Cầu chì có cấu tạo như thế nào">
            <a:extLst>
              <a:ext uri="{FF2B5EF4-FFF2-40B4-BE49-F238E27FC236}">
                <a16:creationId xmlns="" xmlns:a16="http://schemas.microsoft.com/office/drawing/2014/main" id="{2C7BE022-17D0-4229-8EE8-ACDF271B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536" y="1249982"/>
            <a:ext cx="3948514" cy="286655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130617777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 name="Tuần 24_Khoa học 5_An toàn và tránh lãng phí khi sử dụng điện (1) (online-video-cutter.com)">
            <a:hlinkClick r:id="" action="ppaction://media"/>
            <a:extLst>
              <a:ext uri="{FF2B5EF4-FFF2-40B4-BE49-F238E27FC236}">
                <a16:creationId xmlns="" xmlns:a16="http://schemas.microsoft.com/office/drawing/2014/main" id="{3AF2FB6F-3C29-4E35-ACDA-C93515B494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72" y="104418"/>
            <a:ext cx="8772734" cy="4934663"/>
          </a:xfrm>
          <a:prstGeom prst="rect">
            <a:avLst/>
          </a:prstGeom>
        </p:spPr>
      </p:pic>
    </p:spTree>
    <p:extLst>
      <p:ext uri="{BB962C8B-B14F-4D97-AF65-F5344CB8AC3E}">
        <p14:creationId xmlns:p14="http://schemas.microsoft.com/office/powerpoint/2010/main" val="175942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Rectangle 60">
            <a:extLst>
              <a:ext uri="{FF2B5EF4-FFF2-40B4-BE49-F238E27FC236}">
                <a16:creationId xmlns="" xmlns:a16="http://schemas.microsoft.com/office/drawing/2014/main" id="{BBBA51C9-9E32-4C48-BCD1-30042BC1248C}"/>
              </a:ext>
            </a:extLst>
          </p:cNvPr>
          <p:cNvSpPr>
            <a:spLocks noChangeArrowheads="1"/>
          </p:cNvSpPr>
          <p:nvPr/>
        </p:nvSpPr>
        <p:spPr bwMode="auto">
          <a:xfrm>
            <a:off x="1828801" y="2828059"/>
            <a:ext cx="7068802" cy="1055608"/>
          </a:xfrm>
          <a:custGeom>
            <a:avLst/>
            <a:gdLst>
              <a:gd name="connsiteX0" fmla="*/ 0 w 7068802"/>
              <a:gd name="connsiteY0" fmla="*/ 175938 h 1055608"/>
              <a:gd name="connsiteX1" fmla="*/ 175938 w 7068802"/>
              <a:gd name="connsiteY1" fmla="*/ 0 h 1055608"/>
              <a:gd name="connsiteX2" fmla="*/ 6892864 w 7068802"/>
              <a:gd name="connsiteY2" fmla="*/ 0 h 1055608"/>
              <a:gd name="connsiteX3" fmla="*/ 7068802 w 7068802"/>
              <a:gd name="connsiteY3" fmla="*/ 175938 h 1055608"/>
              <a:gd name="connsiteX4" fmla="*/ 7068802 w 7068802"/>
              <a:gd name="connsiteY4" fmla="*/ 879670 h 1055608"/>
              <a:gd name="connsiteX5" fmla="*/ 6892864 w 7068802"/>
              <a:gd name="connsiteY5" fmla="*/ 1055608 h 1055608"/>
              <a:gd name="connsiteX6" fmla="*/ 175938 w 7068802"/>
              <a:gd name="connsiteY6" fmla="*/ 1055608 h 1055608"/>
              <a:gd name="connsiteX7" fmla="*/ 0 w 7068802"/>
              <a:gd name="connsiteY7" fmla="*/ 879670 h 1055608"/>
              <a:gd name="connsiteX8" fmla="*/ 0 w 706880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8802" h="1055608" extrusionOk="0">
                <a:moveTo>
                  <a:pt x="0" y="175938"/>
                </a:moveTo>
                <a:cubicBezTo>
                  <a:pt x="8426" y="76479"/>
                  <a:pt x="77539" y="-6376"/>
                  <a:pt x="175938" y="0"/>
                </a:cubicBezTo>
                <a:cubicBezTo>
                  <a:pt x="3431328" y="-39548"/>
                  <a:pt x="5335070" y="70683"/>
                  <a:pt x="6892864" y="0"/>
                </a:cubicBezTo>
                <a:cubicBezTo>
                  <a:pt x="6988477" y="8194"/>
                  <a:pt x="7063584" y="74393"/>
                  <a:pt x="7068802" y="175938"/>
                </a:cubicBezTo>
                <a:cubicBezTo>
                  <a:pt x="7056742" y="488247"/>
                  <a:pt x="7019683" y="568446"/>
                  <a:pt x="7068802" y="879670"/>
                </a:cubicBezTo>
                <a:cubicBezTo>
                  <a:pt x="7073635" y="977719"/>
                  <a:pt x="6979900" y="1060832"/>
                  <a:pt x="6892864" y="1055608"/>
                </a:cubicBezTo>
                <a:cubicBezTo>
                  <a:pt x="4646494" y="958313"/>
                  <a:pt x="1279764" y="1213035"/>
                  <a:pt x="175938" y="1055608"/>
                </a:cubicBezTo>
                <a:cubicBezTo>
                  <a:pt x="81459" y="1044510"/>
                  <a:pt x="12347" y="970560"/>
                  <a:pt x="0" y="879670"/>
                </a:cubicBezTo>
                <a:cubicBezTo>
                  <a:pt x="-15111" y="757895"/>
                  <a:pt x="44650" y="368380"/>
                  <a:pt x="0" y="175938"/>
                </a:cubicBezTo>
                <a:close/>
              </a:path>
            </a:pathLst>
          </a:custGeom>
          <a:noFill/>
          <a:ln w="9525">
            <a:solidFill>
              <a:srgbClr val="632E17"/>
            </a:solidFill>
            <a:miter lim="800000"/>
            <a:headEnd/>
            <a:tailEnd/>
            <a:extLst>
              <a:ext uri="{C807C97D-BFC1-408E-A445-0C87EB9F89A2}">
                <ask:lineSketchStyleProps xmlns="" xmlns:ask="http://schemas.microsoft.com/office/drawing/2018/sketchyshapes" sd="1611912037">
                  <a:prstGeom prst="roundRect">
                    <a:avLst/>
                  </a:prstGeom>
                  <ask:type>
                    <ask:lineSketchCurved/>
                  </ask:type>
                </ask:lineSketchStyleProps>
              </a:ext>
            </a:extLst>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2800" dirty="0">
                <a:latin typeface="Calibri" panose="020F0502020204030204" pitchFamily="34" charset="0"/>
                <a:cs typeface="Calibri" panose="020F0502020204030204" pitchFamily="34" charset="0"/>
              </a:rPr>
              <a:t>Cầu chì thường dùng để ngắt điện phòng hiện tượng chập điện hay các sự cố khác về điện.</a:t>
            </a:r>
          </a:p>
        </p:txBody>
      </p:sp>
      <p:sp>
        <p:nvSpPr>
          <p:cNvPr id="6" name="Text Box 15">
            <a:extLst>
              <a:ext uri="{FF2B5EF4-FFF2-40B4-BE49-F238E27FC236}">
                <a16:creationId xmlns="" xmlns:a16="http://schemas.microsoft.com/office/drawing/2014/main" id="{1B898BD9-4FC8-436B-9C03-D809D5B9D6DE}"/>
              </a:ext>
            </a:extLst>
          </p:cNvPr>
          <p:cNvSpPr txBox="1">
            <a:spLocks noChangeArrowheads="1"/>
          </p:cNvSpPr>
          <p:nvPr/>
        </p:nvSpPr>
        <p:spPr bwMode="auto">
          <a:xfrm>
            <a:off x="1521223" y="1116348"/>
            <a:ext cx="7568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Nếu dòng điện quá mạnh đoạn dây ch</a:t>
            </a:r>
            <a:r>
              <a:rPr lang="en-US" altLang="en-US" sz="2800" dirty="0">
                <a:latin typeface="Calibri" panose="020F0502020204030204" pitchFamily="34" charset="0"/>
                <a:cs typeface="Calibri" panose="020F0502020204030204" pitchFamily="34" charset="0"/>
              </a:rPr>
              <a:t>ì</a:t>
            </a:r>
            <a:r>
              <a:rPr lang="vi-VN" altLang="en-US" sz="2800" dirty="0">
                <a:latin typeface="Calibri" panose="020F0502020204030204" pitchFamily="34" charset="0"/>
                <a:cs typeface="Calibri" panose="020F0502020204030204" pitchFamily="34" charset="0"/>
              </a:rPr>
              <a:t> nóng chảy khiến cho mạch điện bị ngắt, tránh được những sự cố nguy hiểm về điện.</a:t>
            </a:r>
            <a:endParaRPr lang="en-US" alt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83D50961-FAA3-41EB-821B-83FEEBA49379}"/>
              </a:ext>
            </a:extLst>
          </p:cNvPr>
          <p:cNvSpPr txBox="1"/>
          <p:nvPr/>
        </p:nvSpPr>
        <p:spPr>
          <a:xfrm>
            <a:off x="4135272" y="143301"/>
            <a:ext cx="2101755" cy="646331"/>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Cầu chì</a:t>
            </a:r>
          </a:p>
        </p:txBody>
      </p:sp>
    </p:spTree>
    <p:extLst>
      <p:ext uri="{BB962C8B-B14F-4D97-AF65-F5344CB8AC3E}">
        <p14:creationId xmlns:p14="http://schemas.microsoft.com/office/powerpoint/2010/main" val="15653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 presetClass="exit" presetSubtype="10" fill="hold" grpId="1" nodeType="with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 xmlns:a16="http://schemas.microsoft.com/office/drawing/2014/main" id="{4A205463-96EF-4F79-A564-2FEAA0028EA0}"/>
              </a:ext>
            </a:extLst>
          </p:cNvPr>
          <p:cNvSpPr txBox="1"/>
          <p:nvPr/>
        </p:nvSpPr>
        <p:spPr>
          <a:xfrm>
            <a:off x="2268279" y="102112"/>
            <a:ext cx="6437971" cy="523220"/>
          </a:xfrm>
          <a:prstGeom prst="rect">
            <a:avLst/>
          </a:prstGeom>
          <a:noFill/>
        </p:spPr>
        <p:txBody>
          <a:bodyPr wrap="square" rtlCol="0">
            <a:spAutoFit/>
          </a:bodyPr>
          <a:lstStyle/>
          <a:p>
            <a:r>
              <a:rPr lang="en-US" sz="2800" dirty="0">
                <a:solidFill>
                  <a:srgbClr val="0070C0"/>
                </a:solidFill>
                <a:latin typeface="#9Slide03 AllRoundGothic" panose="020B0703020202020104" pitchFamily="34" charset="0"/>
              </a:rPr>
              <a:t>Một số vụ cháy do chập điện</a:t>
            </a:r>
          </a:p>
        </p:txBody>
      </p:sp>
      <p:pic>
        <p:nvPicPr>
          <p:cNvPr id="10246" name="Picture 6" descr="Clip: Ra ngoài quên tắt quạt, gia chủ nhận về cái kết đầy kinh hãi">
            <a:extLst>
              <a:ext uri="{FF2B5EF4-FFF2-40B4-BE49-F238E27FC236}">
                <a16:creationId xmlns="" xmlns:a16="http://schemas.microsoft.com/office/drawing/2014/main"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ập điện là gì? Nguyên nhân và cách sửa chập điện an toàn">
            <a:extLst>
              <a:ext uri="{FF2B5EF4-FFF2-40B4-BE49-F238E27FC236}">
                <a16:creationId xmlns="" xmlns:a16="http://schemas.microsoft.com/office/drawing/2014/main"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à Nội: Cháy lớn tại Đê La Thành do chập điện">
            <a:extLst>
              <a:ext uri="{FF2B5EF4-FFF2-40B4-BE49-F238E27FC236}">
                <a16:creationId xmlns="" xmlns:a16="http://schemas.microsoft.com/office/drawing/2014/main"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háy nhà dân do chập điện - Báo Khánh Hòa điện tử">
            <a:extLst>
              <a:ext uri="{FF2B5EF4-FFF2-40B4-BE49-F238E27FC236}">
                <a16:creationId xmlns="" xmlns:a16="http://schemas.microsoft.com/office/drawing/2014/main"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TextBox 4">
            <a:extLst>
              <a:ext uri="{FF2B5EF4-FFF2-40B4-BE49-F238E27FC236}">
                <a16:creationId xmlns="" xmlns:a16="http://schemas.microsoft.com/office/drawing/2014/main" id="{72B9EFF8-6CAD-42CB-97C7-BCB02C1629EC}"/>
              </a:ext>
            </a:extLst>
          </p:cNvPr>
          <p:cNvSpPr txBox="1"/>
          <p:nvPr/>
        </p:nvSpPr>
        <p:spPr>
          <a:xfrm>
            <a:off x="2326998" y="465082"/>
            <a:ext cx="3554744" cy="646331"/>
          </a:xfrm>
          <a:prstGeom prst="rect">
            <a:avLst/>
          </a:prstGeom>
          <a:noFill/>
        </p:spPr>
        <p:txBody>
          <a:bodyPr wrap="square" rtlCol="0">
            <a:spAutoFit/>
          </a:bodyPr>
          <a:lstStyle/>
          <a:p>
            <a:r>
              <a:rPr lang="en-US" sz="3600" b="1" dirty="0">
                <a:solidFill>
                  <a:srgbClr val="2D591D"/>
                </a:solidFill>
                <a:latin typeface="#9Slide03 AllRoundGothic" panose="020B0703020202020104" pitchFamily="34" charset="0"/>
                <a:cs typeface="Calibri" panose="020F0502020204030204" pitchFamily="34" charset="0"/>
              </a:rPr>
              <a:t>Công tơ điện</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 xmlns:a16="http://schemas.microsoft.com/office/drawing/2014/main"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 xmlns:a16="http://schemas.microsoft.com/office/drawing/2014/main"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 xmlns:a16="http://schemas.microsoft.com/office/drawing/2014/main"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1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5" name="Picture 60" descr="NgheAn-2">
            <a:extLst>
              <a:ext uri="{FF2B5EF4-FFF2-40B4-BE49-F238E27FC236}">
                <a16:creationId xmlns="" xmlns:a16="http://schemas.microsoft.com/office/drawing/2014/main" id="{4DB865F6-C282-4141-AE76-06B0F1FB8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763" y="859557"/>
            <a:ext cx="3263102" cy="3495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 xmlns:a16="http://schemas.microsoft.com/office/drawing/2014/main" id="{AB9FB09B-2E4F-41A2-B28C-7CF45E25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915"/>
          <a:stretch>
            <a:fillRect/>
          </a:stretch>
        </p:blipFill>
        <p:spPr bwMode="auto">
          <a:xfrm>
            <a:off x="1803368" y="855084"/>
            <a:ext cx="2421302" cy="359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Tree>
    <p:extLst>
      <p:ext uri="{BB962C8B-B14F-4D97-AF65-F5344CB8AC3E}">
        <p14:creationId xmlns:p14="http://schemas.microsoft.com/office/powerpoint/2010/main" val="253948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
        <p:nvSpPr>
          <p:cNvPr id="8" name="Text Box 9">
            <a:extLst>
              <a:ext uri="{FF2B5EF4-FFF2-40B4-BE49-F238E27FC236}">
                <a16:creationId xmlns="" xmlns:a16="http://schemas.microsoft.com/office/drawing/2014/main" id="{6361EF1F-EA52-4B8B-A518-1950EEBCCFEE}"/>
              </a:ext>
            </a:extLst>
          </p:cNvPr>
          <p:cNvSpPr txBox="1">
            <a:spLocks noChangeArrowheads="1"/>
          </p:cNvSpPr>
          <p:nvPr/>
        </p:nvSpPr>
        <p:spPr bwMode="auto">
          <a:xfrm>
            <a:off x="1446028" y="1074963"/>
            <a:ext cx="7187609" cy="1464231"/>
          </a:xfrm>
          <a:custGeom>
            <a:avLst/>
            <a:gdLst>
              <a:gd name="connsiteX0" fmla="*/ 0 w 7187609"/>
              <a:gd name="connsiteY0" fmla="*/ 244043 h 1464231"/>
              <a:gd name="connsiteX1" fmla="*/ 244043 w 7187609"/>
              <a:gd name="connsiteY1" fmla="*/ 0 h 1464231"/>
              <a:gd name="connsiteX2" fmla="*/ 980991 w 7187609"/>
              <a:gd name="connsiteY2" fmla="*/ 0 h 1464231"/>
              <a:gd name="connsiteX3" fmla="*/ 1583948 w 7187609"/>
              <a:gd name="connsiteY3" fmla="*/ 0 h 1464231"/>
              <a:gd name="connsiteX4" fmla="*/ 2253900 w 7187609"/>
              <a:gd name="connsiteY4" fmla="*/ 0 h 1464231"/>
              <a:gd name="connsiteX5" fmla="*/ 2923852 w 7187609"/>
              <a:gd name="connsiteY5" fmla="*/ 0 h 1464231"/>
              <a:gd name="connsiteX6" fmla="*/ 3526809 w 7187609"/>
              <a:gd name="connsiteY6" fmla="*/ 0 h 1464231"/>
              <a:gd name="connsiteX7" fmla="*/ 4196762 w 7187609"/>
              <a:gd name="connsiteY7" fmla="*/ 0 h 1464231"/>
              <a:gd name="connsiteX8" fmla="*/ 4799719 w 7187609"/>
              <a:gd name="connsiteY8" fmla="*/ 0 h 1464231"/>
              <a:gd name="connsiteX9" fmla="*/ 5603661 w 7187609"/>
              <a:gd name="connsiteY9" fmla="*/ 0 h 1464231"/>
              <a:gd name="connsiteX10" fmla="*/ 6340609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407604 w 7187609"/>
              <a:gd name="connsiteY16" fmla="*/ 1464231 h 1464231"/>
              <a:gd name="connsiteX17" fmla="*/ 5670657 w 7187609"/>
              <a:gd name="connsiteY17" fmla="*/ 1464231 h 1464231"/>
              <a:gd name="connsiteX18" fmla="*/ 5000704 w 7187609"/>
              <a:gd name="connsiteY18" fmla="*/ 1464231 h 1464231"/>
              <a:gd name="connsiteX19" fmla="*/ 4330752 w 7187609"/>
              <a:gd name="connsiteY19" fmla="*/ 1464231 h 1464231"/>
              <a:gd name="connsiteX20" fmla="*/ 3593805 w 7187609"/>
              <a:gd name="connsiteY20" fmla="*/ 1464231 h 1464231"/>
              <a:gd name="connsiteX21" fmla="*/ 2990847 w 7187609"/>
              <a:gd name="connsiteY21" fmla="*/ 1464231 h 1464231"/>
              <a:gd name="connsiteX22" fmla="*/ 2454886 w 7187609"/>
              <a:gd name="connsiteY22" fmla="*/ 1464231 h 1464231"/>
              <a:gd name="connsiteX23" fmla="*/ 1918924 w 7187609"/>
              <a:gd name="connsiteY23" fmla="*/ 1464231 h 1464231"/>
              <a:gd name="connsiteX24" fmla="*/ 1382962 w 7187609"/>
              <a:gd name="connsiteY24" fmla="*/ 1464231 h 1464231"/>
              <a:gd name="connsiteX25" fmla="*/ 913995 w 7187609"/>
              <a:gd name="connsiteY25" fmla="*/ 1464231 h 1464231"/>
              <a:gd name="connsiteX26" fmla="*/ 244043 w 7187609"/>
              <a:gd name="connsiteY26" fmla="*/ 1464231 h 1464231"/>
              <a:gd name="connsiteX27" fmla="*/ 0 w 7187609"/>
              <a:gd name="connsiteY27" fmla="*/ 1220188 h 1464231"/>
              <a:gd name="connsiteX28" fmla="*/ 0 w 7187609"/>
              <a:gd name="connsiteY28" fmla="*/ 722354 h 1464231"/>
              <a:gd name="connsiteX29" fmla="*/ 0 w 7187609"/>
              <a:gd name="connsiteY29"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87609" h="1464231" fill="none" extrusionOk="0">
                <a:moveTo>
                  <a:pt x="0" y="244043"/>
                </a:moveTo>
                <a:cubicBezTo>
                  <a:pt x="-5908" y="109495"/>
                  <a:pt x="106396" y="20416"/>
                  <a:pt x="244043" y="0"/>
                </a:cubicBezTo>
                <a:cubicBezTo>
                  <a:pt x="392089" y="-10022"/>
                  <a:pt x="743095" y="-4200"/>
                  <a:pt x="980991" y="0"/>
                </a:cubicBezTo>
                <a:cubicBezTo>
                  <a:pt x="1218887" y="4200"/>
                  <a:pt x="1348217" y="-16756"/>
                  <a:pt x="1583948" y="0"/>
                </a:cubicBezTo>
                <a:cubicBezTo>
                  <a:pt x="1819679" y="16756"/>
                  <a:pt x="1947940" y="-24915"/>
                  <a:pt x="2253900" y="0"/>
                </a:cubicBezTo>
                <a:cubicBezTo>
                  <a:pt x="2559860" y="24915"/>
                  <a:pt x="2789236" y="23278"/>
                  <a:pt x="2923852" y="0"/>
                </a:cubicBezTo>
                <a:cubicBezTo>
                  <a:pt x="3058468" y="-23278"/>
                  <a:pt x="3370830" y="6340"/>
                  <a:pt x="3526809" y="0"/>
                </a:cubicBezTo>
                <a:cubicBezTo>
                  <a:pt x="3682788" y="-6340"/>
                  <a:pt x="4044401" y="14932"/>
                  <a:pt x="4196762" y="0"/>
                </a:cubicBezTo>
                <a:cubicBezTo>
                  <a:pt x="4349123" y="-14932"/>
                  <a:pt x="4524250" y="-26754"/>
                  <a:pt x="4799719" y="0"/>
                </a:cubicBezTo>
                <a:cubicBezTo>
                  <a:pt x="5075188" y="26754"/>
                  <a:pt x="5410624" y="-439"/>
                  <a:pt x="5603661" y="0"/>
                </a:cubicBezTo>
                <a:cubicBezTo>
                  <a:pt x="5796698" y="439"/>
                  <a:pt x="5993918" y="23308"/>
                  <a:pt x="6340609" y="0"/>
                </a:cubicBezTo>
                <a:cubicBezTo>
                  <a:pt x="6687300" y="-23308"/>
                  <a:pt x="6800398" y="-17885"/>
                  <a:pt x="6943566" y="0"/>
                </a:cubicBezTo>
                <a:cubicBezTo>
                  <a:pt x="7087789" y="9943"/>
                  <a:pt x="7166543" y="122284"/>
                  <a:pt x="7187609" y="244043"/>
                </a:cubicBezTo>
                <a:cubicBezTo>
                  <a:pt x="7172323" y="432275"/>
                  <a:pt x="7207774" y="599165"/>
                  <a:pt x="7187609" y="722354"/>
                </a:cubicBezTo>
                <a:cubicBezTo>
                  <a:pt x="7167444" y="845543"/>
                  <a:pt x="7187445" y="1037268"/>
                  <a:pt x="7187609" y="1220188"/>
                </a:cubicBezTo>
                <a:cubicBezTo>
                  <a:pt x="7163387" y="1358592"/>
                  <a:pt x="7065011" y="1485670"/>
                  <a:pt x="6943566" y="1464231"/>
                </a:cubicBezTo>
                <a:cubicBezTo>
                  <a:pt x="6767538" y="1462305"/>
                  <a:pt x="6532036" y="1488204"/>
                  <a:pt x="6407604" y="1464231"/>
                </a:cubicBezTo>
                <a:cubicBezTo>
                  <a:pt x="6283172" y="1440258"/>
                  <a:pt x="5836664" y="1441451"/>
                  <a:pt x="5670657" y="1464231"/>
                </a:cubicBezTo>
                <a:cubicBezTo>
                  <a:pt x="5504650" y="1487011"/>
                  <a:pt x="5161006" y="1464348"/>
                  <a:pt x="5000704" y="1464231"/>
                </a:cubicBezTo>
                <a:cubicBezTo>
                  <a:pt x="4840402" y="1464114"/>
                  <a:pt x="4623085" y="1441497"/>
                  <a:pt x="4330752" y="1464231"/>
                </a:cubicBezTo>
                <a:cubicBezTo>
                  <a:pt x="4038419" y="1486965"/>
                  <a:pt x="3944267" y="1437191"/>
                  <a:pt x="3593805" y="1464231"/>
                </a:cubicBezTo>
                <a:cubicBezTo>
                  <a:pt x="3243343" y="1491271"/>
                  <a:pt x="3262746" y="1490044"/>
                  <a:pt x="2990847" y="1464231"/>
                </a:cubicBezTo>
                <a:cubicBezTo>
                  <a:pt x="2718948" y="1438418"/>
                  <a:pt x="2704096" y="1484421"/>
                  <a:pt x="2454886" y="1464231"/>
                </a:cubicBezTo>
                <a:cubicBezTo>
                  <a:pt x="2205676" y="1444041"/>
                  <a:pt x="2049668" y="1443798"/>
                  <a:pt x="1918924" y="1464231"/>
                </a:cubicBezTo>
                <a:cubicBezTo>
                  <a:pt x="1788180" y="1484664"/>
                  <a:pt x="1583394" y="1463685"/>
                  <a:pt x="1382962" y="1464231"/>
                </a:cubicBezTo>
                <a:cubicBezTo>
                  <a:pt x="1182530" y="1464777"/>
                  <a:pt x="1130812" y="1471916"/>
                  <a:pt x="913995" y="1464231"/>
                </a:cubicBezTo>
                <a:cubicBezTo>
                  <a:pt x="697178" y="1456546"/>
                  <a:pt x="548919" y="1479283"/>
                  <a:pt x="244043" y="1464231"/>
                </a:cubicBezTo>
                <a:cubicBezTo>
                  <a:pt x="94924" y="1469887"/>
                  <a:pt x="-4864" y="1357493"/>
                  <a:pt x="0" y="1220188"/>
                </a:cubicBezTo>
                <a:cubicBezTo>
                  <a:pt x="21307" y="1105071"/>
                  <a:pt x="1962" y="854642"/>
                  <a:pt x="0" y="722354"/>
                </a:cubicBezTo>
                <a:cubicBezTo>
                  <a:pt x="-1962" y="590066"/>
                  <a:pt x="-20578" y="447216"/>
                  <a:pt x="0" y="244043"/>
                </a:cubicBezTo>
                <a:close/>
              </a:path>
              <a:path w="7187609" h="1464231" stroke="0" extrusionOk="0">
                <a:moveTo>
                  <a:pt x="0" y="244043"/>
                </a:moveTo>
                <a:cubicBezTo>
                  <a:pt x="23820" y="97938"/>
                  <a:pt x="105890" y="19249"/>
                  <a:pt x="244043" y="0"/>
                </a:cubicBezTo>
                <a:cubicBezTo>
                  <a:pt x="527441" y="-30171"/>
                  <a:pt x="669113" y="10118"/>
                  <a:pt x="1047986" y="0"/>
                </a:cubicBezTo>
                <a:cubicBezTo>
                  <a:pt x="1426859" y="-10118"/>
                  <a:pt x="1429494" y="15749"/>
                  <a:pt x="1650943" y="0"/>
                </a:cubicBezTo>
                <a:cubicBezTo>
                  <a:pt x="1872392" y="-15749"/>
                  <a:pt x="1985885" y="-26159"/>
                  <a:pt x="2186905" y="0"/>
                </a:cubicBezTo>
                <a:cubicBezTo>
                  <a:pt x="2387925" y="26159"/>
                  <a:pt x="2539329" y="17003"/>
                  <a:pt x="2789862" y="0"/>
                </a:cubicBezTo>
                <a:cubicBezTo>
                  <a:pt x="3040395" y="-17003"/>
                  <a:pt x="3303551" y="-20700"/>
                  <a:pt x="3526809" y="0"/>
                </a:cubicBezTo>
                <a:cubicBezTo>
                  <a:pt x="3750067" y="20700"/>
                  <a:pt x="3812826" y="-17995"/>
                  <a:pt x="3995776" y="0"/>
                </a:cubicBezTo>
                <a:cubicBezTo>
                  <a:pt x="4178726" y="17995"/>
                  <a:pt x="4532665" y="2054"/>
                  <a:pt x="4732723" y="0"/>
                </a:cubicBezTo>
                <a:cubicBezTo>
                  <a:pt x="4932781" y="-2054"/>
                  <a:pt x="5211342" y="28725"/>
                  <a:pt x="5402676" y="0"/>
                </a:cubicBezTo>
                <a:cubicBezTo>
                  <a:pt x="5594010" y="-28725"/>
                  <a:pt x="5741617" y="-2706"/>
                  <a:pt x="6072628" y="0"/>
                </a:cubicBezTo>
                <a:cubicBezTo>
                  <a:pt x="6403639" y="2706"/>
                  <a:pt x="6550600" y="36869"/>
                  <a:pt x="6943566" y="0"/>
                </a:cubicBezTo>
                <a:cubicBezTo>
                  <a:pt x="7083753" y="-11353"/>
                  <a:pt x="7184399" y="107162"/>
                  <a:pt x="7187609" y="244043"/>
                </a:cubicBezTo>
                <a:cubicBezTo>
                  <a:pt x="7183355" y="429389"/>
                  <a:pt x="7210150" y="577404"/>
                  <a:pt x="7187609" y="702831"/>
                </a:cubicBezTo>
                <a:cubicBezTo>
                  <a:pt x="7165068" y="828258"/>
                  <a:pt x="7177053" y="1010465"/>
                  <a:pt x="7187609" y="1220188"/>
                </a:cubicBezTo>
                <a:cubicBezTo>
                  <a:pt x="7172569" y="1324831"/>
                  <a:pt x="7086175" y="1495951"/>
                  <a:pt x="6943566" y="1464231"/>
                </a:cubicBezTo>
                <a:cubicBezTo>
                  <a:pt x="6736969" y="1463013"/>
                  <a:pt x="6535329" y="1474065"/>
                  <a:pt x="6340609" y="1464231"/>
                </a:cubicBezTo>
                <a:cubicBezTo>
                  <a:pt x="6145889" y="1454397"/>
                  <a:pt x="5768300" y="1433909"/>
                  <a:pt x="5603661" y="1464231"/>
                </a:cubicBezTo>
                <a:cubicBezTo>
                  <a:pt x="5439022" y="1494553"/>
                  <a:pt x="5258731" y="1491522"/>
                  <a:pt x="5000704" y="1464231"/>
                </a:cubicBezTo>
                <a:cubicBezTo>
                  <a:pt x="4742677" y="1436940"/>
                  <a:pt x="4671324" y="1464038"/>
                  <a:pt x="4464742" y="1464231"/>
                </a:cubicBezTo>
                <a:cubicBezTo>
                  <a:pt x="4258160" y="1464424"/>
                  <a:pt x="3894253" y="1463815"/>
                  <a:pt x="3727795" y="1464231"/>
                </a:cubicBezTo>
                <a:cubicBezTo>
                  <a:pt x="3561337" y="1464647"/>
                  <a:pt x="3297299" y="1465946"/>
                  <a:pt x="2923852" y="1464231"/>
                </a:cubicBezTo>
                <a:cubicBezTo>
                  <a:pt x="2550405" y="1462516"/>
                  <a:pt x="2613258" y="1455413"/>
                  <a:pt x="2454886" y="1464231"/>
                </a:cubicBezTo>
                <a:cubicBezTo>
                  <a:pt x="2296514" y="1473049"/>
                  <a:pt x="1851010" y="1466583"/>
                  <a:pt x="1650943" y="1464231"/>
                </a:cubicBezTo>
                <a:cubicBezTo>
                  <a:pt x="1450876" y="1461879"/>
                  <a:pt x="1025882" y="1486989"/>
                  <a:pt x="847000" y="1464231"/>
                </a:cubicBezTo>
                <a:cubicBezTo>
                  <a:pt x="668118" y="1441473"/>
                  <a:pt x="364640" y="1436703"/>
                  <a:pt x="244043" y="1464231"/>
                </a:cubicBezTo>
                <a:cubicBezTo>
                  <a:pt x="113119" y="1483282"/>
                  <a:pt x="16625" y="1336733"/>
                  <a:pt x="0" y="1220188"/>
                </a:cubicBezTo>
                <a:cubicBezTo>
                  <a:pt x="-15947" y="1086612"/>
                  <a:pt x="-14752" y="885729"/>
                  <a:pt x="0" y="751638"/>
                </a:cubicBezTo>
                <a:cubicBezTo>
                  <a:pt x="14752" y="617547"/>
                  <a:pt x="13043" y="436939"/>
                  <a:pt x="0" y="244043"/>
                </a:cubicBezTo>
                <a:close/>
              </a:path>
            </a:pathLst>
          </a:custGeom>
          <a:solidFill>
            <a:srgbClr val="E7E799"/>
          </a:solidFill>
          <a:ln w="38100">
            <a:solidFill>
              <a:srgbClr val="2D591D"/>
            </a:solidFill>
            <a:extLst>
              <a:ext uri="{C807C97D-BFC1-408E-A445-0C87EB9F89A2}">
                <ask:lineSketchStyleProps xmlns="" xmlns:ask="http://schemas.microsoft.com/office/drawing/2018/sketchyshapes" sd="3508211557">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Công tơ điện dùng để đo năng lượng điện đã dùng, được thể hiện bằng số liệu, từ đó tính được số tiền cần trả.</a:t>
            </a:r>
          </a:p>
        </p:txBody>
      </p:sp>
      <p:sp>
        <p:nvSpPr>
          <p:cNvPr id="9" name="Text Box 9">
            <a:extLst>
              <a:ext uri="{FF2B5EF4-FFF2-40B4-BE49-F238E27FC236}">
                <a16:creationId xmlns="" xmlns:a16="http://schemas.microsoft.com/office/drawing/2014/main" id="{84204086-8929-4BF4-842C-47691C80B9E5}"/>
              </a:ext>
            </a:extLst>
          </p:cNvPr>
          <p:cNvSpPr txBox="1">
            <a:spLocks noChangeArrowheads="1"/>
          </p:cNvSpPr>
          <p:nvPr/>
        </p:nvSpPr>
        <p:spPr bwMode="auto">
          <a:xfrm>
            <a:off x="1446028" y="2859455"/>
            <a:ext cx="7187609" cy="1464231"/>
          </a:xfrm>
          <a:custGeom>
            <a:avLst/>
            <a:gdLst>
              <a:gd name="connsiteX0" fmla="*/ 0 w 7187609"/>
              <a:gd name="connsiteY0" fmla="*/ 244043 h 1464231"/>
              <a:gd name="connsiteX1" fmla="*/ 244043 w 7187609"/>
              <a:gd name="connsiteY1" fmla="*/ 0 h 1464231"/>
              <a:gd name="connsiteX2" fmla="*/ 847000 w 7187609"/>
              <a:gd name="connsiteY2" fmla="*/ 0 h 1464231"/>
              <a:gd name="connsiteX3" fmla="*/ 1449957 w 7187609"/>
              <a:gd name="connsiteY3" fmla="*/ 0 h 1464231"/>
              <a:gd name="connsiteX4" fmla="*/ 2119909 w 7187609"/>
              <a:gd name="connsiteY4" fmla="*/ 0 h 1464231"/>
              <a:gd name="connsiteX5" fmla="*/ 2588876 w 7187609"/>
              <a:gd name="connsiteY5" fmla="*/ 0 h 1464231"/>
              <a:gd name="connsiteX6" fmla="*/ 3191833 w 7187609"/>
              <a:gd name="connsiteY6" fmla="*/ 0 h 1464231"/>
              <a:gd name="connsiteX7" fmla="*/ 3727795 w 7187609"/>
              <a:gd name="connsiteY7" fmla="*/ 0 h 1464231"/>
              <a:gd name="connsiteX8" fmla="*/ 4330752 w 7187609"/>
              <a:gd name="connsiteY8" fmla="*/ 0 h 1464231"/>
              <a:gd name="connsiteX9" fmla="*/ 5000704 w 7187609"/>
              <a:gd name="connsiteY9" fmla="*/ 0 h 1464231"/>
              <a:gd name="connsiteX10" fmla="*/ 5804647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206618 w 7187609"/>
              <a:gd name="connsiteY16" fmla="*/ 1464231 h 1464231"/>
              <a:gd name="connsiteX17" fmla="*/ 5670657 w 7187609"/>
              <a:gd name="connsiteY17" fmla="*/ 1464231 h 1464231"/>
              <a:gd name="connsiteX18" fmla="*/ 5000704 w 7187609"/>
              <a:gd name="connsiteY18" fmla="*/ 1464231 h 1464231"/>
              <a:gd name="connsiteX19" fmla="*/ 4263757 w 7187609"/>
              <a:gd name="connsiteY19" fmla="*/ 1464231 h 1464231"/>
              <a:gd name="connsiteX20" fmla="*/ 3526809 w 7187609"/>
              <a:gd name="connsiteY20" fmla="*/ 1464231 h 1464231"/>
              <a:gd name="connsiteX21" fmla="*/ 2789862 w 7187609"/>
              <a:gd name="connsiteY21" fmla="*/ 1464231 h 1464231"/>
              <a:gd name="connsiteX22" fmla="*/ 2320895 w 7187609"/>
              <a:gd name="connsiteY22" fmla="*/ 1464231 h 1464231"/>
              <a:gd name="connsiteX23" fmla="*/ 1784933 w 7187609"/>
              <a:gd name="connsiteY23" fmla="*/ 1464231 h 1464231"/>
              <a:gd name="connsiteX24" fmla="*/ 1181976 w 7187609"/>
              <a:gd name="connsiteY24" fmla="*/ 1464231 h 1464231"/>
              <a:gd name="connsiteX25" fmla="*/ 244043 w 7187609"/>
              <a:gd name="connsiteY25" fmla="*/ 1464231 h 1464231"/>
              <a:gd name="connsiteX26" fmla="*/ 0 w 7187609"/>
              <a:gd name="connsiteY26" fmla="*/ 1220188 h 1464231"/>
              <a:gd name="connsiteX27" fmla="*/ 0 w 7187609"/>
              <a:gd name="connsiteY27" fmla="*/ 712593 h 1464231"/>
              <a:gd name="connsiteX28" fmla="*/ 0 w 7187609"/>
              <a:gd name="connsiteY2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7609" h="1464231" fill="none" extrusionOk="0">
                <a:moveTo>
                  <a:pt x="0" y="244043"/>
                </a:moveTo>
                <a:cubicBezTo>
                  <a:pt x="4569" y="89034"/>
                  <a:pt x="118248" y="3707"/>
                  <a:pt x="244043" y="0"/>
                </a:cubicBezTo>
                <a:cubicBezTo>
                  <a:pt x="531943" y="22956"/>
                  <a:pt x="570832" y="-25482"/>
                  <a:pt x="847000" y="0"/>
                </a:cubicBezTo>
                <a:cubicBezTo>
                  <a:pt x="1123168" y="25482"/>
                  <a:pt x="1233540" y="-28142"/>
                  <a:pt x="1449957" y="0"/>
                </a:cubicBezTo>
                <a:cubicBezTo>
                  <a:pt x="1666374" y="28142"/>
                  <a:pt x="1975702" y="14443"/>
                  <a:pt x="2119909" y="0"/>
                </a:cubicBezTo>
                <a:cubicBezTo>
                  <a:pt x="2264116" y="-14443"/>
                  <a:pt x="2365865" y="-3782"/>
                  <a:pt x="2588876" y="0"/>
                </a:cubicBezTo>
                <a:cubicBezTo>
                  <a:pt x="2811887" y="3782"/>
                  <a:pt x="2971199" y="6602"/>
                  <a:pt x="3191833" y="0"/>
                </a:cubicBezTo>
                <a:cubicBezTo>
                  <a:pt x="3412467" y="-6602"/>
                  <a:pt x="3611674" y="11550"/>
                  <a:pt x="3727795" y="0"/>
                </a:cubicBezTo>
                <a:cubicBezTo>
                  <a:pt x="3843916" y="-11550"/>
                  <a:pt x="4170372" y="12409"/>
                  <a:pt x="4330752" y="0"/>
                </a:cubicBezTo>
                <a:cubicBezTo>
                  <a:pt x="4491132" y="-12409"/>
                  <a:pt x="4828425" y="28143"/>
                  <a:pt x="5000704" y="0"/>
                </a:cubicBezTo>
                <a:cubicBezTo>
                  <a:pt x="5172983" y="-28143"/>
                  <a:pt x="5631393" y="32697"/>
                  <a:pt x="5804647" y="0"/>
                </a:cubicBezTo>
                <a:cubicBezTo>
                  <a:pt x="5977901" y="-32697"/>
                  <a:pt x="6663721" y="-17331"/>
                  <a:pt x="6943566" y="0"/>
                </a:cubicBezTo>
                <a:cubicBezTo>
                  <a:pt x="7069194" y="-7686"/>
                  <a:pt x="7190326" y="81680"/>
                  <a:pt x="7187609" y="244043"/>
                </a:cubicBezTo>
                <a:cubicBezTo>
                  <a:pt x="7171195" y="421405"/>
                  <a:pt x="7208859" y="516949"/>
                  <a:pt x="7187609" y="722354"/>
                </a:cubicBezTo>
                <a:cubicBezTo>
                  <a:pt x="7166359" y="927759"/>
                  <a:pt x="7177710" y="1020984"/>
                  <a:pt x="7187609" y="1220188"/>
                </a:cubicBezTo>
                <a:cubicBezTo>
                  <a:pt x="7190986" y="1324654"/>
                  <a:pt x="7079630" y="1470074"/>
                  <a:pt x="6943566" y="1464231"/>
                </a:cubicBezTo>
                <a:cubicBezTo>
                  <a:pt x="6713924" y="1485326"/>
                  <a:pt x="6422979" y="1471712"/>
                  <a:pt x="6206618" y="1464231"/>
                </a:cubicBezTo>
                <a:cubicBezTo>
                  <a:pt x="5990257" y="1456750"/>
                  <a:pt x="5934874" y="1485446"/>
                  <a:pt x="5670657" y="1464231"/>
                </a:cubicBezTo>
                <a:cubicBezTo>
                  <a:pt x="5406440" y="1443016"/>
                  <a:pt x="5137842" y="1477056"/>
                  <a:pt x="5000704" y="1464231"/>
                </a:cubicBezTo>
                <a:cubicBezTo>
                  <a:pt x="4863566" y="1451406"/>
                  <a:pt x="4548395" y="1485420"/>
                  <a:pt x="4263757" y="1464231"/>
                </a:cubicBezTo>
                <a:cubicBezTo>
                  <a:pt x="3979119" y="1443042"/>
                  <a:pt x="3785743" y="1480895"/>
                  <a:pt x="3526809" y="1464231"/>
                </a:cubicBezTo>
                <a:cubicBezTo>
                  <a:pt x="3267875" y="1447567"/>
                  <a:pt x="3025194" y="1427428"/>
                  <a:pt x="2789862" y="1464231"/>
                </a:cubicBezTo>
                <a:cubicBezTo>
                  <a:pt x="2554530" y="1501034"/>
                  <a:pt x="2440062" y="1478882"/>
                  <a:pt x="2320895" y="1464231"/>
                </a:cubicBezTo>
                <a:cubicBezTo>
                  <a:pt x="2201728" y="1449580"/>
                  <a:pt x="1922127" y="1465492"/>
                  <a:pt x="1784933" y="1464231"/>
                </a:cubicBezTo>
                <a:cubicBezTo>
                  <a:pt x="1647739" y="1462970"/>
                  <a:pt x="1328194" y="1458398"/>
                  <a:pt x="1181976" y="1464231"/>
                </a:cubicBezTo>
                <a:cubicBezTo>
                  <a:pt x="1035758" y="1470064"/>
                  <a:pt x="579595" y="1421053"/>
                  <a:pt x="244043" y="1464231"/>
                </a:cubicBezTo>
                <a:cubicBezTo>
                  <a:pt x="124059" y="1450632"/>
                  <a:pt x="-5582" y="1362559"/>
                  <a:pt x="0" y="1220188"/>
                </a:cubicBezTo>
                <a:cubicBezTo>
                  <a:pt x="-13875" y="1059499"/>
                  <a:pt x="237" y="946018"/>
                  <a:pt x="0" y="712593"/>
                </a:cubicBezTo>
                <a:cubicBezTo>
                  <a:pt x="-237" y="479169"/>
                  <a:pt x="19615" y="386574"/>
                  <a:pt x="0" y="244043"/>
                </a:cubicBezTo>
                <a:close/>
              </a:path>
              <a:path w="7187609" h="1464231" stroke="0" extrusionOk="0">
                <a:moveTo>
                  <a:pt x="0" y="244043"/>
                </a:moveTo>
                <a:cubicBezTo>
                  <a:pt x="-7790" y="137739"/>
                  <a:pt x="96912" y="7715"/>
                  <a:pt x="244043" y="0"/>
                </a:cubicBezTo>
                <a:cubicBezTo>
                  <a:pt x="407802" y="347"/>
                  <a:pt x="859239" y="3311"/>
                  <a:pt x="1047986" y="0"/>
                </a:cubicBezTo>
                <a:cubicBezTo>
                  <a:pt x="1236733" y="-3311"/>
                  <a:pt x="1309103" y="-6137"/>
                  <a:pt x="1516952" y="0"/>
                </a:cubicBezTo>
                <a:cubicBezTo>
                  <a:pt x="1724801" y="6137"/>
                  <a:pt x="1885636" y="24340"/>
                  <a:pt x="2052914" y="0"/>
                </a:cubicBezTo>
                <a:cubicBezTo>
                  <a:pt x="2220192" y="-24340"/>
                  <a:pt x="2554138" y="-39521"/>
                  <a:pt x="2856857" y="0"/>
                </a:cubicBezTo>
                <a:cubicBezTo>
                  <a:pt x="3159576" y="39521"/>
                  <a:pt x="3193129" y="1482"/>
                  <a:pt x="3325824" y="0"/>
                </a:cubicBezTo>
                <a:cubicBezTo>
                  <a:pt x="3458519" y="-1482"/>
                  <a:pt x="3758058" y="-6825"/>
                  <a:pt x="3928781" y="0"/>
                </a:cubicBezTo>
                <a:cubicBezTo>
                  <a:pt x="4099504" y="6825"/>
                  <a:pt x="4299288" y="6002"/>
                  <a:pt x="4464742" y="0"/>
                </a:cubicBezTo>
                <a:cubicBezTo>
                  <a:pt x="4630196" y="-6002"/>
                  <a:pt x="4934254" y="16099"/>
                  <a:pt x="5201690" y="0"/>
                </a:cubicBezTo>
                <a:cubicBezTo>
                  <a:pt x="5469126" y="-16099"/>
                  <a:pt x="5668381" y="2088"/>
                  <a:pt x="6005633" y="0"/>
                </a:cubicBezTo>
                <a:cubicBezTo>
                  <a:pt x="6342885" y="-2088"/>
                  <a:pt x="6485328" y="-40952"/>
                  <a:pt x="6943566" y="0"/>
                </a:cubicBezTo>
                <a:cubicBezTo>
                  <a:pt x="7070676" y="17187"/>
                  <a:pt x="7202039" y="96811"/>
                  <a:pt x="7187609" y="244043"/>
                </a:cubicBezTo>
                <a:cubicBezTo>
                  <a:pt x="7178097" y="380009"/>
                  <a:pt x="7190048" y="574767"/>
                  <a:pt x="7187609" y="712593"/>
                </a:cubicBezTo>
                <a:cubicBezTo>
                  <a:pt x="7185171" y="850419"/>
                  <a:pt x="7186070" y="1024029"/>
                  <a:pt x="7187609" y="1220188"/>
                </a:cubicBezTo>
                <a:cubicBezTo>
                  <a:pt x="7186635" y="1333599"/>
                  <a:pt x="7072928" y="1447095"/>
                  <a:pt x="6943566" y="1464231"/>
                </a:cubicBezTo>
                <a:cubicBezTo>
                  <a:pt x="6660110" y="1477086"/>
                  <a:pt x="6518395" y="1477171"/>
                  <a:pt x="6139623" y="1464231"/>
                </a:cubicBezTo>
                <a:cubicBezTo>
                  <a:pt x="5760851" y="1451291"/>
                  <a:pt x="5775263" y="1442920"/>
                  <a:pt x="5670657" y="1464231"/>
                </a:cubicBezTo>
                <a:cubicBezTo>
                  <a:pt x="5566051" y="1485542"/>
                  <a:pt x="5364761" y="1457386"/>
                  <a:pt x="5067700" y="1464231"/>
                </a:cubicBezTo>
                <a:cubicBezTo>
                  <a:pt x="4770639" y="1471076"/>
                  <a:pt x="4698960" y="1483396"/>
                  <a:pt x="4330752" y="1464231"/>
                </a:cubicBezTo>
                <a:cubicBezTo>
                  <a:pt x="3962544" y="1445066"/>
                  <a:pt x="3771966" y="1498379"/>
                  <a:pt x="3526809" y="1464231"/>
                </a:cubicBezTo>
                <a:cubicBezTo>
                  <a:pt x="3281652" y="1430083"/>
                  <a:pt x="3100495" y="1436186"/>
                  <a:pt x="2722867" y="1464231"/>
                </a:cubicBezTo>
                <a:cubicBezTo>
                  <a:pt x="2345239" y="1492276"/>
                  <a:pt x="2376002" y="1474460"/>
                  <a:pt x="2253900" y="1464231"/>
                </a:cubicBezTo>
                <a:cubicBezTo>
                  <a:pt x="2131798" y="1454002"/>
                  <a:pt x="1906346" y="1462635"/>
                  <a:pt x="1650943" y="1464231"/>
                </a:cubicBezTo>
                <a:cubicBezTo>
                  <a:pt x="1395540" y="1465827"/>
                  <a:pt x="1264368" y="1465705"/>
                  <a:pt x="980991" y="1464231"/>
                </a:cubicBezTo>
                <a:cubicBezTo>
                  <a:pt x="697614" y="1462757"/>
                  <a:pt x="527278" y="1476607"/>
                  <a:pt x="244043" y="1464231"/>
                </a:cubicBezTo>
                <a:cubicBezTo>
                  <a:pt x="112473" y="1484220"/>
                  <a:pt x="2120" y="1365268"/>
                  <a:pt x="0" y="1220188"/>
                </a:cubicBezTo>
                <a:cubicBezTo>
                  <a:pt x="-14127" y="982578"/>
                  <a:pt x="-21326" y="934006"/>
                  <a:pt x="0" y="741877"/>
                </a:cubicBezTo>
                <a:cubicBezTo>
                  <a:pt x="21326" y="549748"/>
                  <a:pt x="14915" y="476244"/>
                  <a:pt x="0" y="244043"/>
                </a:cubicBezTo>
                <a:close/>
              </a:path>
            </a:pathLst>
          </a:custGeom>
          <a:solidFill>
            <a:srgbClr val="E7E799"/>
          </a:solidFill>
          <a:ln w="38100">
            <a:solidFill>
              <a:srgbClr val="2D591D"/>
            </a:solidFill>
            <a:miter lim="800000"/>
            <a:headEnd/>
            <a:tailEnd/>
            <a:extLst>
              <a:ext uri="{C807C97D-BFC1-408E-A445-0C87EB9F89A2}">
                <ask:lineSketchStyleProps xmlns="" xmlns:ask="http://schemas.microsoft.com/office/drawing/2018/sketchyshapes" sd="1270143669">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Mỗi hộ dùng điện đều có một công tơ điện để đo năng lượng điện đã dùng. Căn cứ vào đó, người ta tính được số tiền điện phải trả.</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3316" name="Picture 4" descr="Flash free icon">
            <a:extLst>
              <a:ext uri="{FF2B5EF4-FFF2-40B4-BE49-F238E27FC236}">
                <a16:creationId xmlns="" xmlns:a16="http://schemas.microsoft.com/office/drawing/2014/main" id="{73D1AD4E-E96F-4DB3-ADAA-7889C4DA2B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584" y="1218743"/>
            <a:ext cx="588335" cy="588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ash free icon">
            <a:extLst>
              <a:ext uri="{FF2B5EF4-FFF2-40B4-BE49-F238E27FC236}">
                <a16:creationId xmlns="" xmlns:a16="http://schemas.microsoft.com/office/drawing/2014/main" id="{7ABC7259-B8AB-42F3-86AC-F496B5C6C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7195" y="2962939"/>
            <a:ext cx="560724" cy="56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2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1" y="4512698"/>
            <a:ext cx="9144000" cy="788247"/>
          </a:xfrm>
          <a:prstGeom prst="rect">
            <a:avLst/>
          </a:prstGeom>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1890823" y="162839"/>
            <a:ext cx="7169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Giới thiệu </a:t>
            </a:r>
            <a:r>
              <a:rPr lang="en-US" altLang="en-US" sz="3200" b="1" dirty="0" err="1">
                <a:solidFill>
                  <a:srgbClr val="2D591D"/>
                </a:solidFill>
                <a:latin typeface="Calibri" panose="020F0502020204030204" pitchFamily="34" charset="0"/>
                <a:cs typeface="Calibri" panose="020F0502020204030204" pitchFamily="34" charset="0"/>
              </a:rPr>
              <a:t>Aptomat</a:t>
            </a:r>
            <a:r>
              <a:rPr lang="en-US" altLang="en-US" sz="3200" b="1" dirty="0">
                <a:solidFill>
                  <a:srgbClr val="2D591D"/>
                </a:solidFill>
                <a:latin typeface="Calibri" panose="020F0502020204030204" pitchFamily="34" charset="0"/>
                <a:cs typeface="Calibri" panose="020F0502020204030204" pitchFamily="34" charset="0"/>
              </a:rPr>
              <a:t> (Cầu dao tự động)</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1807534" cy="5143500"/>
          </a:xfrm>
          <a:prstGeom prst="rect">
            <a:avLst/>
          </a:prstGeom>
        </p:spPr>
      </p:pic>
      <p:pic>
        <p:nvPicPr>
          <p:cNvPr id="1026" name="Picture 2" descr="Aptomat là gì, cấu tạo aptomat, các thông số cơ bản của Aptomat">
            <a:extLst>
              <a:ext uri="{FF2B5EF4-FFF2-40B4-BE49-F238E27FC236}">
                <a16:creationId xmlns="" xmlns:a16="http://schemas.microsoft.com/office/drawing/2014/main" id="{DB46D5E9-C379-4586-86DD-2A61C676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411" y="1062505"/>
            <a:ext cx="5551081" cy="185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481D1DC4-725F-4913-A0CD-3C9F2FFAC395}"/>
              </a:ext>
            </a:extLst>
          </p:cNvPr>
          <p:cNvSpPr txBox="1"/>
          <p:nvPr/>
        </p:nvSpPr>
        <p:spPr>
          <a:xfrm>
            <a:off x="1469508" y="2912865"/>
            <a:ext cx="7424628" cy="1569660"/>
          </a:xfrm>
          <a:prstGeom prst="rect">
            <a:avLst/>
          </a:prstGeom>
          <a:solidFill>
            <a:srgbClr val="FDEED9"/>
          </a:solidFill>
        </p:spPr>
        <p:txBody>
          <a:bodyPr wrap="square">
            <a:spAutoFit/>
          </a:bodyPr>
          <a:lstStyle/>
          <a:p>
            <a:pPr algn="just"/>
            <a:r>
              <a:rPr lang="vi-VN" sz="2400" b="0" i="0" dirty="0">
                <a:solidFill>
                  <a:srgbClr val="0070C0"/>
                </a:solidFill>
                <a:effectLst/>
                <a:latin typeface="Calibri" panose="020F0502020204030204" pitchFamily="34" charset="0"/>
                <a:cs typeface="Calibri" panose="020F0502020204030204" pitchFamily="34" charset="0"/>
              </a:rPr>
              <a:t>Aptomat là một loại cầu dao với khả năng đóng cắt tự động.</a:t>
            </a:r>
            <a:r>
              <a:rPr lang="en-US" sz="2400" b="0" i="0" dirty="0">
                <a:solidFill>
                  <a:srgbClr val="0070C0"/>
                </a:solidFill>
                <a:effectLst/>
                <a:latin typeface="Calibri" panose="020F0502020204030204" pitchFamily="34" charset="0"/>
                <a:cs typeface="Calibri" panose="020F0502020204030204" pitchFamily="34" charset="0"/>
              </a:rPr>
              <a:t> </a:t>
            </a:r>
            <a:r>
              <a:rPr lang="en-US" sz="2400" b="0" i="0" dirty="0" err="1">
                <a:solidFill>
                  <a:srgbClr val="0070C0"/>
                </a:solidFill>
                <a:effectLst/>
                <a:latin typeface="Calibri" panose="020F0502020204030204" pitchFamily="34" charset="0"/>
                <a:cs typeface="Calibri" panose="020F0502020204030204" pitchFamily="34" charset="0"/>
              </a:rPr>
              <a:t>Aptomat</a:t>
            </a:r>
            <a:r>
              <a:rPr lang="en-US" sz="2400" b="0" i="0" dirty="0">
                <a:solidFill>
                  <a:srgbClr val="0070C0"/>
                </a:solidFill>
                <a:effectLst/>
                <a:latin typeface="Calibri" panose="020F0502020204030204" pitchFamily="34" charset="0"/>
                <a:cs typeface="Calibri" panose="020F0502020204030204" pitchFamily="34" charset="0"/>
              </a:rPr>
              <a:t> </a:t>
            </a:r>
            <a:r>
              <a:rPr lang="vi-VN" sz="2400" b="0" i="0" dirty="0">
                <a:solidFill>
                  <a:srgbClr val="0070C0"/>
                </a:solidFill>
                <a:effectLst/>
                <a:latin typeface="Calibri" panose="020F0502020204030204" pitchFamily="34" charset="0"/>
                <a:cs typeface="Calibri" panose="020F0502020204030204" pitchFamily="34" charset="0"/>
              </a:rPr>
              <a:t>có chức năng bảo vệ hệ thống tránh hiện tượng quá tải hoặc ngắn mạch. Một số loại còn có thêm nhiều chức năng như chống rò rỉ điện hoặc chống giật.</a:t>
            </a:r>
            <a:endParaRPr lang="en-US" sz="2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4557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 xmlns:a16="http://schemas.microsoft.com/office/drawing/2014/main" id="{AE5F05DE-F70D-4697-A518-7CD843D17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 xmlns:a16="http://schemas.microsoft.com/office/drawing/2014/main"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ectricity free icon">
            <a:extLst>
              <a:ext uri="{FF2B5EF4-FFF2-40B4-BE49-F238E27FC236}">
                <a16:creationId xmlns="" xmlns:a16="http://schemas.microsoft.com/office/drawing/2014/main"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7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 xmlns:a16="http://schemas.microsoft.com/office/drawing/2014/main"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 xmlns:a16="http://schemas.microsoft.com/office/drawing/2014/main" id="{D705CFDD-318E-4AB9-95DD-4B94202A9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val="3928330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 xmlns:a16="http://schemas.microsoft.com/office/drawing/2014/main"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 xmlns:a16="http://schemas.microsoft.com/office/drawing/2014/main" id="{21836A4D-E4A7-4154-859F-174794CC2B6C}"/>
              </a:ext>
            </a:extLst>
          </p:cNvPr>
          <p:cNvSpPr txBox="1"/>
          <p:nvPr/>
        </p:nvSpPr>
        <p:spPr>
          <a:xfrm>
            <a:off x="1767013" y="1807535"/>
            <a:ext cx="6280298" cy="1200329"/>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Hãy tìm hiểu vị trí đặt cầu chì và công tơ điện ở gia đình mình</a:t>
            </a:r>
          </a:p>
        </p:txBody>
      </p:sp>
    </p:spTree>
    <p:extLst>
      <p:ext uri="{BB962C8B-B14F-4D97-AF65-F5344CB8AC3E}">
        <p14:creationId xmlns:p14="http://schemas.microsoft.com/office/powerpoint/2010/main" val="423132529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282" y="142248"/>
            <a:ext cx="5008232" cy="1145762"/>
          </a:xfrm>
          <a:prstGeom prst="rect">
            <a:avLst/>
          </a:prstGeom>
        </p:spPr>
      </p:pic>
      <p:grpSp>
        <p:nvGrpSpPr>
          <p:cNvPr id="13" name="Group 12">
            <a:extLst>
              <a:ext uri="{FF2B5EF4-FFF2-40B4-BE49-F238E27FC236}">
                <a16:creationId xmlns=""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free icon">
            <a:extLst>
              <a:ext uri="{FF2B5EF4-FFF2-40B4-BE49-F238E27FC236}">
                <a16:creationId xmlns="" xmlns:a16="http://schemas.microsoft.com/office/drawing/2014/main" id="{DA630ACC-290F-474D-BCCC-5C1A5D4136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0527" y="199390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eck free icon">
            <a:extLst>
              <a:ext uri="{FF2B5EF4-FFF2-40B4-BE49-F238E27FC236}">
                <a16:creationId xmlns="" xmlns:a16="http://schemas.microsoft.com/office/drawing/2014/main" id="{325B5FAE-FDAB-4EC3-8CA3-84BA9372AE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3999" y="3870411"/>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238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46"/>
                                        </p:tgtEl>
                                        <p:attrNameLst>
                                          <p:attrName>style.visibility</p:attrName>
                                        </p:attrNameLst>
                                      </p:cBhvr>
                                      <p:to>
                                        <p:strVal val="visible"/>
                                      </p:to>
                                    </p:set>
                                    <p:anim calcmode="lin" valueType="num">
                                      <p:cBhvr additive="base">
                                        <p:cTn id="11" dur="1000" fill="hold"/>
                                        <p:tgtEl>
                                          <p:spTgt spid="1046"/>
                                        </p:tgtEl>
                                        <p:attrNameLst>
                                          <p:attrName>ppt_x</p:attrName>
                                        </p:attrNameLst>
                                      </p:cBhvr>
                                      <p:tavLst>
                                        <p:tav tm="0">
                                          <p:val>
                                            <p:strVal val="1+#ppt_w/2"/>
                                          </p:val>
                                        </p:tav>
                                        <p:tav tm="100000">
                                          <p:val>
                                            <p:strVal val="#ppt_x"/>
                                          </p:val>
                                        </p:tav>
                                      </p:tavLst>
                                    </p:anim>
                                    <p:anim calcmode="lin" valueType="num">
                                      <p:cBhvr additive="base">
                                        <p:cTn id="12" dur="1000" fill="hold"/>
                                        <p:tgtEl>
                                          <p:spTgt spid="10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1E6"/>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019" y="3742661"/>
            <a:ext cx="10108019" cy="1843333"/>
          </a:xfrm>
          <a:prstGeom prst="rect">
            <a:avLst/>
          </a:prstGeom>
        </p:spPr>
      </p:pic>
      <p:sp>
        <p:nvSpPr>
          <p:cNvPr id="20" name="TextBox 3">
            <a:hlinkClick r:id="rId4"/>
            <a:extLst>
              <a:ext uri="{FF2B5EF4-FFF2-40B4-BE49-F238E27FC236}">
                <a16:creationId xmlns=""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4">
                  <a:extLst>
                    <a:ext uri="{A12FA001-AC4F-418D-AE19-62706E023703}">
                      <ahyp:hlinkClr xmlns=""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7" name="图片 1">
            <a:extLst>
              <a:ext uri="{FF2B5EF4-FFF2-40B4-BE49-F238E27FC236}">
                <a16:creationId xmlns="" xmlns:a16="http://schemas.microsoft.com/office/drawing/2014/main" id="{63E0F003-A31A-49B3-AC5C-D7AB5A990F40}"/>
              </a:ext>
            </a:extLst>
          </p:cNvPr>
          <p:cNvPicPr>
            <a:picLocks noChangeAspect="1"/>
          </p:cNvPicPr>
          <p:nvPr/>
        </p:nvPicPr>
        <p:blipFill>
          <a:blip r:embed="rId5"/>
          <a:stretch>
            <a:fillRect/>
          </a:stretch>
        </p:blipFill>
        <p:spPr>
          <a:xfrm>
            <a:off x="1181749" y="863975"/>
            <a:ext cx="7172774" cy="3684908"/>
          </a:xfrm>
          <a:prstGeom prst="rect">
            <a:avLst/>
          </a:prstGeom>
        </p:spPr>
      </p:pic>
      <p:sp>
        <p:nvSpPr>
          <p:cNvPr id="5" name="TextBox 4">
            <a:extLst>
              <a:ext uri="{FF2B5EF4-FFF2-40B4-BE49-F238E27FC236}">
                <a16:creationId xmlns="" xmlns:a16="http://schemas.microsoft.com/office/drawing/2014/main" id="{CF124740-EDC6-4D57-AD72-A29CC8549743}"/>
              </a:ext>
            </a:extLst>
          </p:cNvPr>
          <p:cNvSpPr txBox="1"/>
          <p:nvPr/>
        </p:nvSpPr>
        <p:spPr>
          <a:xfrm>
            <a:off x="4609451" y="313797"/>
            <a:ext cx="3352800" cy="830997"/>
          </a:xfrm>
          <a:prstGeom prst="rect">
            <a:avLst/>
          </a:prstGeom>
          <a:noFill/>
        </p:spPr>
        <p:txBody>
          <a:bodyPr wrap="square" rtlCol="0">
            <a:spAutoFit/>
          </a:bodyPr>
          <a:lstStyle/>
          <a:p>
            <a:r>
              <a:rPr lang="en-US" sz="4800" b="1" dirty="0">
                <a:solidFill>
                  <a:srgbClr val="D7454F"/>
                </a:solidFill>
                <a:latin typeface="#9Slide07 SVNNexa Rust Slab Bla" panose="020B0606040200020203" pitchFamily="34" charset="0"/>
              </a:rPr>
              <a:t>D</a:t>
            </a:r>
            <a:r>
              <a:rPr lang="en-US" sz="4800" dirty="0">
                <a:solidFill>
                  <a:srgbClr val="D7454F"/>
                </a:solidFill>
                <a:latin typeface="#9Slide07 SVNNexa Rust Slab Bla" panose="020B0606040200020203" pitchFamily="34" charset="0"/>
              </a:rPr>
              <a:t>ặn dò</a:t>
            </a:r>
          </a:p>
        </p:txBody>
      </p:sp>
      <p:sp>
        <p:nvSpPr>
          <p:cNvPr id="8" name="TextBox 7">
            <a:extLst>
              <a:ext uri="{FF2B5EF4-FFF2-40B4-BE49-F238E27FC236}">
                <a16:creationId xmlns="" xmlns:a16="http://schemas.microsoft.com/office/drawing/2014/main" id="{6E13E595-74A6-4B4D-B80A-F8352FD34F42}"/>
              </a:ext>
            </a:extLst>
          </p:cNvPr>
          <p:cNvSpPr txBox="1"/>
          <p:nvPr/>
        </p:nvSpPr>
        <p:spPr>
          <a:xfrm>
            <a:off x="1835888" y="2105247"/>
            <a:ext cx="5940056" cy="1384995"/>
          </a:xfrm>
          <a:prstGeom prst="rect">
            <a:avLst/>
          </a:prstGeom>
          <a:noFill/>
        </p:spPr>
        <p:txBody>
          <a:bodyPr wrap="square" rtlCol="0">
            <a:spAutoFit/>
          </a:bodyPr>
          <a:lstStyle/>
          <a:p>
            <a:pPr algn="just"/>
            <a:r>
              <a:rPr lang="en-US" sz="2800" dirty="0">
                <a:solidFill>
                  <a:srgbClr val="2D591D"/>
                </a:solidFill>
                <a:latin typeface="#9Slide03 AllRoundGothic" panose="020B0703020202020104" pitchFamily="34" charset="0"/>
              </a:rPr>
              <a:t>Chuẩn bị bài sau: </a:t>
            </a:r>
            <a:r>
              <a:rPr lang="en-US" sz="2800" i="1" dirty="0">
                <a:solidFill>
                  <a:srgbClr val="2D591D"/>
                </a:solidFill>
                <a:latin typeface="#9Slide03 AllRoundGothic" panose="020B0703020202020104" pitchFamily="34" charset="0"/>
              </a:rPr>
              <a:t>An toàn và tránh lãng phí khi sử dụng điện (tiết 2)</a:t>
            </a:r>
          </a:p>
        </p:txBody>
      </p:sp>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221044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
        <p:nvSpPr>
          <p:cNvPr id="20" name="TextBox 3">
            <a:hlinkClick r:id="rId6"/>
            <a:extLst>
              <a:ext uri="{FF2B5EF4-FFF2-40B4-BE49-F238E27FC236}">
                <a16:creationId xmlns=""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6">
                  <a:extLst>
                    <a:ext uri="{A12FA001-AC4F-418D-AE19-62706E023703}">
                      <ahyp:hlinkClr xmlns=""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6" name="Picture 5" descr="Shape&#10;&#10;Description automatically generated with medium confidence">
            <a:extLst>
              <a:ext uri="{FF2B5EF4-FFF2-40B4-BE49-F238E27FC236}">
                <a16:creationId xmlns="" xmlns:a16="http://schemas.microsoft.com/office/drawing/2014/main" id="{DB8F731C-3724-47C8-85E6-EA7899F051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797"/>
          <a:stretch/>
        </p:blipFill>
        <p:spPr>
          <a:xfrm>
            <a:off x="1593056" y="747361"/>
            <a:ext cx="7150894" cy="1573834"/>
          </a:xfrm>
          <a:prstGeom prst="rect">
            <a:avLst/>
          </a:prstGeom>
        </p:spPr>
      </p:pic>
    </p:spTree>
    <p:extLst>
      <p:ext uri="{BB962C8B-B14F-4D97-AF65-F5344CB8AC3E}">
        <p14:creationId xmlns:p14="http://schemas.microsoft.com/office/powerpoint/2010/main" val="339314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14" name="任意多边形: 形状 13">
            <a:extLst>
              <a:ext uri="{FF2B5EF4-FFF2-40B4-BE49-F238E27FC236}">
                <a16:creationId xmlns="" xmlns:a16="http://schemas.microsoft.com/office/drawing/2014/main" id="{2F78AA99-FE66-4F57-AAF3-B1340139B011}"/>
              </a:ext>
            </a:extLst>
          </p:cNvPr>
          <p:cNvSpPr/>
          <p:nvPr/>
        </p:nvSpPr>
        <p:spPr>
          <a:xfrm>
            <a:off x="-244930" y="87087"/>
            <a:ext cx="9645290" cy="5056414"/>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73" name="Picture 72" descr="A picture containing text, vector graphics&#10;&#10;Description automatically generated">
            <a:extLst>
              <a:ext uri="{FF2B5EF4-FFF2-40B4-BE49-F238E27FC236}">
                <a16:creationId xmlns="" xmlns:a16="http://schemas.microsoft.com/office/drawing/2014/main" id="{A79C0C35-50C8-40A5-A0D4-1FD8F9F9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599" y="1024033"/>
            <a:ext cx="4272403" cy="4032380"/>
          </a:xfrm>
          <a:prstGeom prst="rect">
            <a:avLst/>
          </a:prstGeom>
        </p:spPr>
      </p:pic>
      <p:pic>
        <p:nvPicPr>
          <p:cNvPr id="8" name="图片 7">
            <a:extLst>
              <a:ext uri="{FF2B5EF4-FFF2-40B4-BE49-F238E27FC236}">
                <a16:creationId xmlns="" xmlns:a16="http://schemas.microsoft.com/office/drawing/2014/main" id="{CE3B4127-84EB-467B-B910-FA5BA84034DE}"/>
              </a:ext>
            </a:extLst>
          </p:cNvPr>
          <p:cNvPicPr>
            <a:picLocks noChangeAspect="1"/>
          </p:cNvPicPr>
          <p:nvPr/>
        </p:nvPicPr>
        <p:blipFill>
          <a:blip r:embed="rId4"/>
          <a:stretch>
            <a:fillRect/>
          </a:stretch>
        </p:blipFill>
        <p:spPr>
          <a:xfrm>
            <a:off x="581217" y="237625"/>
            <a:ext cx="1107128" cy="500159"/>
          </a:xfrm>
          <a:prstGeom prst="rect">
            <a:avLst/>
          </a:prstGeom>
        </p:spPr>
      </p:pic>
      <p:pic>
        <p:nvPicPr>
          <p:cNvPr id="9" name="图片 8">
            <a:extLst>
              <a:ext uri="{FF2B5EF4-FFF2-40B4-BE49-F238E27FC236}">
                <a16:creationId xmlns="" xmlns:a16="http://schemas.microsoft.com/office/drawing/2014/main" id="{35F503D1-6009-41D2-A9FA-38BDE410755D}"/>
              </a:ext>
            </a:extLst>
          </p:cNvPr>
          <p:cNvPicPr>
            <a:picLocks noChangeAspect="1"/>
          </p:cNvPicPr>
          <p:nvPr/>
        </p:nvPicPr>
        <p:blipFill>
          <a:blip r:embed="rId4"/>
          <a:stretch>
            <a:fillRect/>
          </a:stretch>
        </p:blipFill>
        <p:spPr>
          <a:xfrm>
            <a:off x="8207313" y="-35679"/>
            <a:ext cx="1287304" cy="639572"/>
          </a:xfrm>
          <a:prstGeom prst="rect">
            <a:avLst/>
          </a:prstGeom>
        </p:spPr>
      </p:pic>
      <p:pic>
        <p:nvPicPr>
          <p:cNvPr id="20" name="Picture 19" descr="A picture containing toy&#10;&#10;Description automatically generated">
            <a:extLst>
              <a:ext uri="{FF2B5EF4-FFF2-40B4-BE49-F238E27FC236}">
                <a16:creationId xmlns="" xmlns:a16="http://schemas.microsoft.com/office/drawing/2014/main" id="{DDA78519-8F93-41E5-AEA5-6E46A38FD622}"/>
              </a:ext>
            </a:extLst>
          </p:cNvPr>
          <p:cNvPicPr>
            <a:picLocks noChangeAspect="1"/>
          </p:cNvPicPr>
          <p:nvPr/>
        </p:nvPicPr>
        <p:blipFill rotWithShape="1">
          <a:blip r:embed="rId5">
            <a:extLst>
              <a:ext uri="{28A0092B-C50C-407E-A947-70E740481C1C}">
                <a14:useLocalDpi xmlns:a14="http://schemas.microsoft.com/office/drawing/2010/main" val="0"/>
              </a:ext>
            </a:extLst>
          </a:blip>
          <a:srcRect l="24306" r="25277"/>
          <a:stretch/>
        </p:blipFill>
        <p:spPr>
          <a:xfrm>
            <a:off x="349998" y="331081"/>
            <a:ext cx="2563141" cy="5083916"/>
          </a:xfrm>
          <a:prstGeom prst="rect">
            <a:avLst/>
          </a:prstGeom>
        </p:spPr>
      </p:pic>
      <p:grpSp>
        <p:nvGrpSpPr>
          <p:cNvPr id="13" name="Group 12">
            <a:extLst>
              <a:ext uri="{FF2B5EF4-FFF2-40B4-BE49-F238E27FC236}">
                <a16:creationId xmlns="" xmlns:a16="http://schemas.microsoft.com/office/drawing/2014/main" id="{5831F254-7690-4573-BFAD-EFA67FE5200B}"/>
              </a:ext>
            </a:extLst>
          </p:cNvPr>
          <p:cNvGrpSpPr/>
          <p:nvPr/>
        </p:nvGrpSpPr>
        <p:grpSpPr>
          <a:xfrm>
            <a:off x="2193125" y="199086"/>
            <a:ext cx="5658901" cy="1475717"/>
            <a:chOff x="2307196" y="1344448"/>
            <a:chExt cx="5658901" cy="1475717"/>
          </a:xfrm>
        </p:grpSpPr>
        <p:sp>
          <p:nvSpPr>
            <p:cNvPr id="3" name="Speech Bubble: Rectangle with Corners Rounded 2">
              <a:extLst>
                <a:ext uri="{FF2B5EF4-FFF2-40B4-BE49-F238E27FC236}">
                  <a16:creationId xmlns="" xmlns:a16="http://schemas.microsoft.com/office/drawing/2014/main" id="{8145CDAD-6CDB-47DB-AF29-76DB37E1B007}"/>
                </a:ext>
              </a:extLst>
            </p:cNvPr>
            <p:cNvSpPr/>
            <p:nvPr/>
          </p:nvSpPr>
          <p:spPr>
            <a:xfrm>
              <a:off x="2307196" y="1344448"/>
              <a:ext cx="5650942" cy="1475717"/>
            </a:xfrm>
            <a:prstGeom prst="wedgeRoundRectCallout">
              <a:avLst>
                <a:gd name="adj1" fmla="val -54720"/>
                <a:gd name="adj2" fmla="val 30673"/>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8B96EEA0-F772-4DC6-BD0E-F58FB291EB03}"/>
                </a:ext>
              </a:extLst>
            </p:cNvPr>
            <p:cNvSpPr txBox="1"/>
            <p:nvPr/>
          </p:nvSpPr>
          <p:spPr>
            <a:xfrm>
              <a:off x="2371452" y="1387827"/>
              <a:ext cx="559464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Các bạn nhỏ hãy giúp chú phân biệt vật liệu cách điện và dẫn điện để làm trang bị và dụng cụ sửa chữa nhé!</a:t>
              </a:r>
            </a:p>
          </p:txBody>
        </p:sp>
      </p:grpSp>
      <p:grpSp>
        <p:nvGrpSpPr>
          <p:cNvPr id="25" name="Group 24">
            <a:extLst>
              <a:ext uri="{FF2B5EF4-FFF2-40B4-BE49-F238E27FC236}">
                <a16:creationId xmlns="" xmlns:a16="http://schemas.microsoft.com/office/drawing/2014/main" id="{E3B348E1-F7CA-43CB-993B-0DCDAE602B71}"/>
              </a:ext>
            </a:extLst>
          </p:cNvPr>
          <p:cNvGrpSpPr/>
          <p:nvPr/>
        </p:nvGrpSpPr>
        <p:grpSpPr>
          <a:xfrm>
            <a:off x="2201085" y="176071"/>
            <a:ext cx="5658902" cy="1475717"/>
            <a:chOff x="2303216" y="3096678"/>
            <a:chExt cx="5658902" cy="1475717"/>
          </a:xfrm>
        </p:grpSpPr>
        <p:sp>
          <p:nvSpPr>
            <p:cNvPr id="24" name="Speech Bubble: Rectangle with Corners Rounded 23">
              <a:extLst>
                <a:ext uri="{FF2B5EF4-FFF2-40B4-BE49-F238E27FC236}">
                  <a16:creationId xmlns="" xmlns:a16="http://schemas.microsoft.com/office/drawing/2014/main" id="{BC9CC309-7087-4712-AB88-BB9D065F3863}"/>
                </a:ext>
              </a:extLst>
            </p:cNvPr>
            <p:cNvSpPr/>
            <p:nvPr/>
          </p:nvSpPr>
          <p:spPr>
            <a:xfrm>
              <a:off x="2303216" y="3096678"/>
              <a:ext cx="5650942" cy="1475717"/>
            </a:xfrm>
            <a:prstGeom prst="wedgeRoundRectCallout">
              <a:avLst>
                <a:gd name="adj1" fmla="val -54877"/>
                <a:gd name="adj2" fmla="val 32739"/>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 xmlns:a16="http://schemas.microsoft.com/office/drawing/2014/main" id="{6230D8B0-B23F-4EA2-933C-4C5E2DE3BEE2}"/>
                </a:ext>
              </a:extLst>
            </p:cNvPr>
            <p:cNvSpPr txBox="1"/>
            <p:nvPr/>
          </p:nvSpPr>
          <p:spPr>
            <a:xfrm>
              <a:off x="2371453" y="3142040"/>
              <a:ext cx="559066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Để làm một số đồ trang bị bảo vệ và dụng cụ sửa điện, chú thợ điện cần tìm các vật liệu cần thiết. </a:t>
              </a:r>
            </a:p>
          </p:txBody>
        </p:sp>
      </p:grpSp>
    </p:spTree>
    <p:extLst>
      <p:ext uri="{BB962C8B-B14F-4D97-AF65-F5344CB8AC3E}">
        <p14:creationId xmlns:p14="http://schemas.microsoft.com/office/powerpoint/2010/main" val="524181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9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2386106" y="590920"/>
            <a:ext cx="437241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1. Vật dẫn điện là gì ? </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298611" y="3448790"/>
            <a:ext cx="3319499"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sáng bóng</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571500" y="492702"/>
            <a:ext cx="7899677" cy="88136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672823" y="590920"/>
            <a:ext cx="779899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2. Đâu là vật dẫn điện trong các vật sau:</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Ghế nhựa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951224" y="3538604"/>
            <a:ext cx="1570431"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Dây giày</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gỗ</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6050388" y="3448790"/>
            <a:ext cx="1815946"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sắt</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2317723" y="590920"/>
            <a:ext cx="4509183"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3. Vật cách điện là gì ? </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696156" y="3448790"/>
            <a:ext cx="252441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dẻo</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632460" y="492702"/>
            <a:ext cx="7940040" cy="881362"/>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673913" y="590920"/>
            <a:ext cx="7796814" cy="584775"/>
          </a:xfrm>
          <a:prstGeom prst="rect">
            <a:avLst/>
          </a:prstGeom>
          <a:noFill/>
        </p:spPr>
        <p:txBody>
          <a:bodyPr wrap="none" lIns="91440" tIns="45720" rIns="91440" bIns="45720">
            <a:spAutoFit/>
          </a:bodyPr>
          <a:lstStyle/>
          <a:p>
            <a:pPr algn="ctr"/>
            <a:r>
              <a:rPr lang="en-US" sz="3200" b="1" dirty="0">
                <a:latin typeface="Calibri" panose="020F0502020204030204" pitchFamily="34" charset="0"/>
                <a:cs typeface="Calibri" panose="020F0502020204030204" pitchFamily="34" charset="0"/>
              </a:rPr>
              <a:t>4. Dòng nào dưới đây gồm các vật cách điện:</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đồng, cao su</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185859" y="3538604"/>
            <a:ext cx="310117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nhựa, cao su</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Cao su, sắt, nhựa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613767" y="3448790"/>
            <a:ext cx="2689198"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Nhựa, cao su, nhôm</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 xmlns:a16="http://schemas.microsoft.com/office/drawing/2014/main" id="{78801F8F-4F2A-4555-9C13-6C97D032F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815" y="767259"/>
            <a:ext cx="5151170" cy="2136392"/>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5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E70012"/>
      </a:accent1>
      <a:accent2>
        <a:srgbClr val="000000"/>
      </a:accent2>
      <a:accent3>
        <a:srgbClr val="E50014"/>
      </a:accent3>
      <a:accent4>
        <a:srgbClr val="000000"/>
      </a:accent4>
      <a:accent5>
        <a:srgbClr val="E70013"/>
      </a:accent5>
      <a:accent6>
        <a:srgbClr val="BA1318"/>
      </a:accent6>
      <a:hlink>
        <a:srgbClr val="F83529"/>
      </a:hlink>
      <a:folHlink>
        <a:srgbClr val="BFBFBF"/>
      </a:folHlink>
    </a:clrScheme>
    <a:fontScheme name="f3azbp5r">
      <a:majorFont>
        <a:latin typeface="Arial" panose="020F0302020204030204"/>
        <a:ea typeface="方正准圆简体"/>
        <a:cs typeface=""/>
      </a:majorFont>
      <a:minorFont>
        <a:latin typeface="Arial" panose="020F0502020204030204"/>
        <a:ea typeface="方正准圆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2790</TotalTime>
  <Words>1018</Words>
  <Application>Microsoft Office PowerPoint</Application>
  <PresentationFormat>On-screen Show (16:9)</PresentationFormat>
  <Paragraphs>149</Paragraphs>
  <Slides>34</Slides>
  <Notes>34</Notes>
  <HiddenSlides>0</HiddenSlides>
  <MMClips>23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맑은 고딕</vt:lpstr>
      <vt:lpstr>宋体</vt:lpstr>
      <vt:lpstr>#9Slide03 AllRoundGothic</vt:lpstr>
      <vt:lpstr>#9Slide07 SVNNexa Rust Slab Bla</vt:lpstr>
      <vt:lpstr>Arial</vt:lpstr>
      <vt:lpstr>Calibri</vt:lpstr>
      <vt:lpstr>等线</vt:lpstr>
      <vt:lpstr>等线 Light</vt:lpstr>
      <vt:lpstr>印品黑体</vt:lpstr>
      <vt:lpstr>方正准圆简体</vt:lpstr>
      <vt:lpstr>https://www.freeppt7.com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LE THU HOAI</cp:lastModifiedBy>
  <cp:revision>53</cp:revision>
  <dcterms:created xsi:type="dcterms:W3CDTF">2017-03-04T06:55:50Z</dcterms:created>
  <dcterms:modified xsi:type="dcterms:W3CDTF">2023-02-14T03:44:16Z</dcterms:modified>
</cp:coreProperties>
</file>