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3"/>
  </p:notesMasterIdLst>
  <p:sldIdLst>
    <p:sldId id="351" r:id="rId2"/>
    <p:sldId id="303" r:id="rId3"/>
    <p:sldId id="339" r:id="rId4"/>
    <p:sldId id="347" r:id="rId5"/>
    <p:sldId id="341" r:id="rId6"/>
    <p:sldId id="343" r:id="rId7"/>
    <p:sldId id="345" r:id="rId8"/>
    <p:sldId id="340" r:id="rId9"/>
    <p:sldId id="346" r:id="rId10"/>
    <p:sldId id="333" r:id="rId11"/>
    <p:sldId id="275" r:id="rId12"/>
    <p:sldId id="277" r:id="rId13"/>
    <p:sldId id="336" r:id="rId14"/>
    <p:sldId id="290" r:id="rId15"/>
    <p:sldId id="313" r:id="rId16"/>
    <p:sldId id="348" r:id="rId17"/>
    <p:sldId id="285" r:id="rId18"/>
    <p:sldId id="349" r:id="rId19"/>
    <p:sldId id="321" r:id="rId20"/>
    <p:sldId id="322" r:id="rId21"/>
    <p:sldId id="325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0099"/>
    <a:srgbClr val="FFFFCC"/>
    <a:srgbClr val="FFFFFF"/>
    <a:srgbClr val="66FF33"/>
    <a:srgbClr val="0000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97" autoAdjust="0"/>
    <p:restoredTop sz="94574" autoAdjust="0"/>
  </p:normalViewPr>
  <p:slideViewPr>
    <p:cSldViewPr>
      <p:cViewPr varScale="1">
        <p:scale>
          <a:sx n="69" d="100"/>
          <a:sy n="69" d="100"/>
        </p:scale>
        <p:origin x="-13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8D76155-438F-47C3-96E0-346E4110D5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4A27B-5E92-4E29-BC91-E0863362D6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C36AA1-E526-46FE-8651-F85C128F4F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83A51-0EBD-4168-9360-1207261F72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15F29-2E8A-4BFA-A72B-439509ADC2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31155F-E0A2-46C3-8156-77982B0249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F5064-C63B-4746-91CB-9FF1CF8E7F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A0653-1584-479C-8A86-64ECA34C9F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2CC23-F217-4AC4-97F8-D300B816BC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84022-5DDD-42FC-8421-8BB2940537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0722AE-1788-44A0-B3F1-4219E4E595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7C11-E660-4732-AD77-6BF8265EEC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79BED-647E-462C-BD69-25A77288F7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B08BD2F-F943-439B-97F7-72D1EB8E4B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file:///D:\h&#224;\nhac%20sap%20den%20tet%20roi\sap%20den%20tet%20roi%20da%20cat.wav" TargetMode="External"/><Relationship Id="rId1" Type="http://schemas.openxmlformats.org/officeDocument/2006/relationships/audio" Target="sap%20den%20tet%20roi.wav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8.gif"/><Relationship Id="rId3" Type="http://schemas.openxmlformats.org/officeDocument/2006/relationships/image" Target="../media/image20.gif"/><Relationship Id="rId7" Type="http://schemas.openxmlformats.org/officeDocument/2006/relationships/image" Target="../media/image22.gif"/><Relationship Id="rId12" Type="http://schemas.openxmlformats.org/officeDocument/2006/relationships/image" Target="../media/image27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nhso.net/xem.asp?id=74@11&amp;k=0&amp;alb=540090@16707&amp;as=386147" TargetMode="External"/><Relationship Id="rId11" Type="http://schemas.openxmlformats.org/officeDocument/2006/relationships/image" Target="../media/image26.gif"/><Relationship Id="rId5" Type="http://schemas.openxmlformats.org/officeDocument/2006/relationships/image" Target="../media/image21.gif"/><Relationship Id="rId10" Type="http://schemas.openxmlformats.org/officeDocument/2006/relationships/image" Target="../media/image25.gif"/><Relationship Id="rId4" Type="http://schemas.openxmlformats.org/officeDocument/2006/relationships/hyperlink" Target="http://anhso.net/xem.asp?id=74@11&amp;k=0&amp;alb=540090@16707&amp;as=386154" TargetMode="Externa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0"/>
            <a:ext cx="9144000" cy="5943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076" name="WordArt 7"/>
          <p:cNvSpPr>
            <a:spLocks noChangeArrowheads="1" noChangeShapeType="1" noTextEdit="1"/>
          </p:cNvSpPr>
          <p:nvPr/>
        </p:nvSpPr>
        <p:spPr bwMode="auto">
          <a:xfrm>
            <a:off x="1219200" y="685800"/>
            <a:ext cx="6934200" cy="259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ÂM NHẠC LỚP 1</a:t>
            </a:r>
          </a:p>
        </p:txBody>
      </p:sp>
      <p:sp>
        <p:nvSpPr>
          <p:cNvPr id="3077" name="AutoShape 2"/>
          <p:cNvSpPr>
            <a:spLocks noChangeArrowheads="1"/>
          </p:cNvSpPr>
          <p:nvPr/>
        </p:nvSpPr>
        <p:spPr bwMode="auto">
          <a:xfrm rot="5400000">
            <a:off x="2438400" y="1219200"/>
            <a:ext cx="4343400" cy="4343400"/>
          </a:xfrm>
          <a:prstGeom prst="flowChartPreparation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78851" name="Oval 3"/>
          <p:cNvSpPr>
            <a:spLocks noChangeArrowheads="1"/>
          </p:cNvSpPr>
          <p:nvPr/>
        </p:nvSpPr>
        <p:spPr bwMode="auto">
          <a:xfrm>
            <a:off x="3352800" y="1981200"/>
            <a:ext cx="2743200" cy="27432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3225800" y="1682750"/>
            <a:ext cx="2714625" cy="1752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64252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</a:rPr>
              <a:t>** </a:t>
            </a:r>
            <a:r>
              <a:rPr lang="en-US" sz="2000" kern="1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itchFamily="34" charset="0"/>
              </a:rPr>
              <a:t>Em</a:t>
            </a:r>
            <a:r>
              <a:rPr lang="en-US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kern="1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itchFamily="34" charset="0"/>
              </a:rPr>
              <a:t>yêu</a:t>
            </a:r>
            <a:r>
              <a:rPr lang="en-US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kern="1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itchFamily="34" charset="0"/>
              </a:rPr>
              <a:t>nghệ</a:t>
            </a:r>
            <a:r>
              <a:rPr lang="en-US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000" kern="1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itchFamily="34" charset="0"/>
              </a:rPr>
              <a:t>thuật</a:t>
            </a:r>
            <a:r>
              <a:rPr lang="en-US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itchFamily="34" charset="0"/>
              </a:rPr>
              <a:t> **</a:t>
            </a:r>
          </a:p>
        </p:txBody>
      </p:sp>
      <p:sp>
        <p:nvSpPr>
          <p:cNvPr id="3080" name="WordArt 5"/>
          <p:cNvSpPr>
            <a:spLocks noChangeArrowheads="1" noChangeShapeType="1" noTextEdit="1"/>
          </p:cNvSpPr>
          <p:nvPr/>
        </p:nvSpPr>
        <p:spPr bwMode="auto">
          <a:xfrm>
            <a:off x="2819400" y="1600200"/>
            <a:ext cx="3657600" cy="33528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9842744"/>
              </a:avLst>
            </a:prstTxWarp>
          </a:bodyPr>
          <a:lstStyle/>
          <a:p>
            <a:pPr algn="ctr"/>
            <a:r>
              <a:rPr lang="vi-VN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 cuộc sống cần có âm nhạc</a:t>
            </a:r>
            <a:endParaRPr lang="en-US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78856" name="Oval 8"/>
          <p:cNvSpPr>
            <a:spLocks noChangeArrowheads="1"/>
          </p:cNvSpPr>
          <p:nvPr/>
        </p:nvSpPr>
        <p:spPr bwMode="auto">
          <a:xfrm rot="-123275">
            <a:off x="4495800" y="281940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 u="sng"/>
              <a:t>HS</a:t>
            </a:r>
          </a:p>
        </p:txBody>
      </p:sp>
      <p:sp>
        <p:nvSpPr>
          <p:cNvPr id="3082" name="Oval 9"/>
          <p:cNvSpPr>
            <a:spLocks noChangeArrowheads="1"/>
          </p:cNvSpPr>
          <p:nvPr/>
        </p:nvSpPr>
        <p:spPr bwMode="auto">
          <a:xfrm>
            <a:off x="3733800" y="2667000"/>
            <a:ext cx="2057400" cy="9144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083" name="Oval 10"/>
          <p:cNvSpPr>
            <a:spLocks noChangeArrowheads="1"/>
          </p:cNvSpPr>
          <p:nvPr/>
        </p:nvSpPr>
        <p:spPr bwMode="auto">
          <a:xfrm rot="2942005">
            <a:off x="3733800" y="2590800"/>
            <a:ext cx="1981200" cy="9144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084" name="Oval 11"/>
          <p:cNvSpPr>
            <a:spLocks noChangeArrowheads="1"/>
          </p:cNvSpPr>
          <p:nvPr/>
        </p:nvSpPr>
        <p:spPr bwMode="auto">
          <a:xfrm rot="7701456">
            <a:off x="3716338" y="2813050"/>
            <a:ext cx="1981200" cy="9144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78860" name="Oval 12"/>
          <p:cNvSpPr>
            <a:spLocks noChangeArrowheads="1"/>
          </p:cNvSpPr>
          <p:nvPr/>
        </p:nvSpPr>
        <p:spPr bwMode="auto">
          <a:xfrm>
            <a:off x="3733800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78861" name="Oval 13"/>
          <p:cNvSpPr>
            <a:spLocks noChangeArrowheads="1"/>
          </p:cNvSpPr>
          <p:nvPr/>
        </p:nvSpPr>
        <p:spPr bwMode="auto">
          <a:xfrm>
            <a:off x="50292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78862" name="Oval 14"/>
          <p:cNvSpPr>
            <a:spLocks noChangeArrowheads="1"/>
          </p:cNvSpPr>
          <p:nvPr/>
        </p:nvSpPr>
        <p:spPr bwMode="auto">
          <a:xfrm>
            <a:off x="51816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657600" y="2438400"/>
            <a:ext cx="1905000" cy="1295400"/>
            <a:chOff x="2400" y="1776"/>
            <a:chExt cx="1597" cy="1178"/>
          </a:xfrm>
        </p:grpSpPr>
        <p:sp>
          <p:nvSpPr>
            <p:cNvPr id="3089" name="AutoShape 19"/>
            <p:cNvSpPr>
              <a:spLocks noChangeAspect="1" noChangeArrowheads="1" noTextEdit="1"/>
            </p:cNvSpPr>
            <p:nvPr/>
          </p:nvSpPr>
          <p:spPr bwMode="auto">
            <a:xfrm>
              <a:off x="2400" y="1776"/>
              <a:ext cx="1597" cy="1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20"/>
            <p:cNvSpPr>
              <a:spLocks/>
            </p:cNvSpPr>
            <p:nvPr/>
          </p:nvSpPr>
          <p:spPr bwMode="auto">
            <a:xfrm>
              <a:off x="2400" y="1776"/>
              <a:ext cx="1597" cy="1094"/>
            </a:xfrm>
            <a:custGeom>
              <a:avLst/>
              <a:gdLst>
                <a:gd name="T0" fmla="*/ 3 w 3194"/>
                <a:gd name="T1" fmla="*/ 2 h 2188"/>
                <a:gd name="T2" fmla="*/ 3 w 3194"/>
                <a:gd name="T3" fmla="*/ 2 h 2188"/>
                <a:gd name="T4" fmla="*/ 3 w 3194"/>
                <a:gd name="T5" fmla="*/ 1 h 2188"/>
                <a:gd name="T6" fmla="*/ 3 w 3194"/>
                <a:gd name="T7" fmla="*/ 1 h 2188"/>
                <a:gd name="T8" fmla="*/ 3 w 3194"/>
                <a:gd name="T9" fmla="*/ 1 h 2188"/>
                <a:gd name="T10" fmla="*/ 3 w 3194"/>
                <a:gd name="T11" fmla="*/ 1 h 2188"/>
                <a:gd name="T12" fmla="*/ 3 w 3194"/>
                <a:gd name="T13" fmla="*/ 1 h 2188"/>
                <a:gd name="T14" fmla="*/ 2 w 3194"/>
                <a:gd name="T15" fmla="*/ 1 h 2188"/>
                <a:gd name="T16" fmla="*/ 2 w 3194"/>
                <a:gd name="T17" fmla="*/ 1 h 2188"/>
                <a:gd name="T18" fmla="*/ 3 w 3194"/>
                <a:gd name="T19" fmla="*/ 1 h 2188"/>
                <a:gd name="T20" fmla="*/ 3 w 3194"/>
                <a:gd name="T21" fmla="*/ 1 h 2188"/>
                <a:gd name="T22" fmla="*/ 3 w 3194"/>
                <a:gd name="T23" fmla="*/ 1 h 2188"/>
                <a:gd name="T24" fmla="*/ 3 w 3194"/>
                <a:gd name="T25" fmla="*/ 1 h 2188"/>
                <a:gd name="T26" fmla="*/ 3 w 3194"/>
                <a:gd name="T27" fmla="*/ 1 h 2188"/>
                <a:gd name="T28" fmla="*/ 3 w 3194"/>
                <a:gd name="T29" fmla="*/ 2 h 2188"/>
                <a:gd name="T30" fmla="*/ 3 w 3194"/>
                <a:gd name="T31" fmla="*/ 2 h 2188"/>
                <a:gd name="T32" fmla="*/ 3 w 3194"/>
                <a:gd name="T33" fmla="*/ 2 h 2188"/>
                <a:gd name="T34" fmla="*/ 3 w 3194"/>
                <a:gd name="T35" fmla="*/ 2 h 2188"/>
                <a:gd name="T36" fmla="*/ 2 w 3194"/>
                <a:gd name="T37" fmla="*/ 3 h 2188"/>
                <a:gd name="T38" fmla="*/ 2 w 3194"/>
                <a:gd name="T39" fmla="*/ 3 h 2188"/>
                <a:gd name="T40" fmla="*/ 2 w 3194"/>
                <a:gd name="T41" fmla="*/ 3 h 2188"/>
                <a:gd name="T42" fmla="*/ 2 w 3194"/>
                <a:gd name="T43" fmla="*/ 2 h 2188"/>
                <a:gd name="T44" fmla="*/ 2 w 3194"/>
                <a:gd name="T45" fmla="*/ 2 h 2188"/>
                <a:gd name="T46" fmla="*/ 2 w 3194"/>
                <a:gd name="T47" fmla="*/ 2 h 2188"/>
                <a:gd name="T48" fmla="*/ 1 w 3194"/>
                <a:gd name="T49" fmla="*/ 2 h 2188"/>
                <a:gd name="T50" fmla="*/ 1 w 3194"/>
                <a:gd name="T51" fmla="*/ 2 h 2188"/>
                <a:gd name="T52" fmla="*/ 1 w 3194"/>
                <a:gd name="T53" fmla="*/ 2 h 2188"/>
                <a:gd name="T54" fmla="*/ 1 w 3194"/>
                <a:gd name="T55" fmla="*/ 2 h 2188"/>
                <a:gd name="T56" fmla="*/ 1 w 3194"/>
                <a:gd name="T57" fmla="*/ 2 h 2188"/>
                <a:gd name="T58" fmla="*/ 2 w 3194"/>
                <a:gd name="T59" fmla="*/ 2 h 2188"/>
                <a:gd name="T60" fmla="*/ 2 w 3194"/>
                <a:gd name="T61" fmla="*/ 2 h 2188"/>
                <a:gd name="T62" fmla="*/ 2 w 3194"/>
                <a:gd name="T63" fmla="*/ 2 h 2188"/>
                <a:gd name="T64" fmla="*/ 2 w 3194"/>
                <a:gd name="T65" fmla="*/ 2 h 2188"/>
                <a:gd name="T66" fmla="*/ 2 w 3194"/>
                <a:gd name="T67" fmla="*/ 3 h 2188"/>
                <a:gd name="T68" fmla="*/ 2 w 3194"/>
                <a:gd name="T69" fmla="*/ 3 h 2188"/>
                <a:gd name="T70" fmla="*/ 2 w 3194"/>
                <a:gd name="T71" fmla="*/ 3 h 2188"/>
                <a:gd name="T72" fmla="*/ 2 w 3194"/>
                <a:gd name="T73" fmla="*/ 3 h 2188"/>
                <a:gd name="T74" fmla="*/ 2 w 3194"/>
                <a:gd name="T75" fmla="*/ 3 h 2188"/>
                <a:gd name="T76" fmla="*/ 2 w 3194"/>
                <a:gd name="T77" fmla="*/ 3 h 2188"/>
                <a:gd name="T78" fmla="*/ 2 w 3194"/>
                <a:gd name="T79" fmla="*/ 3 h 2188"/>
                <a:gd name="T80" fmla="*/ 2 w 3194"/>
                <a:gd name="T81" fmla="*/ 3 h 2188"/>
                <a:gd name="T82" fmla="*/ 3 w 3194"/>
                <a:gd name="T83" fmla="*/ 3 h 2188"/>
                <a:gd name="T84" fmla="*/ 3 w 3194"/>
                <a:gd name="T85" fmla="*/ 3 h 2188"/>
                <a:gd name="T86" fmla="*/ 3 w 3194"/>
                <a:gd name="T87" fmla="*/ 2 h 2188"/>
                <a:gd name="T88" fmla="*/ 3 w 3194"/>
                <a:gd name="T89" fmla="*/ 2 h 2188"/>
                <a:gd name="T90" fmla="*/ 3 w 3194"/>
                <a:gd name="T91" fmla="*/ 2 h 2188"/>
                <a:gd name="T92" fmla="*/ 3 w 3194"/>
                <a:gd name="T93" fmla="*/ 2 h 2188"/>
                <a:gd name="T94" fmla="*/ 3 w 3194"/>
                <a:gd name="T95" fmla="*/ 2 h 21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94"/>
                <a:gd name="T145" fmla="*/ 0 h 2188"/>
                <a:gd name="T146" fmla="*/ 3194 w 3194"/>
                <a:gd name="T147" fmla="*/ 2188 h 21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94" h="2188">
                  <a:moveTo>
                    <a:pt x="2662" y="1808"/>
                  </a:moveTo>
                  <a:lnTo>
                    <a:pt x="2722" y="1733"/>
                  </a:lnTo>
                  <a:lnTo>
                    <a:pt x="2774" y="1653"/>
                  </a:lnTo>
                  <a:lnTo>
                    <a:pt x="2819" y="1569"/>
                  </a:lnTo>
                  <a:lnTo>
                    <a:pt x="2858" y="1481"/>
                  </a:lnTo>
                  <a:lnTo>
                    <a:pt x="2888" y="1388"/>
                  </a:lnTo>
                  <a:lnTo>
                    <a:pt x="2910" y="1293"/>
                  </a:lnTo>
                  <a:lnTo>
                    <a:pt x="2925" y="1196"/>
                  </a:lnTo>
                  <a:lnTo>
                    <a:pt x="2929" y="1095"/>
                  </a:lnTo>
                  <a:lnTo>
                    <a:pt x="2923" y="983"/>
                  </a:lnTo>
                  <a:lnTo>
                    <a:pt x="2907" y="875"/>
                  </a:lnTo>
                  <a:lnTo>
                    <a:pt x="2881" y="770"/>
                  </a:lnTo>
                  <a:lnTo>
                    <a:pt x="2843" y="670"/>
                  </a:lnTo>
                  <a:lnTo>
                    <a:pt x="2797" y="573"/>
                  </a:lnTo>
                  <a:lnTo>
                    <a:pt x="2743" y="483"/>
                  </a:lnTo>
                  <a:lnTo>
                    <a:pt x="2679" y="399"/>
                  </a:lnTo>
                  <a:lnTo>
                    <a:pt x="2608" y="321"/>
                  </a:lnTo>
                  <a:lnTo>
                    <a:pt x="2530" y="250"/>
                  </a:lnTo>
                  <a:lnTo>
                    <a:pt x="2446" y="187"/>
                  </a:lnTo>
                  <a:lnTo>
                    <a:pt x="2356" y="132"/>
                  </a:lnTo>
                  <a:lnTo>
                    <a:pt x="2259" y="86"/>
                  </a:lnTo>
                  <a:lnTo>
                    <a:pt x="2159" y="49"/>
                  </a:lnTo>
                  <a:lnTo>
                    <a:pt x="2054" y="22"/>
                  </a:lnTo>
                  <a:lnTo>
                    <a:pt x="1946" y="6"/>
                  </a:lnTo>
                  <a:lnTo>
                    <a:pt x="1834" y="0"/>
                  </a:lnTo>
                  <a:lnTo>
                    <a:pt x="1834" y="63"/>
                  </a:lnTo>
                  <a:lnTo>
                    <a:pt x="1938" y="69"/>
                  </a:lnTo>
                  <a:lnTo>
                    <a:pt x="2041" y="84"/>
                  </a:lnTo>
                  <a:lnTo>
                    <a:pt x="2140" y="110"/>
                  </a:lnTo>
                  <a:lnTo>
                    <a:pt x="2235" y="146"/>
                  </a:lnTo>
                  <a:lnTo>
                    <a:pt x="2325" y="188"/>
                  </a:lnTo>
                  <a:lnTo>
                    <a:pt x="2410" y="241"/>
                  </a:lnTo>
                  <a:lnTo>
                    <a:pt x="2489" y="298"/>
                  </a:lnTo>
                  <a:lnTo>
                    <a:pt x="2562" y="366"/>
                  </a:lnTo>
                  <a:lnTo>
                    <a:pt x="2629" y="438"/>
                  </a:lnTo>
                  <a:lnTo>
                    <a:pt x="2688" y="519"/>
                  </a:lnTo>
                  <a:lnTo>
                    <a:pt x="2739" y="604"/>
                  </a:lnTo>
                  <a:lnTo>
                    <a:pt x="2784" y="694"/>
                  </a:lnTo>
                  <a:lnTo>
                    <a:pt x="2817" y="789"/>
                  </a:lnTo>
                  <a:lnTo>
                    <a:pt x="2843" y="888"/>
                  </a:lnTo>
                  <a:lnTo>
                    <a:pt x="2858" y="991"/>
                  </a:lnTo>
                  <a:lnTo>
                    <a:pt x="2864" y="1095"/>
                  </a:lnTo>
                  <a:lnTo>
                    <a:pt x="2858" y="1196"/>
                  </a:lnTo>
                  <a:lnTo>
                    <a:pt x="2845" y="1293"/>
                  </a:lnTo>
                  <a:lnTo>
                    <a:pt x="2821" y="1386"/>
                  </a:lnTo>
                  <a:lnTo>
                    <a:pt x="2789" y="1477"/>
                  </a:lnTo>
                  <a:lnTo>
                    <a:pt x="2750" y="1563"/>
                  </a:lnTo>
                  <a:lnTo>
                    <a:pt x="2703" y="1645"/>
                  </a:lnTo>
                  <a:lnTo>
                    <a:pt x="2649" y="1724"/>
                  </a:lnTo>
                  <a:lnTo>
                    <a:pt x="2588" y="1795"/>
                  </a:lnTo>
                  <a:lnTo>
                    <a:pt x="2520" y="1860"/>
                  </a:lnTo>
                  <a:lnTo>
                    <a:pt x="2448" y="1919"/>
                  </a:lnTo>
                  <a:lnTo>
                    <a:pt x="2369" y="1974"/>
                  </a:lnTo>
                  <a:lnTo>
                    <a:pt x="2285" y="2018"/>
                  </a:lnTo>
                  <a:lnTo>
                    <a:pt x="2198" y="2056"/>
                  </a:lnTo>
                  <a:lnTo>
                    <a:pt x="2106" y="2086"/>
                  </a:lnTo>
                  <a:lnTo>
                    <a:pt x="2011" y="2108"/>
                  </a:lnTo>
                  <a:lnTo>
                    <a:pt x="1912" y="2119"/>
                  </a:lnTo>
                  <a:lnTo>
                    <a:pt x="1778" y="2119"/>
                  </a:lnTo>
                  <a:lnTo>
                    <a:pt x="1778" y="2121"/>
                  </a:lnTo>
                  <a:lnTo>
                    <a:pt x="1705" y="2113"/>
                  </a:lnTo>
                  <a:lnTo>
                    <a:pt x="1634" y="2102"/>
                  </a:lnTo>
                  <a:lnTo>
                    <a:pt x="1563" y="2086"/>
                  </a:lnTo>
                  <a:lnTo>
                    <a:pt x="1496" y="2065"/>
                  </a:lnTo>
                  <a:lnTo>
                    <a:pt x="1429" y="2039"/>
                  </a:lnTo>
                  <a:lnTo>
                    <a:pt x="1366" y="2009"/>
                  </a:lnTo>
                  <a:lnTo>
                    <a:pt x="1304" y="1974"/>
                  </a:lnTo>
                  <a:lnTo>
                    <a:pt x="1244" y="1936"/>
                  </a:lnTo>
                  <a:lnTo>
                    <a:pt x="1187" y="1893"/>
                  </a:lnTo>
                  <a:lnTo>
                    <a:pt x="1134" y="1847"/>
                  </a:lnTo>
                  <a:lnTo>
                    <a:pt x="1084" y="1796"/>
                  </a:lnTo>
                  <a:lnTo>
                    <a:pt x="1035" y="1742"/>
                  </a:lnTo>
                  <a:lnTo>
                    <a:pt x="993" y="1684"/>
                  </a:lnTo>
                  <a:lnTo>
                    <a:pt x="953" y="1625"/>
                  </a:lnTo>
                  <a:lnTo>
                    <a:pt x="918" y="1561"/>
                  </a:lnTo>
                  <a:lnTo>
                    <a:pt x="886" y="1494"/>
                  </a:lnTo>
                  <a:lnTo>
                    <a:pt x="826" y="1518"/>
                  </a:lnTo>
                  <a:lnTo>
                    <a:pt x="845" y="1558"/>
                  </a:lnTo>
                  <a:lnTo>
                    <a:pt x="864" y="1597"/>
                  </a:lnTo>
                  <a:lnTo>
                    <a:pt x="884" y="1634"/>
                  </a:lnTo>
                  <a:lnTo>
                    <a:pt x="907" y="1671"/>
                  </a:lnTo>
                  <a:lnTo>
                    <a:pt x="929" y="1707"/>
                  </a:lnTo>
                  <a:lnTo>
                    <a:pt x="953" y="1740"/>
                  </a:lnTo>
                  <a:lnTo>
                    <a:pt x="979" y="1774"/>
                  </a:lnTo>
                  <a:lnTo>
                    <a:pt x="1006" y="1808"/>
                  </a:lnTo>
                  <a:lnTo>
                    <a:pt x="312" y="1808"/>
                  </a:lnTo>
                  <a:lnTo>
                    <a:pt x="312" y="1871"/>
                  </a:lnTo>
                  <a:lnTo>
                    <a:pt x="1045" y="1871"/>
                  </a:lnTo>
                  <a:lnTo>
                    <a:pt x="1048" y="1873"/>
                  </a:lnTo>
                  <a:lnTo>
                    <a:pt x="1058" y="1880"/>
                  </a:lnTo>
                  <a:lnTo>
                    <a:pt x="1071" y="1890"/>
                  </a:lnTo>
                  <a:lnTo>
                    <a:pt x="1088" y="1901"/>
                  </a:lnTo>
                  <a:lnTo>
                    <a:pt x="1106" y="1914"/>
                  </a:lnTo>
                  <a:lnTo>
                    <a:pt x="1125" y="1929"/>
                  </a:lnTo>
                  <a:lnTo>
                    <a:pt x="1144" y="1942"/>
                  </a:lnTo>
                  <a:lnTo>
                    <a:pt x="1160" y="1955"/>
                  </a:lnTo>
                  <a:lnTo>
                    <a:pt x="0" y="1955"/>
                  </a:lnTo>
                  <a:lnTo>
                    <a:pt x="0" y="2018"/>
                  </a:lnTo>
                  <a:lnTo>
                    <a:pt x="1252" y="2018"/>
                  </a:lnTo>
                  <a:lnTo>
                    <a:pt x="1284" y="2039"/>
                  </a:lnTo>
                  <a:lnTo>
                    <a:pt x="1317" y="2058"/>
                  </a:lnTo>
                  <a:lnTo>
                    <a:pt x="1351" y="2074"/>
                  </a:lnTo>
                  <a:lnTo>
                    <a:pt x="1386" y="2091"/>
                  </a:lnTo>
                  <a:lnTo>
                    <a:pt x="1420" y="2106"/>
                  </a:lnTo>
                  <a:lnTo>
                    <a:pt x="1455" y="2119"/>
                  </a:lnTo>
                  <a:lnTo>
                    <a:pt x="1493" y="2132"/>
                  </a:lnTo>
                  <a:lnTo>
                    <a:pt x="1528" y="2143"/>
                  </a:lnTo>
                  <a:lnTo>
                    <a:pt x="1565" y="2155"/>
                  </a:lnTo>
                  <a:lnTo>
                    <a:pt x="1603" y="2162"/>
                  </a:lnTo>
                  <a:lnTo>
                    <a:pt x="1640" y="2171"/>
                  </a:lnTo>
                  <a:lnTo>
                    <a:pt x="1679" y="2177"/>
                  </a:lnTo>
                  <a:lnTo>
                    <a:pt x="1716" y="2183"/>
                  </a:lnTo>
                  <a:lnTo>
                    <a:pt x="1756" y="2184"/>
                  </a:lnTo>
                  <a:lnTo>
                    <a:pt x="1795" y="2188"/>
                  </a:lnTo>
                  <a:lnTo>
                    <a:pt x="1834" y="2188"/>
                  </a:lnTo>
                  <a:lnTo>
                    <a:pt x="1845" y="2188"/>
                  </a:lnTo>
                  <a:lnTo>
                    <a:pt x="1854" y="2188"/>
                  </a:lnTo>
                  <a:lnTo>
                    <a:pt x="1866" y="2188"/>
                  </a:lnTo>
                  <a:lnTo>
                    <a:pt x="1875" y="2186"/>
                  </a:lnTo>
                  <a:lnTo>
                    <a:pt x="1884" y="2186"/>
                  </a:lnTo>
                  <a:lnTo>
                    <a:pt x="1894" y="2186"/>
                  </a:lnTo>
                  <a:lnTo>
                    <a:pt x="1905" y="2184"/>
                  </a:lnTo>
                  <a:lnTo>
                    <a:pt x="1914" y="2184"/>
                  </a:lnTo>
                  <a:lnTo>
                    <a:pt x="2866" y="2184"/>
                  </a:lnTo>
                  <a:lnTo>
                    <a:pt x="2866" y="2119"/>
                  </a:lnTo>
                  <a:lnTo>
                    <a:pt x="2215" y="2119"/>
                  </a:lnTo>
                  <a:lnTo>
                    <a:pt x="2243" y="2108"/>
                  </a:lnTo>
                  <a:lnTo>
                    <a:pt x="2271" y="2097"/>
                  </a:lnTo>
                  <a:lnTo>
                    <a:pt x="2298" y="2084"/>
                  </a:lnTo>
                  <a:lnTo>
                    <a:pt x="2325" y="2071"/>
                  </a:lnTo>
                  <a:lnTo>
                    <a:pt x="2351" y="2058"/>
                  </a:lnTo>
                  <a:lnTo>
                    <a:pt x="2377" y="2043"/>
                  </a:lnTo>
                  <a:lnTo>
                    <a:pt x="2403" y="2028"/>
                  </a:lnTo>
                  <a:lnTo>
                    <a:pt x="2427" y="2013"/>
                  </a:lnTo>
                  <a:lnTo>
                    <a:pt x="2453" y="1996"/>
                  </a:lnTo>
                  <a:lnTo>
                    <a:pt x="2478" y="1979"/>
                  </a:lnTo>
                  <a:lnTo>
                    <a:pt x="2500" y="1961"/>
                  </a:lnTo>
                  <a:lnTo>
                    <a:pt x="2524" y="1942"/>
                  </a:lnTo>
                  <a:lnTo>
                    <a:pt x="2547" y="1923"/>
                  </a:lnTo>
                  <a:lnTo>
                    <a:pt x="2569" y="1903"/>
                  </a:lnTo>
                  <a:lnTo>
                    <a:pt x="2591" y="1882"/>
                  </a:lnTo>
                  <a:lnTo>
                    <a:pt x="2612" y="1862"/>
                  </a:lnTo>
                  <a:lnTo>
                    <a:pt x="2612" y="1871"/>
                  </a:lnTo>
                  <a:lnTo>
                    <a:pt x="3194" y="1871"/>
                  </a:lnTo>
                  <a:lnTo>
                    <a:pt x="3194" y="1808"/>
                  </a:lnTo>
                  <a:lnTo>
                    <a:pt x="2662" y="18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Rectangle 21"/>
            <p:cNvSpPr>
              <a:spLocks noChangeArrowheads="1"/>
            </p:cNvSpPr>
            <p:nvPr/>
          </p:nvSpPr>
          <p:spPr bwMode="auto">
            <a:xfrm>
              <a:off x="2922" y="2922"/>
              <a:ext cx="635" cy="3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3092" name="Oval 22"/>
            <p:cNvSpPr>
              <a:spLocks noChangeArrowheads="1"/>
            </p:cNvSpPr>
            <p:nvPr/>
          </p:nvSpPr>
          <p:spPr bwMode="auto">
            <a:xfrm>
              <a:off x="2880" y="1872"/>
              <a:ext cx="912" cy="9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093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3144" y="2000"/>
              <a:ext cx="384" cy="6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"/>
                  <a:cs typeface="Arial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88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3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3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3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3218 C -0.00209 -0.0706 0.04305 -0.1 0.10468 -0.1 C 0.16684 -0.09954 0.21701 -0.06898 0.21684 -0.03125 C 0.21701 0.00509 0.16701 0.03333 0.10694 0.02847 C 0.04253 0.03333 -0.00834 0.00509 -0.00834 -0.03218 Z " pathEditMode="fixed" rAng="16200000" ptsTypes="fffff">
                                      <p:cBhvr>
                                        <p:cTn id="24" dur="3000" spd="-100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-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53 -0.00439 C 0.04497 0.01852 0.03386 0.08959 -0.00399 0.15162 C -0.04149 0.21459 -0.0901 0.24769 -0.11354 0.22477 C -0.13663 0.20209 -0.12274 0.13125 -0.08611 0.06806 C -0.05052 0.00463 -0.00243 -0.02708 0.02153 -0.00439 Z " pathEditMode="fixed" rAng="-262348" ptsTypes="fftff">
                                      <p:cBhvr>
                                        <p:cTn id="31" dur="3000" spd="-100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1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9 0.00741 C -0.00747 0.0301 -0.05347 0.00047 -0.09601 -0.05763 C -0.13628 -0.11782 -0.14792 -0.1875 -0.12726 -0.21157 C -0.10781 -0.23425 -0.06111 -0.20601 -0.0217 -0.14537 C 0.01823 -0.08518 0.03507 -0.01828 0.01319 0.00741 Z " pathEditMode="fixed" rAng="8330171" ptsTypes="fffff">
                                      <p:cBhvr>
                                        <p:cTn id="38" dur="3000" spd="-1000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-10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nimBg="1"/>
      <p:bldP spid="78856" grpId="0" animBg="1"/>
      <p:bldP spid="78856" grpId="1" animBg="1"/>
      <p:bldP spid="78860" grpId="0" animBg="1"/>
      <p:bldP spid="78860" grpId="1" animBg="1"/>
      <p:bldP spid="78861" grpId="0" animBg="1"/>
      <p:bldP spid="78861" grpId="1" animBg="1"/>
      <p:bldP spid="78862" grpId="0" animBg="1"/>
      <p:bldP spid="7886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sap den tet r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3" name="sap den tet r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6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anh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bar01"/>
          <p:cNvPicPr>
            <a:picLocks noChangeAspect="1" noChangeArrowheads="1"/>
          </p:cNvPicPr>
          <p:nvPr/>
        </p:nvPicPr>
        <p:blipFill>
          <a:blip r:embed="rId6">
            <a:lum bright="-6000"/>
          </a:blip>
          <a:srcRect/>
          <a:stretch>
            <a:fillRect/>
          </a:stretch>
        </p:blipFill>
        <p:spPr bwMode="auto">
          <a:xfrm>
            <a:off x="0" y="381000"/>
            <a:ext cx="6191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bar01"/>
          <p:cNvPicPr>
            <a:picLocks noChangeAspect="1" noChangeArrowheads="1"/>
          </p:cNvPicPr>
          <p:nvPr/>
        </p:nvPicPr>
        <p:blipFill>
          <a:blip r:embed="rId7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bar01"/>
          <p:cNvPicPr>
            <a:picLocks noChangeAspect="1" noChangeArrowheads="1"/>
          </p:cNvPicPr>
          <p:nvPr/>
        </p:nvPicPr>
        <p:blipFill>
          <a:blip r:embed="rId6">
            <a:lum bright="-6000"/>
          </a:blip>
          <a:srcRect/>
          <a:stretch>
            <a:fillRect/>
          </a:stretch>
        </p:blipFill>
        <p:spPr bwMode="auto">
          <a:xfrm>
            <a:off x="8524875" y="0"/>
            <a:ext cx="6191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bar01"/>
          <p:cNvPicPr>
            <a:picLocks noChangeAspect="1" noChangeArrowheads="1"/>
          </p:cNvPicPr>
          <p:nvPr/>
        </p:nvPicPr>
        <p:blipFill>
          <a:blip r:embed="rId7">
            <a:lum bright="-6000"/>
          </a:blip>
          <a:srcRect/>
          <a:stretch>
            <a:fillRect/>
          </a:stretch>
        </p:blipFill>
        <p:spPr bwMode="auto">
          <a:xfrm>
            <a:off x="304800" y="6238875"/>
            <a:ext cx="91440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CHCA207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4235450"/>
            <a:ext cx="40386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1219200"/>
            <a:ext cx="784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Text Box 13"/>
          <p:cNvSpPr txBox="1">
            <a:spLocks noChangeArrowheads="1"/>
          </p:cNvSpPr>
          <p:nvPr/>
        </p:nvSpPr>
        <p:spPr bwMode="auto">
          <a:xfrm>
            <a:off x="2971800" y="45720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Nghe hát mẫu</a:t>
            </a:r>
          </a:p>
        </p:txBody>
      </p:sp>
      <p:pic>
        <p:nvPicPr>
          <p:cNvPr id="12" name="sap den tet roi da cat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066800" y="1676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22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23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gb-on-white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WordArt 4"/>
          <p:cNvSpPr>
            <a:spLocks noChangeArrowheads="1" noChangeShapeType="1" noTextEdit="1"/>
          </p:cNvSpPr>
          <p:nvPr/>
        </p:nvSpPr>
        <p:spPr bwMode="auto">
          <a:xfrm>
            <a:off x="2819400" y="1143000"/>
            <a:ext cx="40386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Học hát 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-381000" y="2895600"/>
            <a:ext cx="1043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en-US" sz="1600"/>
              <a:t>                                </a:t>
            </a:r>
            <a:r>
              <a:rPr lang="en-US" altLang="en-US" sz="2800" b="1">
                <a:solidFill>
                  <a:srgbClr val="0000FF"/>
                </a:solidFill>
              </a:rPr>
              <a:t>Sắp đến tết rồi, đến trường rất vui.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990600" y="205740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0000FF"/>
                </a:solidFill>
              </a:rPr>
              <a:t>Câu 1: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990600" y="373380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0000FF"/>
                </a:solidFill>
              </a:rPr>
              <a:t>Câu 2: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1752600" y="4572000"/>
            <a:ext cx="617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Sắp đến tết rồi, về nhà rất vui.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  <p:bldP spid="56327" grpId="0"/>
      <p:bldP spid="56331" grpId="0"/>
      <p:bldP spid="56332" grpId="0"/>
      <p:bldP spid="563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gb-on-white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WordArt 3"/>
          <p:cNvSpPr>
            <a:spLocks noChangeArrowheads="1" noChangeShapeType="1" noTextEdit="1"/>
          </p:cNvSpPr>
          <p:nvPr/>
        </p:nvSpPr>
        <p:spPr bwMode="auto">
          <a:xfrm>
            <a:off x="1905000" y="762000"/>
            <a:ext cx="5791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Hát nối câu 1 và câu 2</a:t>
            </a:r>
          </a:p>
        </p:txBody>
      </p:sp>
      <p:sp>
        <p:nvSpPr>
          <p:cNvPr id="58396" name="Rectangle 28"/>
          <p:cNvSpPr>
            <a:spLocks noChangeArrowheads="1"/>
          </p:cNvSpPr>
          <p:nvPr/>
        </p:nvSpPr>
        <p:spPr bwMode="auto">
          <a:xfrm>
            <a:off x="-381000" y="2209800"/>
            <a:ext cx="1043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en-US" sz="1600"/>
              <a:t>                                </a:t>
            </a:r>
            <a:r>
              <a:rPr lang="en-US" altLang="en-US" sz="2800" b="1">
                <a:solidFill>
                  <a:srgbClr val="0000FF"/>
                </a:solidFill>
              </a:rPr>
              <a:t>Sắp đến tết rồi, đến trường rất vui.</a:t>
            </a:r>
          </a:p>
        </p:txBody>
      </p:sp>
      <p:sp>
        <p:nvSpPr>
          <p:cNvPr id="58397" name="Text Box 29"/>
          <p:cNvSpPr txBox="1">
            <a:spLocks noChangeArrowheads="1"/>
          </p:cNvSpPr>
          <p:nvPr/>
        </p:nvSpPr>
        <p:spPr bwMode="auto">
          <a:xfrm>
            <a:off x="1676400" y="3048000"/>
            <a:ext cx="601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Sắp đến tết rồi, về nhà rất vui.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96" grpId="0"/>
      <p:bldP spid="583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gb-on-white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1" name="WordArt 3"/>
          <p:cNvSpPr>
            <a:spLocks noChangeArrowheads="1" noChangeShapeType="1" noTextEdit="1"/>
          </p:cNvSpPr>
          <p:nvPr/>
        </p:nvSpPr>
        <p:spPr bwMode="auto">
          <a:xfrm>
            <a:off x="2819400" y="1143000"/>
            <a:ext cx="3886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Học hát </a:t>
            </a: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-381000" y="2895600"/>
            <a:ext cx="1043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        Mẹ mua cho áo mới nhé, ai cũng vui mừng ghê.</a:t>
            </a: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990600" y="205740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0000FF"/>
                </a:solidFill>
              </a:rPr>
              <a:t>Câu 3: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990600" y="373380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0000FF"/>
                </a:solidFill>
              </a:rPr>
              <a:t>Câu 4:</a:t>
            </a: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457200" y="45720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Mùa xuân nay em đã lớn, biết đi thăm ông bà.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animBg="1"/>
      <p:bldP spid="140292" grpId="0"/>
      <p:bldP spid="140293" grpId="0"/>
      <p:bldP spid="140294" grpId="0"/>
      <p:bldP spid="1402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rgb-on-white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WordArt 5"/>
          <p:cNvSpPr>
            <a:spLocks noChangeArrowheads="1" noChangeShapeType="1" noTextEdit="1"/>
          </p:cNvSpPr>
          <p:nvPr/>
        </p:nvSpPr>
        <p:spPr bwMode="auto">
          <a:xfrm>
            <a:off x="1752600" y="762000"/>
            <a:ext cx="57912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Hát nối câu 3 và câu 4</a:t>
            </a:r>
          </a:p>
          <a:p>
            <a:pPr algn="ctr"/>
            <a:endParaRPr lang="en-US" sz="3200" b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  <a:p>
            <a:pPr algn="ctr"/>
            <a:endParaRPr lang="en-US" sz="3200" b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-974725" y="2362200"/>
            <a:ext cx="1110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           Mẹ mua cho áo mới nhé, ai cũng vui mừng ghê.</a:t>
            </a:r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0" y="3505200"/>
            <a:ext cx="883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 Mùa xuân nay em đã lớn, biết đi thăm ông bà.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animBg="1"/>
      <p:bldP spid="76811" grpId="0"/>
      <p:bldP spid="768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gb-on-white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3048000" y="609600"/>
            <a:ext cx="3276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Hát cả bài</a:t>
            </a:r>
          </a:p>
        </p:txBody>
      </p:sp>
      <p:sp>
        <p:nvSpPr>
          <p:cNvPr id="17412" name="Text Box 14"/>
          <p:cNvSpPr txBox="1">
            <a:spLocks noChangeArrowheads="1"/>
          </p:cNvSpPr>
          <p:nvPr/>
        </p:nvSpPr>
        <p:spPr bwMode="auto">
          <a:xfrm>
            <a:off x="0" y="1752600"/>
            <a:ext cx="9144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Sắp đến tết rồi, đến trường rất vui.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Sắp đến tết rồi, về nhà rất vui.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Mẹ mua cho áo mới nhé, ai cũng vui mừng ghê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Mùa xuân nay em đã lớn, biết đi thăm ông bà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2"/>
          <p:cNvSpPr txBox="1">
            <a:spLocks noChangeArrowheads="1"/>
          </p:cNvSpPr>
          <p:nvPr/>
        </p:nvSpPr>
        <p:spPr bwMode="auto">
          <a:xfrm>
            <a:off x="0" y="0"/>
            <a:ext cx="1981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1600"/>
          </a:p>
        </p:txBody>
      </p:sp>
      <p:sp>
        <p:nvSpPr>
          <p:cNvPr id="112667" name="Rectangle 27"/>
          <p:cNvSpPr>
            <a:spLocks noChangeArrowheads="1"/>
          </p:cNvSpPr>
          <p:nvPr/>
        </p:nvSpPr>
        <p:spPr bwMode="auto">
          <a:xfrm>
            <a:off x="685800" y="762000"/>
            <a:ext cx="792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3600" b="1">
                <a:solidFill>
                  <a:srgbClr val="FF3300"/>
                </a:solidFill>
              </a:rPr>
              <a:t>Có mấy cách gõ đệm cho bài hát?</a:t>
            </a:r>
          </a:p>
        </p:txBody>
      </p:sp>
      <p:sp>
        <p:nvSpPr>
          <p:cNvPr id="112668" name="Text Box 28"/>
          <p:cNvSpPr txBox="1">
            <a:spLocks noChangeArrowheads="1"/>
          </p:cNvSpPr>
          <p:nvPr/>
        </p:nvSpPr>
        <p:spPr bwMode="auto">
          <a:xfrm>
            <a:off x="304800" y="3048000"/>
            <a:ext cx="5257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Có ba cách gõ đệm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8437" name="Picture 29" descr="7EBE294D6094432994177346AC4BCD1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-238125" y="0"/>
            <a:ext cx="750888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0" descr="7EBE294D6094432994177346AC4BCD1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02469" y="-702469"/>
            <a:ext cx="60642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1" descr="7EBE294D6094432994177346AC4BCD1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02469" y="5549106"/>
            <a:ext cx="60642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32" descr="7EBE294D6094432994177346AC4BCD1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393113" y="0"/>
            <a:ext cx="750887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33" descr="7EBE294D6094432994177346AC4BCD1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35106" y="-702468"/>
            <a:ext cx="606425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34" descr="7EBE294D6094432994177346AC4BCD1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4935538"/>
            <a:ext cx="750888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35" descr="7EBE294D6094432994177346AC4BCD1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393113" y="4935538"/>
            <a:ext cx="750887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36" descr="7EBE294D6094432994177346AC4BCD1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560469" y="5549106"/>
            <a:ext cx="60642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4648200" y="2286000"/>
            <a:ext cx="4800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0000FF"/>
                </a:solidFill>
              </a:rPr>
              <a:t>Theo phách</a:t>
            </a:r>
          </a:p>
          <a:p>
            <a:pPr eaLnBrk="1" hangingPunct="1"/>
            <a:endParaRPr lang="en-US" altLang="en-US" sz="3200" b="1">
              <a:solidFill>
                <a:srgbClr val="0000FF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3962400" y="2667000"/>
            <a:ext cx="685800" cy="685800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038600" y="3270250"/>
            <a:ext cx="685800" cy="152400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962400" y="3505200"/>
            <a:ext cx="838200" cy="304800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54550" y="2868613"/>
            <a:ext cx="23622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0000FF"/>
                </a:solidFill>
              </a:rPr>
              <a:t>Theo nhịp</a:t>
            </a:r>
          </a:p>
          <a:p>
            <a:pPr eaLnBrk="1" hangingPunct="1"/>
            <a:endParaRPr lang="en-US" altLang="en-US" sz="1600" b="1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675188" y="3422650"/>
            <a:ext cx="38862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0000FF"/>
                </a:solidFill>
              </a:rPr>
              <a:t>Theo tiết tấu lời ca</a:t>
            </a:r>
          </a:p>
          <a:p>
            <a:pPr eaLnBrk="1" hangingPunct="1"/>
            <a:endParaRPr lang="en-US" altLang="en-US" sz="16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7" grpId="0"/>
      <p:bldP spid="112668" grpId="0"/>
      <p:bldP spid="55309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5"/>
          <p:cNvSpPr>
            <a:spLocks noChangeArrowheads="1" noChangeShapeType="1" noTextEdit="1"/>
          </p:cNvSpPr>
          <p:nvPr/>
        </p:nvSpPr>
        <p:spPr bwMode="auto">
          <a:xfrm>
            <a:off x="990600" y="228600"/>
            <a:ext cx="7848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Hát kết hợp gõ đệm theo phách </a:t>
            </a:r>
            <a:endParaRPr lang="en-US" sz="3600" b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7612" name="AutoShape 28"/>
          <p:cNvSpPr>
            <a:spLocks noChangeArrowheads="1"/>
          </p:cNvSpPr>
          <p:nvPr/>
        </p:nvSpPr>
        <p:spPr bwMode="auto">
          <a:xfrm>
            <a:off x="3073400" y="2270125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67613" name="AutoShape 29"/>
          <p:cNvSpPr>
            <a:spLocks noChangeArrowheads="1"/>
          </p:cNvSpPr>
          <p:nvPr/>
        </p:nvSpPr>
        <p:spPr bwMode="auto">
          <a:xfrm>
            <a:off x="2540000" y="2270125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67614" name="AutoShape 30"/>
          <p:cNvSpPr>
            <a:spLocks noChangeArrowheads="1"/>
          </p:cNvSpPr>
          <p:nvPr/>
        </p:nvSpPr>
        <p:spPr bwMode="auto">
          <a:xfrm>
            <a:off x="1168400" y="2270125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67615" name="AutoShape 31"/>
          <p:cNvSpPr>
            <a:spLocks noChangeArrowheads="1"/>
          </p:cNvSpPr>
          <p:nvPr/>
        </p:nvSpPr>
        <p:spPr bwMode="auto">
          <a:xfrm>
            <a:off x="3911600" y="2270125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19463" name="Text Box 36"/>
          <p:cNvSpPr txBox="1">
            <a:spLocks noChangeArrowheads="1"/>
          </p:cNvSpPr>
          <p:nvPr/>
        </p:nvSpPr>
        <p:spPr bwMode="auto">
          <a:xfrm>
            <a:off x="1143000" y="5105400"/>
            <a:ext cx="7620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1600"/>
          </a:p>
        </p:txBody>
      </p:sp>
      <p:sp>
        <p:nvSpPr>
          <p:cNvPr id="67625" name="Text Box 41"/>
          <p:cNvSpPr txBox="1">
            <a:spLocks noChangeArrowheads="1"/>
          </p:cNvSpPr>
          <p:nvPr/>
        </p:nvSpPr>
        <p:spPr bwMode="auto">
          <a:xfrm>
            <a:off x="381000" y="121920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0000FF"/>
                </a:solidFill>
              </a:rPr>
              <a:t>Câu 1:</a:t>
            </a:r>
          </a:p>
        </p:txBody>
      </p:sp>
      <p:sp>
        <p:nvSpPr>
          <p:cNvPr id="67626" name="Rectangle 42"/>
          <p:cNvSpPr>
            <a:spLocks noChangeArrowheads="1"/>
          </p:cNvSpPr>
          <p:nvPr/>
        </p:nvSpPr>
        <p:spPr bwMode="auto">
          <a:xfrm>
            <a:off x="-838200" y="1676400"/>
            <a:ext cx="1043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en-US" sz="1600"/>
              <a:t>                                </a:t>
            </a:r>
            <a:r>
              <a:rPr lang="en-US" altLang="en-US" sz="2800" b="1">
                <a:solidFill>
                  <a:srgbClr val="0000FF"/>
                </a:solidFill>
              </a:rPr>
              <a:t>Sắp đến tết rồi, đến trường rất vui.</a:t>
            </a:r>
          </a:p>
        </p:txBody>
      </p:sp>
      <p:sp>
        <p:nvSpPr>
          <p:cNvPr id="67627" name="AutoShape 43"/>
          <p:cNvSpPr>
            <a:spLocks noChangeArrowheads="1"/>
          </p:cNvSpPr>
          <p:nvPr/>
        </p:nvSpPr>
        <p:spPr bwMode="auto">
          <a:xfrm>
            <a:off x="5892800" y="2270125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67628" name="AutoShape 44"/>
          <p:cNvSpPr>
            <a:spLocks noChangeArrowheads="1"/>
          </p:cNvSpPr>
          <p:nvPr/>
        </p:nvSpPr>
        <p:spPr bwMode="auto">
          <a:xfrm>
            <a:off x="6654800" y="2270125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67629" name="AutoShape 45"/>
          <p:cNvSpPr>
            <a:spLocks noChangeArrowheads="1"/>
          </p:cNvSpPr>
          <p:nvPr/>
        </p:nvSpPr>
        <p:spPr bwMode="auto">
          <a:xfrm>
            <a:off x="2743200" y="3714750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67630" name="AutoShape 46"/>
          <p:cNvSpPr>
            <a:spLocks noChangeArrowheads="1"/>
          </p:cNvSpPr>
          <p:nvPr/>
        </p:nvSpPr>
        <p:spPr bwMode="auto">
          <a:xfrm>
            <a:off x="1371600" y="3714750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67631" name="AutoShape 47"/>
          <p:cNvSpPr>
            <a:spLocks noChangeArrowheads="1"/>
          </p:cNvSpPr>
          <p:nvPr/>
        </p:nvSpPr>
        <p:spPr bwMode="auto">
          <a:xfrm>
            <a:off x="4038600" y="3714750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67632" name="AutoShape 48"/>
          <p:cNvSpPr>
            <a:spLocks noChangeArrowheads="1"/>
          </p:cNvSpPr>
          <p:nvPr/>
        </p:nvSpPr>
        <p:spPr bwMode="auto">
          <a:xfrm>
            <a:off x="3276600" y="3714750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67633" name="AutoShape 49"/>
          <p:cNvSpPr>
            <a:spLocks noChangeArrowheads="1"/>
          </p:cNvSpPr>
          <p:nvPr/>
        </p:nvSpPr>
        <p:spPr bwMode="auto">
          <a:xfrm>
            <a:off x="5257800" y="3714750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67635" name="Text Box 51"/>
          <p:cNvSpPr txBox="1">
            <a:spLocks noChangeArrowheads="1"/>
          </p:cNvSpPr>
          <p:nvPr/>
        </p:nvSpPr>
        <p:spPr bwMode="auto">
          <a:xfrm>
            <a:off x="457200" y="2667000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0000FF"/>
                </a:solidFill>
              </a:rPr>
              <a:t>Câu 2:</a:t>
            </a:r>
          </a:p>
        </p:txBody>
      </p:sp>
      <p:sp>
        <p:nvSpPr>
          <p:cNvPr id="67636" name="Text Box 52"/>
          <p:cNvSpPr txBox="1">
            <a:spLocks noChangeArrowheads="1"/>
          </p:cNvSpPr>
          <p:nvPr/>
        </p:nvSpPr>
        <p:spPr bwMode="auto">
          <a:xfrm>
            <a:off x="1219200" y="3200400"/>
            <a:ext cx="617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Sắp đến tết rồi, về nhà rất vui.</a:t>
            </a:r>
          </a:p>
        </p:txBody>
      </p:sp>
      <p:sp>
        <p:nvSpPr>
          <p:cNvPr id="67637" name="AutoShape 53"/>
          <p:cNvSpPr>
            <a:spLocks noChangeArrowheads="1"/>
          </p:cNvSpPr>
          <p:nvPr/>
        </p:nvSpPr>
        <p:spPr bwMode="auto">
          <a:xfrm>
            <a:off x="5765800" y="3700463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67638" name="Text Box 54"/>
          <p:cNvSpPr txBox="1">
            <a:spLocks noChangeArrowheads="1"/>
          </p:cNvSpPr>
          <p:nvPr/>
        </p:nvSpPr>
        <p:spPr bwMode="auto">
          <a:xfrm>
            <a:off x="381000" y="403860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0000FF"/>
                </a:solidFill>
              </a:rPr>
              <a:t>Câu 3:</a:t>
            </a:r>
          </a:p>
        </p:txBody>
      </p:sp>
      <p:sp>
        <p:nvSpPr>
          <p:cNvPr id="67639" name="Rectangle 55"/>
          <p:cNvSpPr>
            <a:spLocks noChangeArrowheads="1"/>
          </p:cNvSpPr>
          <p:nvPr/>
        </p:nvSpPr>
        <p:spPr bwMode="auto">
          <a:xfrm>
            <a:off x="-381000" y="4572000"/>
            <a:ext cx="1036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        Mẹ mua cho áo mới nhé, ai cũng vui mừng ghê.</a:t>
            </a:r>
          </a:p>
        </p:txBody>
      </p:sp>
      <p:sp>
        <p:nvSpPr>
          <p:cNvPr id="67640" name="AutoShape 56"/>
          <p:cNvSpPr>
            <a:spLocks noChangeArrowheads="1"/>
          </p:cNvSpPr>
          <p:nvPr/>
        </p:nvSpPr>
        <p:spPr bwMode="auto">
          <a:xfrm>
            <a:off x="3429000" y="5181600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67641" name="AutoShape 57"/>
          <p:cNvSpPr>
            <a:spLocks noChangeArrowheads="1"/>
          </p:cNvSpPr>
          <p:nvPr/>
        </p:nvSpPr>
        <p:spPr bwMode="auto">
          <a:xfrm>
            <a:off x="2209800" y="5181600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67642" name="AutoShape 58"/>
          <p:cNvSpPr>
            <a:spLocks noChangeArrowheads="1"/>
          </p:cNvSpPr>
          <p:nvPr/>
        </p:nvSpPr>
        <p:spPr bwMode="auto">
          <a:xfrm>
            <a:off x="685800" y="5181600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67643" name="AutoShape 59"/>
          <p:cNvSpPr>
            <a:spLocks noChangeArrowheads="1"/>
          </p:cNvSpPr>
          <p:nvPr/>
        </p:nvSpPr>
        <p:spPr bwMode="auto">
          <a:xfrm>
            <a:off x="6400800" y="5181600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67644" name="AutoShape 60"/>
          <p:cNvSpPr>
            <a:spLocks noChangeArrowheads="1"/>
          </p:cNvSpPr>
          <p:nvPr/>
        </p:nvSpPr>
        <p:spPr bwMode="auto">
          <a:xfrm>
            <a:off x="4876800" y="5181600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67645" name="AutoShape 61"/>
          <p:cNvSpPr>
            <a:spLocks noChangeArrowheads="1"/>
          </p:cNvSpPr>
          <p:nvPr/>
        </p:nvSpPr>
        <p:spPr bwMode="auto">
          <a:xfrm>
            <a:off x="4267200" y="5181600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67646" name="AutoShape 62"/>
          <p:cNvSpPr>
            <a:spLocks noChangeArrowheads="1"/>
          </p:cNvSpPr>
          <p:nvPr/>
        </p:nvSpPr>
        <p:spPr bwMode="auto">
          <a:xfrm>
            <a:off x="8382000" y="5181600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67647" name="AutoShape 63"/>
          <p:cNvSpPr>
            <a:spLocks noChangeArrowheads="1"/>
          </p:cNvSpPr>
          <p:nvPr/>
        </p:nvSpPr>
        <p:spPr bwMode="auto">
          <a:xfrm>
            <a:off x="8001000" y="5181600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67648" name="Text Box 64"/>
          <p:cNvSpPr txBox="1">
            <a:spLocks noChangeArrowheads="1"/>
          </p:cNvSpPr>
          <p:nvPr/>
        </p:nvSpPr>
        <p:spPr bwMode="auto">
          <a:xfrm>
            <a:off x="609600" y="533400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0000FF"/>
                </a:solidFill>
              </a:rPr>
              <a:t>Câu 4:</a:t>
            </a:r>
          </a:p>
        </p:txBody>
      </p:sp>
      <p:sp>
        <p:nvSpPr>
          <p:cNvPr id="67649" name="Text Box 65"/>
          <p:cNvSpPr txBox="1">
            <a:spLocks noChangeArrowheads="1"/>
          </p:cNvSpPr>
          <p:nvPr/>
        </p:nvSpPr>
        <p:spPr bwMode="auto">
          <a:xfrm>
            <a:off x="457200" y="5867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Mùa xuân nay em đã lớn, biết đi thăm ông bà.</a:t>
            </a:r>
          </a:p>
        </p:txBody>
      </p:sp>
      <p:sp>
        <p:nvSpPr>
          <p:cNvPr id="67650" name="AutoShape 66"/>
          <p:cNvSpPr>
            <a:spLocks noChangeArrowheads="1"/>
          </p:cNvSpPr>
          <p:nvPr/>
        </p:nvSpPr>
        <p:spPr bwMode="auto">
          <a:xfrm>
            <a:off x="4332288" y="6310313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67651" name="AutoShape 67"/>
          <p:cNvSpPr>
            <a:spLocks noChangeArrowheads="1"/>
          </p:cNvSpPr>
          <p:nvPr/>
        </p:nvSpPr>
        <p:spPr bwMode="auto">
          <a:xfrm>
            <a:off x="3722688" y="6310313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67652" name="AutoShape 68"/>
          <p:cNvSpPr>
            <a:spLocks noChangeArrowheads="1"/>
          </p:cNvSpPr>
          <p:nvPr/>
        </p:nvSpPr>
        <p:spPr bwMode="auto">
          <a:xfrm>
            <a:off x="2427288" y="6310313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67653" name="AutoShape 69"/>
          <p:cNvSpPr>
            <a:spLocks noChangeArrowheads="1"/>
          </p:cNvSpPr>
          <p:nvPr/>
        </p:nvSpPr>
        <p:spPr bwMode="auto">
          <a:xfrm>
            <a:off x="750888" y="6386513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67654" name="AutoShape 70"/>
          <p:cNvSpPr>
            <a:spLocks noChangeArrowheads="1"/>
          </p:cNvSpPr>
          <p:nvPr/>
        </p:nvSpPr>
        <p:spPr bwMode="auto">
          <a:xfrm>
            <a:off x="7964488" y="6297613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67655" name="AutoShape 71"/>
          <p:cNvSpPr>
            <a:spLocks noChangeArrowheads="1"/>
          </p:cNvSpPr>
          <p:nvPr/>
        </p:nvSpPr>
        <p:spPr bwMode="auto">
          <a:xfrm>
            <a:off x="7659688" y="6297613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67656" name="AutoShape 72"/>
          <p:cNvSpPr>
            <a:spLocks noChangeArrowheads="1"/>
          </p:cNvSpPr>
          <p:nvPr/>
        </p:nvSpPr>
        <p:spPr bwMode="auto">
          <a:xfrm>
            <a:off x="6465888" y="6310313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67657" name="AutoShape 73"/>
          <p:cNvSpPr>
            <a:spLocks noChangeArrowheads="1"/>
          </p:cNvSpPr>
          <p:nvPr/>
        </p:nvSpPr>
        <p:spPr bwMode="auto">
          <a:xfrm>
            <a:off x="5170488" y="6310313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67658" name="AutoShape 74"/>
          <p:cNvSpPr>
            <a:spLocks noChangeArrowheads="1"/>
          </p:cNvSpPr>
          <p:nvPr/>
        </p:nvSpPr>
        <p:spPr bwMode="auto">
          <a:xfrm>
            <a:off x="3378200" y="2270125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67659" name="AutoShape 75"/>
          <p:cNvSpPr>
            <a:spLocks noChangeArrowheads="1"/>
          </p:cNvSpPr>
          <p:nvPr/>
        </p:nvSpPr>
        <p:spPr bwMode="auto">
          <a:xfrm>
            <a:off x="6070600" y="3700463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67660" name="AutoShape 76"/>
          <p:cNvSpPr>
            <a:spLocks noChangeArrowheads="1"/>
          </p:cNvSpPr>
          <p:nvPr/>
        </p:nvSpPr>
        <p:spPr bwMode="auto">
          <a:xfrm>
            <a:off x="6350000" y="2270125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67661" name="AutoShape 77"/>
          <p:cNvSpPr>
            <a:spLocks noChangeArrowheads="1"/>
          </p:cNvSpPr>
          <p:nvPr/>
        </p:nvSpPr>
        <p:spPr bwMode="auto">
          <a:xfrm>
            <a:off x="3581400" y="3714750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7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7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7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7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7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7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7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7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6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7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6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6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6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6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6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25" grpId="0"/>
      <p:bldP spid="67626" grpId="0"/>
      <p:bldP spid="67635" grpId="0"/>
      <p:bldP spid="67636" grpId="0"/>
      <p:bldP spid="67638" grpId="0"/>
      <p:bldP spid="67648" grpId="0"/>
      <p:bldP spid="676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3"/>
          <p:cNvSpPr>
            <a:spLocks noChangeArrowheads="1" noChangeShapeType="1" noTextEdit="1"/>
          </p:cNvSpPr>
          <p:nvPr/>
        </p:nvSpPr>
        <p:spPr bwMode="auto">
          <a:xfrm>
            <a:off x="1295400" y="0"/>
            <a:ext cx="6934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Hát kết hợp gõ đệm theo phách toàn bài</a:t>
            </a:r>
            <a:endParaRPr lang="en-US" sz="2800" b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0483" name="Text Box 30"/>
          <p:cNvSpPr txBox="1">
            <a:spLocks noChangeArrowheads="1"/>
          </p:cNvSpPr>
          <p:nvPr/>
        </p:nvSpPr>
        <p:spPr bwMode="auto">
          <a:xfrm>
            <a:off x="203200" y="1152525"/>
            <a:ext cx="8839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Sắp đến tết rồi, đến trường rất vui.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Sắp đến tết rồi, về nhà rất vui.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Mẹ mua cho áo mới nhé, ai cũng vui mừng ghê.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Mùa xuân nay em đã lớn, biết đi thăm ông bà.</a:t>
            </a:r>
          </a:p>
        </p:txBody>
      </p:sp>
      <p:sp>
        <p:nvSpPr>
          <p:cNvPr id="117791" name="AutoShape 31"/>
          <p:cNvSpPr>
            <a:spLocks noChangeArrowheads="1"/>
          </p:cNvSpPr>
          <p:nvPr/>
        </p:nvSpPr>
        <p:spPr bwMode="auto">
          <a:xfrm>
            <a:off x="5059363" y="1697038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117792" name="AutoShape 32"/>
          <p:cNvSpPr>
            <a:spLocks noChangeArrowheads="1"/>
          </p:cNvSpPr>
          <p:nvPr/>
        </p:nvSpPr>
        <p:spPr bwMode="auto">
          <a:xfrm>
            <a:off x="334963" y="1697038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117793" name="AutoShape 33"/>
          <p:cNvSpPr>
            <a:spLocks noChangeArrowheads="1"/>
          </p:cNvSpPr>
          <p:nvPr/>
        </p:nvSpPr>
        <p:spPr bwMode="auto">
          <a:xfrm>
            <a:off x="1782763" y="1697038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117794" name="AutoShape 34"/>
          <p:cNvSpPr>
            <a:spLocks noChangeArrowheads="1"/>
          </p:cNvSpPr>
          <p:nvPr/>
        </p:nvSpPr>
        <p:spPr bwMode="auto">
          <a:xfrm>
            <a:off x="3078163" y="1697038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117795" name="AutoShape 35"/>
          <p:cNvSpPr>
            <a:spLocks noChangeArrowheads="1"/>
          </p:cNvSpPr>
          <p:nvPr/>
        </p:nvSpPr>
        <p:spPr bwMode="auto">
          <a:xfrm>
            <a:off x="2239963" y="1697038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117796" name="AutoShape 36"/>
          <p:cNvSpPr>
            <a:spLocks noChangeArrowheads="1"/>
          </p:cNvSpPr>
          <p:nvPr/>
        </p:nvSpPr>
        <p:spPr bwMode="auto">
          <a:xfrm>
            <a:off x="330200" y="3000375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117797" name="AutoShape 37"/>
          <p:cNvSpPr>
            <a:spLocks noChangeArrowheads="1"/>
          </p:cNvSpPr>
          <p:nvPr/>
        </p:nvSpPr>
        <p:spPr bwMode="auto">
          <a:xfrm>
            <a:off x="5564188" y="1697038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117798" name="AutoShape 38"/>
          <p:cNvSpPr>
            <a:spLocks noChangeArrowheads="1"/>
          </p:cNvSpPr>
          <p:nvPr/>
        </p:nvSpPr>
        <p:spPr bwMode="auto">
          <a:xfrm>
            <a:off x="2235200" y="3000375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117799" name="AutoShape 39"/>
          <p:cNvSpPr>
            <a:spLocks noChangeArrowheads="1"/>
          </p:cNvSpPr>
          <p:nvPr/>
        </p:nvSpPr>
        <p:spPr bwMode="auto">
          <a:xfrm>
            <a:off x="1701800" y="3000375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117800" name="AutoShape 40"/>
          <p:cNvSpPr>
            <a:spLocks noChangeArrowheads="1"/>
          </p:cNvSpPr>
          <p:nvPr/>
        </p:nvSpPr>
        <p:spPr bwMode="auto">
          <a:xfrm>
            <a:off x="4292600" y="3000375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117801" name="AutoShape 41"/>
          <p:cNvSpPr>
            <a:spLocks noChangeArrowheads="1"/>
          </p:cNvSpPr>
          <p:nvPr/>
        </p:nvSpPr>
        <p:spPr bwMode="auto">
          <a:xfrm>
            <a:off x="2997200" y="3000375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117802" name="AutoShape 42"/>
          <p:cNvSpPr>
            <a:spLocks noChangeArrowheads="1"/>
          </p:cNvSpPr>
          <p:nvPr/>
        </p:nvSpPr>
        <p:spPr bwMode="auto">
          <a:xfrm>
            <a:off x="2468563" y="1697038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117803" name="AutoShape 43"/>
          <p:cNvSpPr>
            <a:spLocks noChangeArrowheads="1"/>
          </p:cNvSpPr>
          <p:nvPr/>
        </p:nvSpPr>
        <p:spPr bwMode="auto">
          <a:xfrm>
            <a:off x="4902200" y="3000375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117804" name="AutoShape 44"/>
          <p:cNvSpPr>
            <a:spLocks noChangeArrowheads="1"/>
          </p:cNvSpPr>
          <p:nvPr/>
        </p:nvSpPr>
        <p:spPr bwMode="auto">
          <a:xfrm>
            <a:off x="5792788" y="1697038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117805" name="AutoShape 45"/>
          <p:cNvSpPr>
            <a:spLocks noChangeArrowheads="1"/>
          </p:cNvSpPr>
          <p:nvPr/>
        </p:nvSpPr>
        <p:spPr bwMode="auto">
          <a:xfrm>
            <a:off x="2540000" y="3000375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117806" name="AutoShape 46"/>
          <p:cNvSpPr>
            <a:spLocks noChangeArrowheads="1"/>
          </p:cNvSpPr>
          <p:nvPr/>
        </p:nvSpPr>
        <p:spPr bwMode="auto">
          <a:xfrm>
            <a:off x="330200" y="4305300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117807" name="AutoShape 47"/>
          <p:cNvSpPr>
            <a:spLocks noChangeArrowheads="1"/>
          </p:cNvSpPr>
          <p:nvPr/>
        </p:nvSpPr>
        <p:spPr bwMode="auto">
          <a:xfrm>
            <a:off x="5130800" y="3000375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117808" name="AutoShape 48"/>
          <p:cNvSpPr>
            <a:spLocks noChangeArrowheads="1"/>
          </p:cNvSpPr>
          <p:nvPr/>
        </p:nvSpPr>
        <p:spPr bwMode="auto">
          <a:xfrm>
            <a:off x="3148013" y="4313238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117809" name="AutoShape 49"/>
          <p:cNvSpPr>
            <a:spLocks noChangeArrowheads="1"/>
          </p:cNvSpPr>
          <p:nvPr/>
        </p:nvSpPr>
        <p:spPr bwMode="auto">
          <a:xfrm>
            <a:off x="1928813" y="4313238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117810" name="AutoShape 50"/>
          <p:cNvSpPr>
            <a:spLocks noChangeArrowheads="1"/>
          </p:cNvSpPr>
          <p:nvPr/>
        </p:nvSpPr>
        <p:spPr bwMode="auto">
          <a:xfrm>
            <a:off x="6043613" y="4313238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117811" name="AutoShape 51"/>
          <p:cNvSpPr>
            <a:spLocks noChangeArrowheads="1"/>
          </p:cNvSpPr>
          <p:nvPr/>
        </p:nvSpPr>
        <p:spPr bwMode="auto">
          <a:xfrm>
            <a:off x="4519613" y="4313238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117812" name="AutoShape 52"/>
          <p:cNvSpPr>
            <a:spLocks noChangeArrowheads="1"/>
          </p:cNvSpPr>
          <p:nvPr/>
        </p:nvSpPr>
        <p:spPr bwMode="auto">
          <a:xfrm>
            <a:off x="3833813" y="4313238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117813" name="AutoShape 53"/>
          <p:cNvSpPr>
            <a:spLocks noChangeArrowheads="1"/>
          </p:cNvSpPr>
          <p:nvPr/>
        </p:nvSpPr>
        <p:spPr bwMode="auto">
          <a:xfrm>
            <a:off x="8024813" y="4313238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117814" name="AutoShape 54"/>
          <p:cNvSpPr>
            <a:spLocks noChangeArrowheads="1"/>
          </p:cNvSpPr>
          <p:nvPr/>
        </p:nvSpPr>
        <p:spPr bwMode="auto">
          <a:xfrm>
            <a:off x="7720013" y="4313238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117815" name="AutoShape 55"/>
          <p:cNvSpPr>
            <a:spLocks noChangeArrowheads="1"/>
          </p:cNvSpPr>
          <p:nvPr/>
        </p:nvSpPr>
        <p:spPr bwMode="auto">
          <a:xfrm>
            <a:off x="3454400" y="5651500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117816" name="AutoShape 56"/>
          <p:cNvSpPr>
            <a:spLocks noChangeArrowheads="1"/>
          </p:cNvSpPr>
          <p:nvPr/>
        </p:nvSpPr>
        <p:spPr bwMode="auto">
          <a:xfrm>
            <a:off x="2235200" y="5651500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117817" name="AutoShape 57"/>
          <p:cNvSpPr>
            <a:spLocks noChangeArrowheads="1"/>
          </p:cNvSpPr>
          <p:nvPr/>
        </p:nvSpPr>
        <p:spPr bwMode="auto">
          <a:xfrm>
            <a:off x="330200" y="5651500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117818" name="AutoShape 58"/>
          <p:cNvSpPr>
            <a:spLocks noChangeArrowheads="1"/>
          </p:cNvSpPr>
          <p:nvPr/>
        </p:nvSpPr>
        <p:spPr bwMode="auto">
          <a:xfrm>
            <a:off x="7754938" y="5653088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117819" name="AutoShape 59"/>
          <p:cNvSpPr>
            <a:spLocks noChangeArrowheads="1"/>
          </p:cNvSpPr>
          <p:nvPr/>
        </p:nvSpPr>
        <p:spPr bwMode="auto">
          <a:xfrm>
            <a:off x="4826000" y="5651500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117820" name="AutoShape 60"/>
          <p:cNvSpPr>
            <a:spLocks noChangeArrowheads="1"/>
          </p:cNvSpPr>
          <p:nvPr/>
        </p:nvSpPr>
        <p:spPr bwMode="auto">
          <a:xfrm>
            <a:off x="4064000" y="5651500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117821" name="AutoShape 61"/>
          <p:cNvSpPr>
            <a:spLocks noChangeArrowheads="1"/>
          </p:cNvSpPr>
          <p:nvPr/>
        </p:nvSpPr>
        <p:spPr bwMode="auto">
          <a:xfrm>
            <a:off x="7450138" y="5653088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  <p:sp>
        <p:nvSpPr>
          <p:cNvPr id="117822" name="AutoShape 62"/>
          <p:cNvSpPr>
            <a:spLocks noChangeArrowheads="1"/>
          </p:cNvSpPr>
          <p:nvPr/>
        </p:nvSpPr>
        <p:spPr bwMode="auto">
          <a:xfrm>
            <a:off x="6197600" y="5651500"/>
            <a:ext cx="254000" cy="241300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7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7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7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7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7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7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7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7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7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7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7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7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7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7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7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7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7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7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7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7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7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7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7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7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7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7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7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7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7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7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7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7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7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7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7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7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7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7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7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7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7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7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7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7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17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400" b="1" i="1">
                <a:solidFill>
                  <a:schemeClr val="tx2"/>
                </a:solidFill>
              </a:rPr>
              <a:t/>
            </a:r>
            <a:br>
              <a:rPr lang="en-US" altLang="en-US" sz="1400" b="1" i="1">
                <a:solidFill>
                  <a:schemeClr val="tx2"/>
                </a:solidFill>
              </a:rPr>
            </a:br>
            <a:endParaRPr lang="en-US" altLang="en-US" sz="1400" b="1" i="1">
              <a:solidFill>
                <a:schemeClr val="tx2"/>
              </a:solidFill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4000">
              <a:solidFill>
                <a:schemeClr val="bg1"/>
              </a:solidFill>
            </a:endParaRPr>
          </a:p>
        </p:txBody>
      </p:sp>
      <p:pic>
        <p:nvPicPr>
          <p:cNvPr id="118791" name="Picture 7" descr="-trong nhac nh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28194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GUITARW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31424">
            <a:off x="4391025" y="5305425"/>
            <a:ext cx="11382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ẢnhSỐ.net ~ Bạn hãy click vào đây để thay đổi kích cỡ ảnh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5140325"/>
            <a:ext cx="19812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 descr="ẢnhSỐ.net ~ Bạn hãy click vào đây để thay đổi kích cỡ ảnh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0" y="56388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2" descr="pinksparkle6df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61912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3" descr="pinksparkle6df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0" y="58674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4" descr="pinksparkle6df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4200" y="64198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6" descr="pinksparkle6df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64198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7" descr="pinksparkle6df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58200" y="1143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8" descr="pinksparkle6df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58200" y="27432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9" descr="pinksparkle6df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0" y="36576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20" descr="pinksparkle6df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0" y="48006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805" name="WordArt 21"/>
          <p:cNvSpPr>
            <a:spLocks noChangeArrowheads="1" noChangeShapeType="1" noTextEdit="1"/>
          </p:cNvSpPr>
          <p:nvPr/>
        </p:nvSpPr>
        <p:spPr bwMode="auto">
          <a:xfrm>
            <a:off x="1066800" y="2514600"/>
            <a:ext cx="7315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Hát theo hiệu lệnh</a:t>
            </a:r>
          </a:p>
        </p:txBody>
      </p:sp>
      <p:pic>
        <p:nvPicPr>
          <p:cNvPr id="21521" name="Picture 24" descr="girl_playing_violin_hg_cl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3581400"/>
            <a:ext cx="12954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25" descr="tingo_rock_star_playing_guitar_hg_clr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1000" y="304800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26" descr="girl_playing_trumpet_hg_clr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76400" y="4419600"/>
            <a:ext cx="91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27" descr="cello_player_sitting_hg_clr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943475"/>
            <a:ext cx="16002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Picture 24" descr="Short_singer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flipH="1">
            <a:off x="2895600" y="3886200"/>
            <a:ext cx="1600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11"/>
          <p:cNvSpPr txBox="1">
            <a:spLocks noChangeArrowheads="1"/>
          </p:cNvSpPr>
          <p:nvPr/>
        </p:nvSpPr>
        <p:spPr bwMode="auto">
          <a:xfrm>
            <a:off x="5029200" y="18288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Nhạc và lời : Hoàng Vân</a:t>
            </a:r>
          </a:p>
        </p:txBody>
      </p:sp>
      <p:sp>
        <p:nvSpPr>
          <p:cNvPr id="8197" name="TextBox 8"/>
          <p:cNvSpPr txBox="1">
            <a:spLocks noChangeArrowheads="1"/>
          </p:cNvSpPr>
          <p:nvPr/>
        </p:nvSpPr>
        <p:spPr bwMode="auto">
          <a:xfrm>
            <a:off x="1905000" y="1143000"/>
            <a:ext cx="571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>
                <a:solidFill>
                  <a:srgbClr val="0000FF"/>
                </a:solidFill>
                <a:cs typeface="Times New Roman" pitchFamily="18" charset="0"/>
              </a:rPr>
              <a:t>Học hát bài: </a:t>
            </a:r>
            <a:r>
              <a:rPr lang="en-US" altLang="en-US" sz="2800" b="1">
                <a:solidFill>
                  <a:srgbClr val="FF0000"/>
                </a:solidFill>
                <a:cs typeface="Times New Roman" pitchFamily="18" charset="0"/>
              </a:rPr>
              <a:t>Sắp đến tết rồi</a:t>
            </a:r>
          </a:p>
        </p:txBody>
      </p:sp>
      <p:sp>
        <p:nvSpPr>
          <p:cNvPr id="21528" name="Text Box 2"/>
          <p:cNvSpPr txBox="1">
            <a:spLocks noChangeArrowheads="1"/>
          </p:cNvSpPr>
          <p:nvPr/>
        </p:nvSpPr>
        <p:spPr bwMode="auto">
          <a:xfrm>
            <a:off x="1143000" y="0"/>
            <a:ext cx="662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/>
              <a:t/>
            </a:r>
            <a:br>
              <a:rPr lang="en-US" altLang="en-US" sz="2000"/>
            </a:br>
            <a:endParaRPr lang="en-US" altLang="en-US" sz="2000" b="1" i="1">
              <a:solidFill>
                <a:srgbClr val="FF0066"/>
              </a:solidFill>
            </a:endParaRPr>
          </a:p>
        </p:txBody>
      </p:sp>
      <p:sp>
        <p:nvSpPr>
          <p:cNvPr id="21529" name="TextBox 8"/>
          <p:cNvSpPr txBox="1">
            <a:spLocks noChangeArrowheads="1"/>
          </p:cNvSpPr>
          <p:nvPr/>
        </p:nvSpPr>
        <p:spPr bwMode="auto">
          <a:xfrm>
            <a:off x="3581400" y="3810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 u="sng">
                <a:solidFill>
                  <a:srgbClr val="0000FF"/>
                </a:solidFill>
              </a:rPr>
              <a:t>Âm nhạc:</a:t>
            </a:r>
            <a:endParaRPr lang="en-US" altLang="en-US" sz="24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05" grpId="0" animBg="1"/>
      <p:bldP spid="8196" grpId="0"/>
      <p:bldP spid="81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t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7"/>
          <p:cNvSpPr>
            <a:spLocks noChangeArrowheads="1"/>
          </p:cNvSpPr>
          <p:nvPr>
            <p:ph type="title"/>
          </p:nvPr>
        </p:nvSpPr>
        <p:spPr>
          <a:xfrm>
            <a:off x="685800" y="990600"/>
            <a:ext cx="7924800" cy="1676400"/>
          </a:xfrm>
          <a:noFill/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0000FF"/>
                </a:solidFill>
              </a:rPr>
              <a:t/>
            </a:r>
            <a:br>
              <a:rPr lang="en-US" altLang="en-US" sz="2800" b="1" smtClean="0">
                <a:solidFill>
                  <a:srgbClr val="0000FF"/>
                </a:solidFill>
              </a:rPr>
            </a:br>
            <a:r>
              <a:rPr lang="en-US" altLang="en-US" sz="2800" b="1" u="sng" smtClean="0">
                <a:solidFill>
                  <a:srgbClr val="0000FF"/>
                </a:solidFill>
              </a:rPr>
              <a:t>Âm nhạc:</a:t>
            </a:r>
          </a:p>
        </p:txBody>
      </p:sp>
      <p:sp>
        <p:nvSpPr>
          <p:cNvPr id="96264" name="Rectangle 8"/>
          <p:cNvSpPr>
            <a:spLocks noChangeArrowheads="1"/>
          </p:cNvSpPr>
          <p:nvPr>
            <p:ph type="body" idx="1"/>
          </p:nvPr>
        </p:nvSpPr>
        <p:spPr>
          <a:xfrm>
            <a:off x="1066800" y="2590800"/>
            <a:ext cx="7467600" cy="1219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smtClean="0"/>
              <a:t>	</a:t>
            </a:r>
            <a:r>
              <a:rPr lang="en-US" altLang="en-US" sz="2800" b="1" u="sng" smtClean="0">
                <a:solidFill>
                  <a:srgbClr val="FF3300"/>
                </a:solidFill>
              </a:rPr>
              <a:t>Kiểm tra bài cũ</a:t>
            </a:r>
            <a:r>
              <a:rPr lang="en-US" altLang="en-US" sz="2800" b="1" smtClean="0">
                <a:solidFill>
                  <a:srgbClr val="FF3300"/>
                </a:solidFill>
              </a:rPr>
              <a:t>: Em hãy kể tên hai bài dân ca đã học?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800" b="1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800">
                <a:solidFill>
                  <a:srgbClr val="3333FF"/>
                </a:solidFill>
              </a:rPr>
              <a:t>CỦNG</a:t>
            </a:r>
            <a:r>
              <a:rPr lang="en-US" altLang="en-US" sz="4800">
                <a:solidFill>
                  <a:schemeClr val="bg1"/>
                </a:solidFill>
              </a:rPr>
              <a:t> </a:t>
            </a:r>
            <a:r>
              <a:rPr lang="en-US" altLang="en-US" sz="4800">
                <a:solidFill>
                  <a:srgbClr val="3333FF"/>
                </a:solidFill>
              </a:rPr>
              <a:t>CỐ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8153400" y="0"/>
            <a:ext cx="990600" cy="685800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22532" name="Picture 4" descr="Pictur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8392">
            <a:off x="8235950" y="5924550"/>
            <a:ext cx="9080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gau hoc ba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1752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Picture1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85260">
            <a:off x="7362825" y="4800600"/>
            <a:ext cx="8667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6096000"/>
            <a:ext cx="8153400" cy="76200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4800">
              <a:solidFill>
                <a:schemeClr val="bg1"/>
              </a:solidFill>
            </a:endParaRPr>
          </a:p>
        </p:txBody>
      </p:sp>
      <p:sp>
        <p:nvSpPr>
          <p:cNvPr id="119816" name="AutoShape 8"/>
          <p:cNvSpPr>
            <a:spLocks noChangeArrowheads="1"/>
          </p:cNvSpPr>
          <p:nvPr/>
        </p:nvSpPr>
        <p:spPr bwMode="auto">
          <a:xfrm>
            <a:off x="1447800" y="1371600"/>
            <a:ext cx="5029200" cy="2209800"/>
          </a:xfrm>
          <a:prstGeom prst="wedgeRoundRectCallout">
            <a:avLst>
              <a:gd name="adj1" fmla="val -27495"/>
              <a:gd name="adj2" fmla="val 86565"/>
              <a:gd name="adj3" fmla="val 16667"/>
            </a:avLst>
          </a:prstGeom>
          <a:solidFill>
            <a:srgbClr val="FFFFCC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200" b="1">
                <a:solidFill>
                  <a:srgbClr val="0033CC"/>
                </a:solidFill>
              </a:rPr>
              <a:t>Em nào có thể nhắc lại  chúng ta vừa học xong </a:t>
            </a:r>
          </a:p>
          <a:p>
            <a:pPr algn="ctr" eaLnBrk="1" hangingPunct="1"/>
            <a:r>
              <a:rPr lang="en-US" altLang="en-US" sz="3200" b="1">
                <a:solidFill>
                  <a:srgbClr val="0033CC"/>
                </a:solidFill>
              </a:rPr>
              <a:t>bài hát gì?</a:t>
            </a:r>
          </a:p>
        </p:txBody>
      </p:sp>
      <p:sp>
        <p:nvSpPr>
          <p:cNvPr id="119817" name="AutoShape 9"/>
          <p:cNvSpPr>
            <a:spLocks noChangeArrowheads="1"/>
          </p:cNvSpPr>
          <p:nvPr/>
        </p:nvSpPr>
        <p:spPr bwMode="auto">
          <a:xfrm>
            <a:off x="0" y="4419600"/>
            <a:ext cx="8077200" cy="1600200"/>
          </a:xfrm>
          <a:prstGeom prst="flowChartTerminator">
            <a:avLst/>
          </a:prstGeom>
          <a:solidFill>
            <a:srgbClr val="FFFFCC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rgbClr val="6600FF"/>
                </a:solidFill>
              </a:rPr>
              <a:t>Học hát bài: Sắp đến tết rồi</a:t>
            </a:r>
          </a:p>
          <a:p>
            <a:pPr algn="ctr" eaLnBrk="1" hangingPunct="1"/>
            <a:r>
              <a:rPr lang="en-US" altLang="en-US" sz="2400" b="1">
                <a:solidFill>
                  <a:srgbClr val="6600FF"/>
                </a:solidFill>
              </a:rPr>
              <a:t>                                     Nhạc và lời: Hoàng Vân</a:t>
            </a:r>
            <a:endParaRPr lang="en-US" altLang="en-US" sz="2400" b="1" i="1">
              <a:solidFill>
                <a:srgbClr val="6600FF"/>
              </a:solidFill>
            </a:endParaRPr>
          </a:p>
        </p:txBody>
      </p:sp>
      <p:pic>
        <p:nvPicPr>
          <p:cNvPr id="119818" name="Picture 10" descr="dauhoi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2438400"/>
            <a:ext cx="1676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 descr="pinksparkle6df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61912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 descr="pinksparkle6df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04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3" descr="pinksparkle6df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1524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4" descr="pinksparkle6df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64198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5" descr="pinksparkle6df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63436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6" descr="pinksparkle6df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58200" y="1143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17" descr="pinksparkle6df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58200" y="27432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18" descr="pinksparkle6df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0" y="36576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19" descr="pinksparkle6df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0" y="48006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6" grpId="0" animBg="1"/>
      <p:bldP spid="1198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Rural Landscapes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8" descr="images_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13862">
            <a:off x="7467600" y="2438400"/>
            <a:ext cx="1676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WordArt 9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8229600" cy="441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GIỜ HỌC ĐÃ KẾT THÚC</a:t>
            </a:r>
          </a:p>
        </p:txBody>
      </p:sp>
      <p:sp>
        <p:nvSpPr>
          <p:cNvPr id="23563" name="WordArt 11"/>
          <p:cNvSpPr>
            <a:spLocks noChangeArrowheads="1" noChangeShapeType="1" noTextEdit="1"/>
          </p:cNvSpPr>
          <p:nvPr/>
        </p:nvSpPr>
        <p:spPr bwMode="auto">
          <a:xfrm>
            <a:off x="838200" y="5334000"/>
            <a:ext cx="7924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XIN CẢM ƠN CÁC THẦY CÔ GIÁO VỀ DỰ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rt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600200" y="1828800"/>
            <a:ext cx="66294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Bài:</a:t>
            </a:r>
            <a:r>
              <a:rPr lang="en-US" altLang="en-US" sz="4000">
                <a:solidFill>
                  <a:srgbClr val="0000FF"/>
                </a:solidFill>
              </a:rPr>
              <a:t> </a:t>
            </a:r>
            <a:r>
              <a:rPr lang="en-US" altLang="en-US" sz="4000" b="1">
                <a:solidFill>
                  <a:srgbClr val="FF3300"/>
                </a:solidFill>
              </a:rPr>
              <a:t>Quê hương tươi đẹp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</a:rPr>
              <a:t>                    </a:t>
            </a:r>
            <a:r>
              <a:rPr lang="en-US" altLang="en-US" sz="3600" b="1" i="1">
                <a:solidFill>
                  <a:srgbClr val="0000FF"/>
                </a:solidFill>
              </a:rPr>
              <a:t>Dân ca Nùng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Bài:</a:t>
            </a:r>
            <a:r>
              <a:rPr lang="en-US" altLang="en-US" sz="4000">
                <a:solidFill>
                  <a:srgbClr val="0000FF"/>
                </a:solidFill>
              </a:rPr>
              <a:t> </a:t>
            </a:r>
            <a:r>
              <a:rPr lang="en-US" altLang="en-US" sz="4000" b="1">
                <a:solidFill>
                  <a:srgbClr val="FF3300"/>
                </a:solidFill>
              </a:rPr>
              <a:t>Lí cây xanh</a:t>
            </a:r>
            <a:r>
              <a:rPr lang="en-US" altLang="en-US" sz="3200">
                <a:solidFill>
                  <a:srgbClr val="0000FF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</a:rPr>
              <a:t>                   </a:t>
            </a:r>
            <a:r>
              <a:rPr lang="en-US" altLang="en-US" sz="3600" b="1" i="1">
                <a:solidFill>
                  <a:srgbClr val="0000FF"/>
                </a:solidFill>
              </a:rPr>
              <a:t>Dân ca Nam Bộ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rt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38200" y="1828800"/>
            <a:ext cx="7620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</a:rPr>
              <a:t>Yêu cầu cả lớp hát lại bài</a:t>
            </a:r>
            <a:r>
              <a:rPr lang="en-US" altLang="en-US" sz="3600" b="1" i="1">
                <a:solidFill>
                  <a:srgbClr val="0000FF"/>
                </a:solidFill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FF3300"/>
                </a:solidFill>
              </a:rPr>
              <a:t>Lí cây xanh </a:t>
            </a:r>
            <a:r>
              <a:rPr lang="en-US" altLang="en-US" sz="3600" b="1">
                <a:solidFill>
                  <a:srgbClr val="FF3300"/>
                </a:solidFill>
              </a:rPr>
              <a:t>kết hơp gõ đệm và vận động phụ họa theo nhịp?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143000" y="0"/>
            <a:ext cx="662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/>
              <a:t/>
            </a:r>
            <a:br>
              <a:rPr lang="en-US" altLang="en-US" sz="2400"/>
            </a:br>
            <a:endParaRPr lang="en-US" altLang="en-US" sz="2400" b="1" i="1">
              <a:solidFill>
                <a:srgbClr val="FF0066"/>
              </a:solidFill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0" y="9906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 </a:t>
            </a:r>
            <a:r>
              <a:rPr lang="en-US" altLang="en-US" sz="2000" b="1">
                <a:solidFill>
                  <a:srgbClr val="0000FF"/>
                </a:solidFill>
                <a:cs typeface="Times New Roman" pitchFamily="18" charset="0"/>
              </a:rPr>
              <a:t>Hãy quan sát các bức tranh và cho biết có những hình ảnh gì?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1000" y="1600200"/>
            <a:ext cx="8386763" cy="5257800"/>
            <a:chOff x="240" y="1008"/>
            <a:chExt cx="5283" cy="3312"/>
          </a:xfrm>
        </p:grpSpPr>
        <p:pic>
          <p:nvPicPr>
            <p:cNvPr id="7175" name="Picture 4" descr="75175489-168986_1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2745"/>
              <a:ext cx="2499" cy="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5" descr="NKQ_922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24" y="2745"/>
              <a:ext cx="2499" cy="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il_fi" descr="ANd9GcTqSJFGPiXW0iWAEgRK2oNZMXV4ktgcWUeFleXeSoS-S49CHJ0zWrlbO0yj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24" y="1008"/>
              <a:ext cx="2499" cy="1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2" descr="IMG_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0" y="1020"/>
              <a:ext cx="2496" cy="1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3581400" y="381000"/>
            <a:ext cx="205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u="sng">
                <a:solidFill>
                  <a:srgbClr val="0000FF"/>
                </a:solidFill>
              </a:rPr>
              <a:t>Âm nhạc:</a:t>
            </a: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0" y="10668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</a:rPr>
              <a:t>Những hình ảnh đó em thường gặp ở dịp nào trong năm?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/>
      <p:bldP spid="46088" grpId="1"/>
      <p:bldP spid="512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DSC018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09800"/>
            <a:ext cx="77724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11"/>
          <p:cNvSpPr txBox="1">
            <a:spLocks noChangeArrowheads="1"/>
          </p:cNvSpPr>
          <p:nvPr/>
        </p:nvSpPr>
        <p:spPr bwMode="auto">
          <a:xfrm>
            <a:off x="4953000" y="1752600"/>
            <a:ext cx="365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</a:rPr>
              <a:t>Nhạc và lời : Hoàng Vân</a:t>
            </a:r>
          </a:p>
        </p:txBody>
      </p:sp>
      <p:sp>
        <p:nvSpPr>
          <p:cNvPr id="8197" name="TextBox 8"/>
          <p:cNvSpPr txBox="1">
            <a:spLocks noChangeArrowheads="1"/>
          </p:cNvSpPr>
          <p:nvPr/>
        </p:nvSpPr>
        <p:spPr bwMode="auto">
          <a:xfrm>
            <a:off x="1905000" y="1143000"/>
            <a:ext cx="571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0000FF"/>
                </a:solidFill>
                <a:cs typeface="Times New Roman" pitchFamily="18" charset="0"/>
              </a:rPr>
              <a:t>Học hát bài: </a:t>
            </a:r>
            <a:r>
              <a:rPr lang="en-US" altLang="en-US" sz="3200" b="1">
                <a:solidFill>
                  <a:srgbClr val="FF0000"/>
                </a:solidFill>
                <a:cs typeface="Times New Roman" pitchFamily="18" charset="0"/>
              </a:rPr>
              <a:t>Sắp đến tết rồi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143000" y="0"/>
            <a:ext cx="662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/>
              <a:t/>
            </a:r>
            <a:br>
              <a:rPr lang="en-US" altLang="en-US" sz="2400"/>
            </a:br>
            <a:endParaRPr lang="en-US" altLang="en-US" sz="2400" b="1" i="1">
              <a:solidFill>
                <a:srgbClr val="FF0066"/>
              </a:solidFill>
            </a:endParaRPr>
          </a:p>
        </p:txBody>
      </p:sp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3581400" y="381000"/>
            <a:ext cx="205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u="sng">
                <a:solidFill>
                  <a:srgbClr val="0000FF"/>
                </a:solidFill>
              </a:rPr>
              <a:t>Âm nhạc:</a:t>
            </a:r>
            <a:endParaRPr lang="en-US" altLang="en-US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304800" y="3048000"/>
            <a:ext cx="5029200" cy="2246313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</a:rPr>
              <a:t>Nhạc sĩ Hoàng Vân, tên thật là Lê Văn Thọ. Sinh năm 1930 là tác giả của nhiều ca khúc viết cho tuổi thơ như: </a:t>
            </a:r>
            <a:r>
              <a:rPr lang="en-US" altLang="en-US" sz="2000" b="1" i="1">
                <a:solidFill>
                  <a:srgbClr val="FF0000"/>
                </a:solidFill>
              </a:rPr>
              <a:t>Em yêu trường em, con chim vành khuyên, mùa hoa phượng</a:t>
            </a:r>
            <a:r>
              <a:rPr lang="en-US" altLang="en-US" sz="2000" b="1" i="1">
                <a:solidFill>
                  <a:srgbClr val="0000FF"/>
                </a:solidFill>
              </a:rPr>
              <a:t> </a:t>
            </a:r>
            <a:r>
              <a:rPr lang="en-US" altLang="en-US" sz="2000" b="1" i="1">
                <a:solidFill>
                  <a:srgbClr val="FF0000"/>
                </a:solidFill>
              </a:rPr>
              <a:t>nở…</a:t>
            </a:r>
            <a:r>
              <a:rPr lang="en-US" altLang="en-US" sz="2000" b="1">
                <a:solidFill>
                  <a:srgbClr val="0000FF"/>
                </a:solidFill>
              </a:rPr>
              <a:t>Ông được nhà nước tặng Giải thưởng Hồ Chí Minh về Văn học Nghệ thuật.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0" y="2362200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b="1">
                <a:solidFill>
                  <a:srgbClr val="0000FF"/>
                </a:solidFill>
              </a:rPr>
              <a:t> </a:t>
            </a:r>
            <a:r>
              <a:rPr lang="en-US" altLang="en-US" sz="2000" b="1">
                <a:solidFill>
                  <a:srgbClr val="0000FF"/>
                </a:solidFill>
              </a:rPr>
              <a:t>Giới thiệu tác giả  :</a:t>
            </a:r>
          </a:p>
        </p:txBody>
      </p:sp>
      <p:pic>
        <p:nvPicPr>
          <p:cNvPr id="9221" name="Picture 7" descr="NS HV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438400"/>
            <a:ext cx="3435350" cy="419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196" name="Text Box 11"/>
          <p:cNvSpPr txBox="1">
            <a:spLocks noChangeArrowheads="1"/>
          </p:cNvSpPr>
          <p:nvPr/>
        </p:nvSpPr>
        <p:spPr bwMode="auto">
          <a:xfrm>
            <a:off x="4953000" y="1676400"/>
            <a:ext cx="365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</a:rPr>
              <a:t>Nhạc và lời : Hoàng Vân</a:t>
            </a:r>
          </a:p>
        </p:txBody>
      </p:sp>
      <p:sp>
        <p:nvSpPr>
          <p:cNvPr id="8197" name="TextBox 8"/>
          <p:cNvSpPr txBox="1">
            <a:spLocks noChangeArrowheads="1"/>
          </p:cNvSpPr>
          <p:nvPr/>
        </p:nvSpPr>
        <p:spPr bwMode="auto">
          <a:xfrm>
            <a:off x="1905000" y="1143000"/>
            <a:ext cx="571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0000FF"/>
                </a:solidFill>
                <a:cs typeface="Times New Roman" pitchFamily="18" charset="0"/>
              </a:rPr>
              <a:t>Học hát bài: </a:t>
            </a:r>
            <a:r>
              <a:rPr lang="en-US" altLang="en-US" sz="3200" b="1">
                <a:solidFill>
                  <a:srgbClr val="FF0000"/>
                </a:solidFill>
                <a:cs typeface="Times New Roman" pitchFamily="18" charset="0"/>
              </a:rPr>
              <a:t>Sắp đến tết rồi</a:t>
            </a:r>
          </a:p>
        </p:txBody>
      </p:sp>
      <p:sp>
        <p:nvSpPr>
          <p:cNvPr id="9223" name="Text Box 2"/>
          <p:cNvSpPr txBox="1">
            <a:spLocks noChangeArrowheads="1"/>
          </p:cNvSpPr>
          <p:nvPr/>
        </p:nvSpPr>
        <p:spPr bwMode="auto">
          <a:xfrm>
            <a:off x="1143000" y="0"/>
            <a:ext cx="662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/>
              <a:t/>
            </a:r>
            <a:br>
              <a:rPr lang="en-US" altLang="en-US" sz="2400"/>
            </a:br>
            <a:endParaRPr lang="en-US" altLang="en-US" sz="2400" b="1" i="1">
              <a:solidFill>
                <a:srgbClr val="FF0066"/>
              </a:solidFill>
            </a:endParaRP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3581400" y="381000"/>
            <a:ext cx="205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u="sng">
                <a:solidFill>
                  <a:srgbClr val="0000FF"/>
                </a:solidFill>
              </a:rPr>
              <a:t>Âm nhạc:</a:t>
            </a:r>
            <a:endParaRPr lang="en-US" altLang="en-US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/>
      <p:bldP spid="8196" grpId="0"/>
      <p:bldP spid="81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0" y="2667000"/>
            <a:ext cx="5105400" cy="4191000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Bài hát: </a:t>
            </a:r>
            <a:r>
              <a:rPr lang="en-US" altLang="en-US" b="1" i="1">
                <a:solidFill>
                  <a:srgbClr val="0000FF"/>
                </a:solidFill>
              </a:rPr>
              <a:t>Sắp đến Tết rồi</a:t>
            </a:r>
            <a:r>
              <a:rPr lang="en-US" altLang="en-US" b="1">
                <a:solidFill>
                  <a:srgbClr val="0000FF"/>
                </a:solidFill>
              </a:rPr>
              <a:t> là có giai điệu vui tươi, 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lời ca trong sáng. Bài hát nói lên sự vui tươi, 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phấn khởi của các em nhỏ khi chuẩn bị đến Tết, 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được sắm sửa quần áo mới.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     Bài hát gồm có 4 câu hát.</a:t>
            </a:r>
          </a:p>
        </p:txBody>
      </p:sp>
      <p:pic>
        <p:nvPicPr>
          <p:cNvPr id="10243" name="Picture 12" descr="DSC018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5908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0" y="1981200"/>
            <a:ext cx="327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000" b="1">
                <a:solidFill>
                  <a:srgbClr val="0000FF"/>
                </a:solidFill>
              </a:rPr>
              <a:t> Giới thiệu bài hát:</a:t>
            </a:r>
          </a:p>
        </p:txBody>
      </p:sp>
      <p:sp>
        <p:nvSpPr>
          <p:cNvPr id="8196" name="Text Box 11"/>
          <p:cNvSpPr txBox="1">
            <a:spLocks noChangeArrowheads="1"/>
          </p:cNvSpPr>
          <p:nvPr/>
        </p:nvSpPr>
        <p:spPr bwMode="auto">
          <a:xfrm>
            <a:off x="5029200" y="1828800"/>
            <a:ext cx="365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</a:rPr>
              <a:t>Nhạc và lời : Hoàng Vân</a:t>
            </a:r>
          </a:p>
        </p:txBody>
      </p:sp>
      <p:sp>
        <p:nvSpPr>
          <p:cNvPr id="8197" name="TextBox 8"/>
          <p:cNvSpPr txBox="1">
            <a:spLocks noChangeArrowheads="1"/>
          </p:cNvSpPr>
          <p:nvPr/>
        </p:nvSpPr>
        <p:spPr bwMode="auto">
          <a:xfrm>
            <a:off x="1905000" y="1143000"/>
            <a:ext cx="571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0000FF"/>
                </a:solidFill>
                <a:cs typeface="Times New Roman" pitchFamily="18" charset="0"/>
              </a:rPr>
              <a:t>Học hát bài: </a:t>
            </a:r>
            <a:r>
              <a:rPr lang="en-US" altLang="en-US" sz="3200" b="1">
                <a:solidFill>
                  <a:srgbClr val="FF0000"/>
                </a:solidFill>
                <a:cs typeface="Times New Roman" pitchFamily="18" charset="0"/>
              </a:rPr>
              <a:t>Sắp đến tết rồi</a:t>
            </a:r>
          </a:p>
        </p:txBody>
      </p:sp>
      <p:sp>
        <p:nvSpPr>
          <p:cNvPr id="10247" name="Text Box 2"/>
          <p:cNvSpPr txBox="1">
            <a:spLocks noChangeArrowheads="1"/>
          </p:cNvSpPr>
          <p:nvPr/>
        </p:nvSpPr>
        <p:spPr bwMode="auto">
          <a:xfrm>
            <a:off x="1143000" y="0"/>
            <a:ext cx="662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/>
              <a:t/>
            </a:r>
            <a:br>
              <a:rPr lang="en-US" altLang="en-US" sz="2400"/>
            </a:br>
            <a:endParaRPr lang="en-US" altLang="en-US" sz="2400" b="1" i="1">
              <a:solidFill>
                <a:srgbClr val="FF0066"/>
              </a:solidFill>
            </a:endParaRP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3581400" y="381000"/>
            <a:ext cx="205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u="sng">
                <a:solidFill>
                  <a:srgbClr val="0000FF"/>
                </a:solidFill>
              </a:rPr>
              <a:t>Âm nhạc:</a:t>
            </a:r>
            <a:endParaRPr lang="en-US" altLang="en-US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245" grpId="0"/>
      <p:bldP spid="8196" grpId="0"/>
      <p:bldP spid="81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2"/>
          <p:cNvSpPr txBox="1">
            <a:spLocks noChangeArrowheads="1"/>
          </p:cNvSpPr>
          <p:nvPr/>
        </p:nvSpPr>
        <p:spPr bwMode="auto">
          <a:xfrm>
            <a:off x="0" y="0"/>
            <a:ext cx="1981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1600"/>
          </a:p>
        </p:txBody>
      </p:sp>
      <p:sp>
        <p:nvSpPr>
          <p:cNvPr id="112667" name="Rectangle 27"/>
          <p:cNvSpPr>
            <a:spLocks noChangeArrowheads="1"/>
          </p:cNvSpPr>
          <p:nvPr/>
        </p:nvSpPr>
        <p:spPr bwMode="auto">
          <a:xfrm>
            <a:off x="685800" y="762000"/>
            <a:ext cx="792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3600" b="1" u="sng">
                <a:solidFill>
                  <a:srgbClr val="FF3300"/>
                </a:solidFill>
              </a:rPr>
              <a:t>Đọc lời ca</a:t>
            </a:r>
          </a:p>
        </p:txBody>
      </p:sp>
      <p:sp>
        <p:nvSpPr>
          <p:cNvPr id="112668" name="Text Box 28"/>
          <p:cNvSpPr txBox="1">
            <a:spLocks noChangeArrowheads="1"/>
          </p:cNvSpPr>
          <p:nvPr/>
        </p:nvSpPr>
        <p:spPr bwMode="auto">
          <a:xfrm>
            <a:off x="609600" y="1447800"/>
            <a:ext cx="83058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 sz="2800"/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Sắp đến tết rồi, đến trường rất vui.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Sắp đến tết rồi, về nhà rất vui.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Mẹ mua cho áo mới nhé, ai cũng vui mừng ghê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Mùa xuân nay em đã lớn, biết đi thăm ông bà.</a:t>
            </a:r>
          </a:p>
        </p:txBody>
      </p:sp>
      <p:pic>
        <p:nvPicPr>
          <p:cNvPr id="11269" name="Picture 29" descr="7EBE294D6094432994177346AC4BCD1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-238125" y="0"/>
            <a:ext cx="750888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0" descr="7EBE294D6094432994177346AC4BCD1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02469" y="-702469"/>
            <a:ext cx="60642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31" descr="7EBE294D6094432994177346AC4BCD1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02469" y="5549106"/>
            <a:ext cx="60642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32" descr="7EBE294D6094432994177346AC4BCD1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393113" y="0"/>
            <a:ext cx="750887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33" descr="7EBE294D6094432994177346AC4BCD1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35106" y="-702468"/>
            <a:ext cx="606425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34" descr="7EBE294D6094432994177346AC4BCD1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4935538"/>
            <a:ext cx="750888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35" descr="7EBE294D6094432994177346AC4BCD1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393113" y="4935538"/>
            <a:ext cx="750887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36" descr="7EBE294D6094432994177346AC4BCD1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560469" y="5549106"/>
            <a:ext cx="60642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7" grpId="0"/>
      <p:bldP spid="11266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2362</TotalTime>
  <Words>707</Words>
  <Application>Microsoft Office PowerPoint</Application>
  <PresentationFormat>On-screen Show (4:3)</PresentationFormat>
  <Paragraphs>101</Paragraphs>
  <Slides>21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Wingdings</vt:lpstr>
      <vt:lpstr>Default Design</vt:lpstr>
      <vt:lpstr>Slide 1</vt:lpstr>
      <vt:lpstr> Âm nhạc: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&lt;arabianhorse&gt;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</dc:creator>
  <cp:lastModifiedBy>CSTeam</cp:lastModifiedBy>
  <cp:revision>207</cp:revision>
  <dcterms:created xsi:type="dcterms:W3CDTF">2009-01-03T15:19:08Z</dcterms:created>
  <dcterms:modified xsi:type="dcterms:W3CDTF">2016-06-29T07:09:01Z</dcterms:modified>
</cp:coreProperties>
</file>