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7" r:id="rId2"/>
    <p:sldId id="258" r:id="rId3"/>
    <p:sldId id="343" r:id="rId4"/>
    <p:sldId id="344" r:id="rId5"/>
    <p:sldId id="345" r:id="rId6"/>
    <p:sldId id="346" r:id="rId7"/>
    <p:sldId id="347" r:id="rId8"/>
    <p:sldId id="348" r:id="rId9"/>
    <p:sldId id="361" r:id="rId10"/>
    <p:sldId id="362" r:id="rId11"/>
    <p:sldId id="259" r:id="rId12"/>
    <p:sldId id="363" r:id="rId13"/>
    <p:sldId id="260" r:id="rId14"/>
    <p:sldId id="324" r:id="rId15"/>
    <p:sldId id="336" r:id="rId16"/>
    <p:sldId id="262" r:id="rId17"/>
    <p:sldId id="263" r:id="rId18"/>
    <p:sldId id="282" r:id="rId19"/>
    <p:sldId id="283" r:id="rId20"/>
    <p:sldId id="284" r:id="rId21"/>
    <p:sldId id="264" r:id="rId22"/>
    <p:sldId id="265" r:id="rId23"/>
    <p:sldId id="355" r:id="rId24"/>
    <p:sldId id="267" r:id="rId25"/>
    <p:sldId id="356" r:id="rId26"/>
    <p:sldId id="320" r:id="rId27"/>
    <p:sldId id="357" r:id="rId28"/>
    <p:sldId id="350" r:id="rId29"/>
    <p:sldId id="308" r:id="rId30"/>
    <p:sldId id="342" r:id="rId31"/>
    <p:sldId id="294" r:id="rId32"/>
    <p:sldId id="314" r:id="rId33"/>
    <p:sldId id="272" r:id="rId34"/>
    <p:sldId id="338" r:id="rId35"/>
    <p:sldId id="364" r:id="rId36"/>
    <p:sldId id="341" r:id="rId37"/>
    <p:sldId id="340" r:id="rId38"/>
    <p:sldId id="351" r:id="rId39"/>
    <p:sldId id="352" r:id="rId40"/>
    <p:sldId id="353" r:id="rId41"/>
    <p:sldId id="339" r:id="rId42"/>
    <p:sldId id="326" r:id="rId43"/>
    <p:sldId id="274" r:id="rId44"/>
    <p:sldId id="275" r:id="rId45"/>
    <p:sldId id="360" r:id="rId46"/>
    <p:sldId id="277" r:id="rId47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196F"/>
    <a:srgbClr val="ED7BB7"/>
    <a:srgbClr val="E53F96"/>
    <a:srgbClr val="F7D1EF"/>
    <a:srgbClr val="F3BBE7"/>
    <a:srgbClr val="DE8EA7"/>
    <a:srgbClr val="006F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18" autoAdjust="0"/>
    <p:restoredTop sz="92883" autoAdjust="0"/>
  </p:normalViewPr>
  <p:slideViewPr>
    <p:cSldViewPr>
      <p:cViewPr varScale="1">
        <p:scale>
          <a:sx n="75" d="100"/>
          <a:sy n="75" d="100"/>
        </p:scale>
        <p:origin x="298" y="58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Luyện</a:t>
            </a:r>
            <a:r>
              <a:rPr lang="en-US" baseline="0"/>
              <a:t> luôn từ khó đọc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580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62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học</a:t>
            </a:r>
            <a:r>
              <a:rPr lang="en-US" baseline="0"/>
              <a:t> sinh chưa hiểu từ “địa danh” nên người soạn chỉ dùng từ “địa điểm nổi tiếng”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SD bảng</a:t>
            </a:r>
            <a:r>
              <a:rPr lang="en-US" baseline="0"/>
              <a:t> cài thi ai cài nhanh hoặc viêt nhanh vào bảng con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37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59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Chiếu hình ảnh ruộng bậc thang, thác nước.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496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chú</a:t>
            </a:r>
            <a:r>
              <a:rPr lang="en-US" baseline="0"/>
              <a:t> ý minh hoạ từ lẫy cho HS hiểu bằng việc mô tả em bé lẫy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openxmlformats.org/officeDocument/2006/relationships/image" Target="../media/image21.jpg"/><Relationship Id="rId10" Type="http://schemas.openxmlformats.org/officeDocument/2006/relationships/image" Target="../media/image25.jpeg"/><Relationship Id="rId4" Type="http://schemas.openxmlformats.org/officeDocument/2006/relationships/image" Target="../media/image20.jpeg"/><Relationship Id="rId9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1.xml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slide" Target="slide7.xml"/><Relationship Id="rId4" Type="http://schemas.openxmlformats.org/officeDocument/2006/relationships/slide" Target="slide4.xml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4.wdp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u lịch Tây Bắc tháng 3 có gì đẹp">
            <a:extLst>
              <a:ext uri="{FF2B5EF4-FFF2-40B4-BE49-F238E27FC236}">
                <a16:creationId xmlns:a16="http://schemas.microsoft.com/office/drawing/2014/main" id="{07816A11-7FE9-40E2-AD54-97A44C2A71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9"/>
          <a:stretch/>
        </p:blipFill>
        <p:spPr bwMode="auto">
          <a:xfrm>
            <a:off x="85763" y="1147765"/>
            <a:ext cx="658368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6 con thác đẹp như mơ nơi núi rừng Tây Bắc">
            <a:extLst>
              <a:ext uri="{FF2B5EF4-FFF2-40B4-BE49-F238E27FC236}">
                <a16:creationId xmlns:a16="http://schemas.microsoft.com/office/drawing/2014/main" id="{C60F8E2A-89CA-46F5-9793-265B38577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539" y="1143000"/>
            <a:ext cx="5471319" cy="366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CF37C0-38FA-3FD6-6713-0C948F355013}"/>
              </a:ext>
            </a:extLst>
          </p:cNvPr>
          <p:cNvSpPr txBox="1"/>
          <p:nvPr/>
        </p:nvSpPr>
        <p:spPr>
          <a:xfrm>
            <a:off x="975519" y="5325514"/>
            <a:ext cx="4300693" cy="7694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</a:t>
            </a:r>
            <a:endParaRPr lang="en-ID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A65A9E-3AF8-0E1B-E782-030B12227542}"/>
              </a:ext>
            </a:extLst>
          </p:cNvPr>
          <p:cNvSpPr txBox="1"/>
          <p:nvPr/>
        </p:nvSpPr>
        <p:spPr>
          <a:xfrm>
            <a:off x="8062119" y="5325514"/>
            <a:ext cx="2819399" cy="7694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ID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6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61838" cy="3429000"/>
          </a:xfrm>
          <a:prstGeom prst="rect">
            <a:avLst/>
          </a:prstGeom>
          <a:solidFill>
            <a:srgbClr val="BD19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919" y="3879886"/>
            <a:ext cx="3822251" cy="2978114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1049216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1098161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1547720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46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23119" y="1012861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ac  ăc  âc</a:t>
            </a: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5EF9F943-1293-4E55-9EB0-3A178871C79D}"/>
              </a:ext>
            </a:extLst>
          </p:cNvPr>
          <p:cNvSpPr/>
          <p:nvPr/>
        </p:nvSpPr>
        <p:spPr>
          <a:xfrm>
            <a:off x="404020" y="3645727"/>
            <a:ext cx="3619499" cy="10668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</a:t>
            </a:r>
            <a:endParaRPr lang="en-US" sz="9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GB" dirty="0"/>
          </a:p>
        </p:txBody>
      </p:sp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FEBDE44F-8EA4-4F9C-84DC-4278B9AE2D47}"/>
              </a:ext>
            </a:extLst>
          </p:cNvPr>
          <p:cNvSpPr/>
          <p:nvPr/>
        </p:nvSpPr>
        <p:spPr>
          <a:xfrm>
            <a:off x="404020" y="2514601"/>
            <a:ext cx="1752600" cy="10668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endParaRPr lang="en-US" sz="9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GB" dirty="0"/>
          </a:p>
        </p:txBody>
      </p:sp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BB3B58C9-3F27-4F25-861D-D127604BFBB8}"/>
              </a:ext>
            </a:extLst>
          </p:cNvPr>
          <p:cNvSpPr/>
          <p:nvPr/>
        </p:nvSpPr>
        <p:spPr>
          <a:xfrm>
            <a:off x="2270919" y="2514600"/>
            <a:ext cx="1752600" cy="10668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endParaRPr lang="en-US" sz="9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GB" dirty="0"/>
          </a:p>
        </p:txBody>
      </p:sp>
      <p:sp>
        <p:nvSpPr>
          <p:cNvPr id="7" name="ôm">
            <a:extLst>
              <a:ext uri="{FF2B5EF4-FFF2-40B4-BE49-F238E27FC236}">
                <a16:creationId xmlns:a16="http://schemas.microsoft.com/office/drawing/2014/main" id="{DF619D5B-9290-4090-863C-573BAC2B581D}"/>
              </a:ext>
            </a:extLst>
          </p:cNvPr>
          <p:cNvSpPr/>
          <p:nvPr/>
        </p:nvSpPr>
        <p:spPr>
          <a:xfrm>
            <a:off x="4425784" y="3645727"/>
            <a:ext cx="3584296" cy="10668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ăc</a:t>
            </a:r>
            <a:endParaRPr lang="en-US" sz="9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GB" dirty="0"/>
          </a:p>
        </p:txBody>
      </p:sp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E6FAC1F8-4ED1-476A-AD7D-43B064EB201E}"/>
              </a:ext>
            </a:extLst>
          </p:cNvPr>
          <p:cNvSpPr/>
          <p:nvPr/>
        </p:nvSpPr>
        <p:spPr>
          <a:xfrm>
            <a:off x="4437007" y="2501174"/>
            <a:ext cx="1752600" cy="10668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endParaRPr lang="en-US" sz="9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GB" dirty="0"/>
          </a:p>
        </p:txBody>
      </p:sp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C6A2C426-3BC9-45E2-83B6-275B72CD3DA2}"/>
              </a:ext>
            </a:extLst>
          </p:cNvPr>
          <p:cNvSpPr/>
          <p:nvPr/>
        </p:nvSpPr>
        <p:spPr>
          <a:xfrm>
            <a:off x="6257479" y="2524632"/>
            <a:ext cx="1752600" cy="10668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endParaRPr lang="en-US" sz="9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GB" dirty="0"/>
          </a:p>
        </p:txBody>
      </p:sp>
      <p:sp>
        <p:nvSpPr>
          <p:cNvPr id="10" name="ôm">
            <a:extLst>
              <a:ext uri="{FF2B5EF4-FFF2-40B4-BE49-F238E27FC236}">
                <a16:creationId xmlns:a16="http://schemas.microsoft.com/office/drawing/2014/main" id="{7B4C4E96-BEDD-421B-B986-DF2198DD8CFF}"/>
              </a:ext>
            </a:extLst>
          </p:cNvPr>
          <p:cNvSpPr/>
          <p:nvPr/>
        </p:nvSpPr>
        <p:spPr>
          <a:xfrm>
            <a:off x="8355696" y="3645727"/>
            <a:ext cx="3584296" cy="10668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âc</a:t>
            </a:r>
            <a:endParaRPr lang="en-US" sz="9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GB" dirty="0"/>
          </a:p>
        </p:txBody>
      </p:sp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1A37089A-B521-478E-A930-62643BEA8785}"/>
              </a:ext>
            </a:extLst>
          </p:cNvPr>
          <p:cNvSpPr/>
          <p:nvPr/>
        </p:nvSpPr>
        <p:spPr>
          <a:xfrm>
            <a:off x="8366919" y="2501174"/>
            <a:ext cx="1752600" cy="10668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</a:t>
            </a:r>
            <a:endParaRPr lang="en-US" sz="9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GB" dirty="0"/>
          </a:p>
        </p:txBody>
      </p:sp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AD1121D1-52EE-461D-8683-F73964D59ECE}"/>
              </a:ext>
            </a:extLst>
          </p:cNvPr>
          <p:cNvSpPr/>
          <p:nvPr/>
        </p:nvSpPr>
        <p:spPr>
          <a:xfrm>
            <a:off x="10187391" y="2524632"/>
            <a:ext cx="1752600" cy="10668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endParaRPr lang="en-US" sz="9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844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24549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24431" y="2729584"/>
            <a:ext cx="2123468" cy="1270916"/>
          </a:xfrm>
          <a:prstGeom prst="rect">
            <a:avLst/>
          </a:prstGeom>
          <a:solidFill>
            <a:srgbClr val="F7D1EF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729584"/>
            <a:ext cx="2123468" cy="1270916"/>
          </a:xfrm>
          <a:prstGeom prst="rect">
            <a:avLst/>
          </a:prstGeom>
          <a:solidFill>
            <a:srgbClr val="F7D1EF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38" y="4063085"/>
            <a:ext cx="4295089" cy="1270915"/>
          </a:xfrm>
          <a:prstGeom prst="rect">
            <a:avLst/>
          </a:prstGeom>
          <a:solidFill>
            <a:srgbClr val="F7D1EF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5253838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739235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421772" y="4383189"/>
            <a:ext cx="2018038" cy="937203"/>
          </a:xfrm>
          <a:prstGeom prst="rect">
            <a:avLst/>
          </a:prstGeom>
          <a:noFill/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/>
                <a:ea typeface="Arial-Rounded"/>
                <a:cs typeface="Arial-Rounded"/>
              </a:rPr>
              <a:t>́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24" grpId="0"/>
      <p:bldP spid="26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42519" y="1513939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08919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37919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66919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28019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57019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66969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84502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18038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43069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83562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530145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nhạc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934922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58021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nhắc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017825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gấc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31741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8609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482564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452880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680818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531271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532097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pic>
        <p:nvPicPr>
          <p:cNvPr id="1026" name="Picture 2" descr="Chế phẩm từ vi khuẩn iúp tăng năng suất đậu phụng lên hơn 30%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51"/>
          <a:stretch/>
        </p:blipFill>
        <p:spPr bwMode="auto">
          <a:xfrm>
            <a:off x="387064" y="644940"/>
            <a:ext cx="4191000" cy="386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ạc với tác dụng của cây lạc và cách dùng cây lạc trị bệnh như thế nào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119" y="644940"/>
            <a:ext cx="6737934" cy="386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26" b="14043"/>
          <a:stretch/>
        </p:blipFill>
        <p:spPr>
          <a:xfrm>
            <a:off x="2061700" y="0"/>
            <a:ext cx="7533590" cy="5019585"/>
          </a:xfrm>
          <a:prstGeom prst="rect">
            <a:avLst/>
          </a:prstGeom>
        </p:spPr>
      </p:pic>
      <p:pic>
        <p:nvPicPr>
          <p:cNvPr id="1030" name="Picture 6" descr="Có âm nhạc cuộc sống tươi đẹp hơn!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858" y="-81135"/>
            <a:ext cx="6927273" cy="489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appy Cute Little Kid Girl Wear A Clothes Stock Vector - Illustration of  child, preparing: 18289917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2" b="89842" l="9314" r="83824">
                        <a14:foregroundMark x1="35525" y1="25625" x2="58655" y2="30438"/>
                        <a14:foregroundMark x1="43084" y1="33375" x2="46712" y2="36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62" b="176"/>
          <a:stretch/>
        </p:blipFill>
        <p:spPr bwMode="auto">
          <a:xfrm>
            <a:off x="3958630" y="-25400"/>
            <a:ext cx="3739727" cy="484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ÔNG DỤNG CỦA QUẢ GẤ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238" y="238710"/>
            <a:ext cx="6056218" cy="454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ấc - Cách trồng gấc nhiều quả và bảo quản được lâu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318" y="238710"/>
            <a:ext cx="6996588" cy="467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5739913" y="2408237"/>
            <a:ext cx="65132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183562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30145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nhạc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34922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958021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nhắc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017825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gấc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831741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8609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482564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452880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680818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531271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0532097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26986"/>
            <a:ext cx="7480300" cy="5230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72099" y="5130077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 sĩ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89149" y="5127724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pic>
        <p:nvPicPr>
          <p:cNvPr id="2050" name="Picture 2" descr="BS. Nguyễn Trung Nghĩ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313" y="304800"/>
            <a:ext cx="2826705" cy="409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439505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mắc áo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742119" y="5439505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pic>
        <p:nvPicPr>
          <p:cNvPr id="3074" name="Picture 2" descr="Set 10 chiếc móc áo mỏng Hara 184 hàng cao cấp - giao màu ngẫu nhiên | Tiki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751" y="145135"/>
            <a:ext cx="7240136" cy="501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655" y="1029118"/>
            <a:ext cx="1964540" cy="2485098"/>
          </a:xfrm>
          <a:prstGeom prst="rect">
            <a:avLst/>
          </a:prstGeom>
        </p:spPr>
      </p:pic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919" y="1090478"/>
            <a:ext cx="2209800" cy="2423738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282" y="1090479"/>
            <a:ext cx="1981526" cy="2423738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282" y="3646362"/>
            <a:ext cx="2026719" cy="2353563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654" y="3606868"/>
            <a:ext cx="1964540" cy="2393057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919" y="3606868"/>
            <a:ext cx="2209799" cy="2393057"/>
          </a:xfrm>
          <a:prstGeom prst="rect">
            <a:avLst/>
          </a:prstGeom>
        </p:spPr>
      </p:pic>
      <p:pic>
        <p:nvPicPr>
          <p:cNvPr id="3074" name="Picture 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70023" y="278015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13088" y="556448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gấc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89777" y="5564481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pic>
        <p:nvPicPr>
          <p:cNvPr id="4" name="Picture 10" descr="CÔNG DỤNG CỦA QUẢ GẤ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802" y="575286"/>
            <a:ext cx="5505653" cy="41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Gấc - Cách trồng gấc nhiều quả và bảo quản được lâ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9" y="571032"/>
            <a:ext cx="6189777" cy="413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7278163" y="471909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gấc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489553" y="471909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mắc áo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704511" y="4719095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 sĩ</a:t>
            </a:r>
          </a:p>
        </p:txBody>
      </p:sp>
      <p:pic>
        <p:nvPicPr>
          <p:cNvPr id="5" name="Picture 12" descr="Gấc - Cách trồng gấc nhiều quả và bảo quản được lâ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553" y="1752600"/>
            <a:ext cx="3352234" cy="22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et 10 chiếc móc áo mỏng Hara 184 hàng cao cấp - giao màu ngẫu nhiên | Tiki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469" y="1295400"/>
            <a:ext cx="4039168" cy="279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S. Nguyễn Trung Nghĩ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27" y="972457"/>
            <a:ext cx="2248636" cy="326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223919" y="5943600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gấc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435309" y="5943600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mắc áo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758755" y="5943599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 sĩ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183562" y="48189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530145" y="48189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nhạc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934922" y="48189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958021" y="48189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nhắc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017825" y="48189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gấc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831741" y="48189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86095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482564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452880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680818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531271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0532097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814" y="-30885"/>
            <a:ext cx="6800273" cy="4755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228643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7" y="76202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49068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a</a:t>
            </a:r>
            <a:r>
              <a:rPr lang="en-US" sz="28600">
                <a:solidFill>
                  <a:srgbClr val="FF0000"/>
                </a:solidFill>
                <a:latin typeface="HP001 4 hàng"/>
              </a:rPr>
              <a:t>‼</a:t>
            </a:r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19069" y="3009902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>
                <a:solidFill>
                  <a:srgbClr val="FF0000"/>
                </a:solidFill>
                <a:latin typeface="HP001 4 hàng" pitchFamily="34" charset="0"/>
              </a:rPr>
              <a:t>a</a:t>
            </a:r>
            <a:r>
              <a:rPr lang="en-US" sz="14000">
                <a:solidFill>
                  <a:srgbClr val="FF0000"/>
                </a:solidFill>
                <a:latin typeface="HP001 4 hàng"/>
              </a:rPr>
              <a:t>‼</a:t>
            </a:r>
            <a:r>
              <a:rPr lang="en-US" sz="1400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95614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AC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8971" y="22780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420316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7" y="76202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49068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â</a:t>
            </a:r>
            <a:r>
              <a:rPr lang="en-US" sz="28600">
                <a:solidFill>
                  <a:srgbClr val="FF0000"/>
                </a:solidFill>
                <a:latin typeface="HP001 4 hàng"/>
              </a:rPr>
              <a:t>‼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19069" y="3009902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>
                <a:solidFill>
                  <a:srgbClr val="FF0000"/>
                </a:solidFill>
                <a:latin typeface="HP001 4 hàng" pitchFamily="34" charset="0"/>
              </a:rPr>
              <a:t>â</a:t>
            </a:r>
            <a:r>
              <a:rPr lang="en-US" sz="14000">
                <a:solidFill>
                  <a:srgbClr val="FF0000"/>
                </a:solidFill>
                <a:latin typeface="HP001 4 hàng"/>
              </a:rPr>
              <a:t>‼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3541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ÂC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99" y="98980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3903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512687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7" y="76202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49068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ă</a:t>
            </a:r>
            <a:r>
              <a:rPr lang="en-US" sz="28600">
                <a:solidFill>
                  <a:srgbClr val="FF0000"/>
                </a:solidFill>
                <a:latin typeface="HP001 4 hàng"/>
              </a:rPr>
              <a:t>‼</a:t>
            </a:r>
            <a:r>
              <a:rPr lang="el-GR" sz="286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19069" y="3009902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>
                <a:solidFill>
                  <a:srgbClr val="FF0000"/>
                </a:solidFill>
                <a:latin typeface="HP001 4 hàng" pitchFamily="34" charset="0"/>
              </a:rPr>
              <a:t>ă</a:t>
            </a:r>
            <a:r>
              <a:rPr lang="en-US" sz="14000">
                <a:solidFill>
                  <a:srgbClr val="FF0000"/>
                </a:solidFill>
                <a:latin typeface="HP001 4 hàng"/>
              </a:rPr>
              <a:t>‼</a:t>
            </a:r>
            <a:r>
              <a:rPr lang="el-GR" sz="140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1400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19046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ĂC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23" y="-131207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299065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954773"/>
              </p:ext>
            </p:extLst>
          </p:nvPr>
        </p:nvGraphicFramePr>
        <p:xfrm>
          <a:off x="215396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67519" y="118316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bá</a:t>
            </a:r>
            <a:r>
              <a:rPr lang="vi-VN" sz="28700">
                <a:solidFill>
                  <a:srgbClr val="FF0000"/>
                </a:solidFill>
                <a:latin typeface="HP001 4 hàng"/>
              </a:rPr>
              <a:t>‼</a:t>
            </a:r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2618" y="-174498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56516" y="-231394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59" y="-995104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235619" y="2548546"/>
            <a:ext cx="5417550" cy="232351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14300">
                <a:solidFill>
                  <a:srgbClr val="FF0000"/>
                </a:solidFill>
                <a:latin typeface="HP001 4 hàng" pitchFamily="34" charset="0"/>
              </a:rPr>
              <a:t>bá</a:t>
            </a:r>
            <a:r>
              <a:rPr lang="vi-VN" sz="14300">
                <a:solidFill>
                  <a:srgbClr val="FF0000"/>
                </a:solidFill>
                <a:latin typeface="HP001 4 hàng"/>
              </a:rPr>
              <a:t>‼</a:t>
            </a:r>
            <a:r>
              <a:rPr lang="vi-VN" sz="1430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143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86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953E-6 -3.7037E-6 L 0.01174 -0.0375 L 0.02114 -0.06805 L 0.03524 -0.12222 L 0.04856 -0.16805 L 0.06031 -0.20833 L 0.06971 -0.24305 L 0.07441 -0.26111 L 0.07911 -0.27916 L 0.08302 -0.3 L 0.08616 -0.31666 L 0.08772 -0.34166 L 0.08929 -0.36111 L 0.08929 -0.37916 L 0.08851 -0.39583 L 0.08381 -0.41389 L 0.07754 -0.42083 L 0.06971 -0.42361 L 0.05953 -0.41805 L 0.05326 -0.40694 L 0.04699 -0.39027 L 0.04151 -0.36527 L 0.03759 -0.34305 L 0.03446 -0.29722 L 0.03368 -0.24861 L 0.03211 -0.18865 L 0.03368 -0.11527 L 0.03289 -0.0375 L 0.03524 0.0125 L 0.03916 0.04861 L 0.0436 0.06736 L 0.05091 0.08334 L 0.06266 0.09445 L 0.07676 0.09584 L 0.09399 0.08473 L 0.10574 0.05556 L 0.11279 0.02778 L 0.11592 -0.00277 L 0.11827 -0.03055 L 0.11749 -0.05694 L 0.11436 -0.08194 L 0.11122 -0.09166 L 0.10574 -0.09722 L 0.09791 -0.1 L 0.09321 -0.09722 L 0.09242 -0.08611 L 0.09556 -0.07083 L 0.10261 -0.06111 L 0.11436 -0.05555 L 0.12767 -0.05555 L 0.14647 -0.0625 L 0.15352 -0.06666 L 0.16057 -0.07916 L 0.16684 -0.09027 L 0.17702 -0.09722 L 0.18798 -0.10277 L 0.19895 -0.1 L 0.20992 -0.09166 L 0.21775 -0.07916 L 0.2107 -0.09027 L 0.20208 -0.09722 L 0.1919 -0.10139 L 0.18094 -0.09861 L 0.16919 -0.09305 L 0.16449 -0.08611 L 0.15665 -0.07083 L 0.15274 -0.06389 L 0.14725 -0.04722 L 0.14334 -0.02361 L 0.14334 -0.00139 L 0.14412 0.01945 L 0.14725 0.04167 L 0.15274 0.05973 L 0.16214 0.08056 L 0.17467 0.09306 L 0.18955 0.09723 L 0.20678 0.09167 L 0.21462 0.07778 L 0.22402 0.0625 L 0.23107 0.03611 L 0.23498 0.0125 L 0.23498 -0.00694 L 0.23342 -0.02777 L 0.23107 -0.04861 L 0.22402 -0.06527 L 0.21775 -0.08055 " pathEditMode="relative" rAng="0" ptsTypes="AAAAAAAAAAAAAAAAAAAAAAAAAAAAAAAAAAAAAAAAAAAAAAAAAAAAAAAAAAAAAAAAAAAAAAAAAAAAAAAAAAAAAA">
                                      <p:cBhvr>
                                        <p:cTn id="11" dur="1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49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75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9399E-7 -1.11111E-6 L 8.09399E-7 0.15834 L 0.00208 0.18426 L 0.00783 0.19815 L 0.01305 0.20371 L 0.02193 0.20556 L 0.03446 0.19537 L 0.04647 0.17222 L 0.05483 0.1463 L 0.06214 0.11574 L 0.06684 0.08426 L 0.06997 0.05556 L 0.07833 0.03519 L 0.0872 0.01945 L 0.09608 0.01297 L 0.10548 0.00648 L 0.11488 0.00834 L 0.12323 0.01389 L 0.13054 0.02222 L 0.13577 0.03241 L 0.12689 0.01852 L 0.11645 0.00926 L 0.10443 0.00648 L 0.09451 0.01297 L 0.08825 0.0176 L 0.07937 0.03241 L 0.07154 0.05278 L 0.0684 0.06852 L 0.06527 0.10185 L 0.06631 0.13334 L 0.07049 0.15556 L 0.07676 0.17315 L 0.08302 0.18797 L 0.09138 0.19815 L 0.09921 0.20556 L 0.1107 0.20741 L 0.12219 0.20463 L 0.1342 0.1926 L 0.14517 0.17593 L 0.153 0.15463 L 0.15561 0.14074 " pathEditMode="relative" ptsTypes="AAAAAAAAAAAAAAAAAAAAAAAAAAAAAAAAAAAAAAAAA">
                                      <p:cBhvr>
                                        <p:cTn id="22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75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6144E-6 -2.22222E-6 L -0.02689 0.04769 " pathEditMode="relative" ptsTypes="AA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50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947319" y="2850331"/>
            <a:ext cx="4138041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19A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khâu vá</a:t>
            </a:r>
          </a:p>
        </p:txBody>
      </p:sp>
    </p:spTree>
    <p:extLst>
      <p:ext uri="{BB962C8B-B14F-4D97-AF65-F5344CB8AC3E}">
        <p14:creationId xmlns:p14="http://schemas.microsoft.com/office/powerpoint/2010/main" val="345836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655061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2329656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jắ</a:t>
            </a:r>
            <a:r>
              <a:rPr lang="vi-VN" sz="28700">
                <a:solidFill>
                  <a:srgbClr val="FF0000"/>
                </a:solidFill>
                <a:latin typeface="HP001 4 hàng"/>
              </a:rPr>
              <a:t>‼</a:t>
            </a:r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7429" y="-210675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5919" y="-166687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670" y="-9017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4104" y="-12319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957344" y="3066997"/>
            <a:ext cx="5417550" cy="232351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14300">
                <a:solidFill>
                  <a:srgbClr val="FF0000"/>
                </a:solidFill>
                <a:latin typeface="HP001 4 hàng" pitchFamily="34" charset="0"/>
              </a:rPr>
              <a:t>jắ</a:t>
            </a:r>
            <a:r>
              <a:rPr lang="vi-VN" sz="14300">
                <a:solidFill>
                  <a:srgbClr val="FF0000"/>
                </a:solidFill>
                <a:latin typeface="HP001 4 hàng"/>
              </a:rPr>
              <a:t>‼</a:t>
            </a:r>
            <a:endParaRPr lang="en-US" sz="143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23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7043E-6 1.85185E-6 L 0.00678 -0.01852 L 0.01775 -0.03611 L 0.02714 -0.04259 L 0.03654 -0.04537 L 0.04385 -0.04259 L 0.05168 -0.03519 L 0.05638 -0.02593 L 0.05847 -0.01389 L 0.06055 -0.00185 L 0.06108 0.01666 L 0.06108 0.16204 L 0.06108 0.09444 L 0.06943 0.05185 L 0.0783 0.01666 L 0.0877 -0.01111 L 0.09762 -0.03148 L 0.10858 -0.04445 L 0.11589 -0.0463 L 0.12477 -0.0463 L 0.1326 -0.04167 L 0.13625 -0.03611 L 0.14043 -0.02685 L 0.14461 -0.00648 L 0.14565 0.01574 L 0.14565 0.16111 L 0.14722 0.08611 L 0.16131 0.03055 L 0.17071 0.00092 L 0.17958 -0.01945 L 0.19002 -0.03611 L 0.19994 -0.0463 L 0.21091 -0.04722 L 0.21926 -0.04167 L 0.22657 -0.03241 L 0.23074 -0.01574 L 0.23179 -0.00093 L 0.23179 0.10185 L 0.23388 0.13611 L 0.23805 0.14722 L 0.24432 0.15463 L 0.25267 0.1537 L 0.25998 0.14907 L 0.2699 0.13796 L 0.28138 0.11204 L 0.29183 0.075 L 0.29496 0.04722 L 0.299 0.0206 L 0.30853 -0.01019 L 0.31845 -0.02963 L 0.32576 -0.03704 L 0.33516 -0.04352 L 0.34194 -0.04537 L 0.35082 -0.04445 L 0.36074 -0.03796 L 0.36439 -0.03334 L 0.35343 -0.04259 L 0.34455 -0.04445 L 0.33463 -0.04259 C 0.33111 -0.04074 0.32772 -0.03889 0.32419 -0.03704 C 0.32367 -0.03681 0.32263 -0.03611 0.32263 -0.03588 L 0.31375 -0.02222 L 0.30801 -0.00926 L 0.3007 0.01759 L 0.29809 0.03426 L 0.29705 0.05926 L 0.29809 0.07963 L 0.30135 0.10046 L 0.30488 0.11574 L 0.31219 0.12963 L 0.32263 0.14259 L 0.33307 0.15185 L 0.34403 0.15278 L 0.35708 0.14629 L 0.36961 0.13148 L 0.37796 0.10092 L 0.38162 0.06018 L 0.3811 0.03241 L 0.37744 0.00555 L 0.37379 -0.01111 L 0.36909 -0.02222 L 0.36439 -0.03334 " pathEditMode="relative" rAng="0" ptsTypes="AAAAAAAAAAAAAAAAAAAAAAAAAAAAAAAAAAAAAAAAAAAAAAAAAAAAAAAAAAffAAAAAAAAAAAAAAAAAAAAAA">
                                      <p:cBhvr>
                                        <p:cTn id="11" dur="19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81" y="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9399E-7 -1.11111E-6 L 8.09399E-7 0.15834 L 0.00208 0.18426 L 0.00783 0.19815 L 0.01305 0.20371 L 0.02193 0.20556 L 0.03446 0.19537 L 0.04647 0.17222 L 0.05483 0.1463 L 0.06214 0.11574 L 0.06684 0.08426 L 0.06997 0.05556 L 0.07833 0.03519 L 0.0872 0.01945 L 0.09608 0.01297 L 0.10548 0.00648 L 0.11488 0.00834 L 0.12323 0.01389 L 0.13054 0.02222 L 0.13577 0.03241 L 0.12689 0.01852 L 0.11645 0.00926 L 0.10443 0.00648 L 0.09451 0.01297 L 0.08825 0.0176 L 0.07937 0.03241 L 0.07154 0.05278 L 0.0684 0.06852 L 0.06527 0.10185 L 0.06631 0.13334 L 0.07049 0.15556 L 0.07676 0.17315 L 0.08302 0.18797 L 0.09138 0.19815 L 0.09921 0.20556 L 0.1107 0.20741 L 0.12219 0.20463 L 0.1342 0.1926 L 0.14517 0.17593 L 0.153 0.15463 L 0.15561 0.14074 " pathEditMode="relative" ptsTypes="AAAAAAAAAAAAAAAAAAAAAAAAAAAAAAAAAAAAAAAAA">
                                      <p:cBhvr>
                                        <p:cTn id="22" dur="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9486E-6 7.40741E-6 L 0.00783 0.01251 L 0.01644 0.02084 L 0.02505 0.02084 L 0.03288 0.01528 L 0.04306 7.40741E-6 " pathEditMode="relative" ptsTypes="AAAAAA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1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8146E-6 7.40741E-6 L -0.02767 0.04908 " pathEditMode="relative" ptsTypes="AA">
                                      <p:cBhvr>
                                        <p:cTn id="44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3750"/>
                            </p:stCondLst>
                            <p:childTnLst>
                              <p:par>
                                <p:cTn id="4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436240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4644231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 gấ</a:t>
            </a:r>
            <a:r>
              <a:rPr lang="vi-VN" sz="28700">
                <a:solidFill>
                  <a:srgbClr val="FF0000"/>
                </a:solidFill>
                <a:latin typeface="HP001 4 hàng"/>
              </a:rPr>
              <a:t>‼</a:t>
            </a:r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93602" y="-14605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236" y="-1023258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0477" y="-12319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3377" y="-12319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2084" y="-209913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614444" y="3066997"/>
            <a:ext cx="5417550" cy="232351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14300">
                <a:solidFill>
                  <a:srgbClr val="FF0000"/>
                </a:solidFill>
                <a:latin typeface="HP001 4 hàng" pitchFamily="34" charset="0"/>
              </a:rPr>
              <a:t>gấ</a:t>
            </a:r>
            <a:r>
              <a:rPr lang="vi-VN" sz="14300">
                <a:solidFill>
                  <a:srgbClr val="FF0000"/>
                </a:solidFill>
                <a:latin typeface="HP001 4 hàng"/>
              </a:rPr>
              <a:t>‼</a:t>
            </a:r>
            <a:r>
              <a:rPr lang="vi-VN" sz="1430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143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77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9591E-6 2.96296E-6 L -0.00875 -0.01551 L -0.01319 -0.02107 L -0.02011 -0.02547 L -0.03003 -0.02662 L -0.03694 -0.02547 L -0.04451 -0.02338 L -0.0513 -0.01968 L -0.05913 -0.00949 L -0.0667 0.00509 L -0.07232 0.0206 L -0.07584 0.03727 L -0.07897 0.06134 L -0.07793 0.0919 L -0.0748 0.1169 L -0.06436 0.14375 L -0.05261 0.16134 L -0.04321 0.17037 L -0.03003 0.17361 L -0.01632 0.1669 L -0.00274 0.14166 L 0.00665 0.11389 L 0.00796 0.08287 L 0.00848 0.06273 L 0.00848 0.03958 L 0.00378 0.01782 L -0.00496 -0.0088 " pathEditMode="relative" rAng="0" ptsTypes="AAAAAAAAAAAAAAAAAAAAAAAAAAA">
                                      <p:cBhvr>
                                        <p:cTn id="11" dur="1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564E-6 1.82134E-6 L -4.8564E-6 0.37537 L -0.00182 0.41425 L -0.00561 0.45545 L -0.01122 0.48438 L -0.01997 0.50544 L -0.02872 0.51886 L -0.03877 0.52441 L -0.04255 0.52441 L -0.04882 0.51655 L -0.05509 0.50104 L -0.05639 0.47095 L -0.05378 0.43879 L -0.04882 0.39667 L -0.03942 0.34668 L -0.0231 0.29206 L -4.8564E-6 0.23096 L 0.02638 0.17334 L 0.04074 0.13099 L 0.04583 0.10229 L 0.04896 0.06665 L 0.05836 0.04004 L 0.07155 0.01666 L 0.08525 0.00555 L 0.10027 0.00555 L 0.11345 0.01666 L 0.12168 0.02893 L 0.10914 0.01226 L 0.10027 0.00555 L 0.08525 0.00555 L 0.07024 0.01782 L 0.05901 0.03772 L 0.05144 0.05554 L 0.04648 0.08447 L 0.047 0.12451 L 0.05209 0.1532 L 0.05771 0.17334 L 0.06711 0.18884 L 0.07716 0.19856 L 0.08865 0.2018 L 0.10105 0.20111 L 0.11175 0.19347 L 0.1192 0.18167 L 0.12468 0.16362 L 0.12977 0.12913 L 0.1316 0.09257 L 0.12807 0.05508 L 0.12416 0.04027 L 0.11906 0.02661 " pathEditMode="relative" rAng="0" ptsTypes="AAAAAAAAAAAAAAAAAAAAAAAAAAAAAAAAAAAAAAAAAAAAAAAAA">
                                      <p:cBhvr>
                                        <p:cTn id="22" dur="1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0" y="262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9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9399E-7 -1.11111E-6 L 8.09399E-7 0.15834 L 0.00208 0.18426 L 0.00783 0.19815 L 0.01305 0.20371 L 0.02193 0.20556 L 0.03446 0.19537 L 0.04647 0.17222 L 0.05483 0.1463 L 0.06214 0.11574 L 0.06684 0.08426 L 0.06997 0.05556 L 0.07833 0.03519 L 0.0872 0.01945 L 0.09608 0.01297 L 0.10548 0.00648 L 0.11488 0.00834 L 0.12323 0.01389 L 0.13054 0.02222 L 0.13577 0.03241 L 0.12689 0.01852 L 0.11645 0.00926 L 0.10443 0.00648 L 0.09451 0.01297 L 0.08825 0.0176 L 0.07937 0.03241 L 0.07154 0.05278 L 0.0684 0.06852 L 0.06527 0.10185 L 0.06631 0.13334 L 0.07049 0.15556 L 0.07676 0.17315 L 0.08302 0.18797 L 0.09138 0.19815 L 0.09921 0.20556 L 0.1107 0.20741 L 0.12219 0.20463 L 0.1342 0.1926 L 0.14517 0.17593 L 0.153 0.15463 L 0.15561 0.14074 " pathEditMode="relative" ptsTypes="AAAAAAAAAAAAAAAAAAAAAAAAAAAAAAAAAAAAAAAAA">
                                      <p:cBhvr>
                                        <p:cTn id="33" dur="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8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8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3211E-6 3.33333E-6 L 0.00731 -0.00741 L 0.01671 -0.01759 L 0.02297 -0.02778 L 0.02663 -0.03519 L 0.0329 -0.02222 L 0.03968 -0.01204 L 0.05169 3.33333E-6 " pathEditMode="relative" ptsTypes="AAAAAAAA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15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8021E-6 3.33333E-6 L -0.02741 0.04861 " pathEditMode="relative" ptsTypes="AA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3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6" t="26389" r="30392" b="20238"/>
          <a:stretch/>
        </p:blipFill>
        <p:spPr bwMode="auto">
          <a:xfrm>
            <a:off x="2728119" y="1079351"/>
            <a:ext cx="7848600" cy="535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261A3B6-96AD-49DC-AB3A-E10288B8B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397" y="38100"/>
            <a:ext cx="7533748" cy="40895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18" name="Title 1"/>
          <p:cNvSpPr txBox="1">
            <a:spLocks/>
          </p:cNvSpPr>
          <p:nvPr/>
        </p:nvSpPr>
        <p:spPr>
          <a:xfrm>
            <a:off x="259159" y="4179909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Tây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Bắc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hãy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Sa Pa.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hè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Sa Pa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Thác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Bạc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Mây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Tả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Van,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Tả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Phìn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Sín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Chải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EC95FD-A553-44A9-90DB-544D09A54D2B}"/>
              </a:ext>
            </a:extLst>
          </p:cNvPr>
          <p:cNvSpPr txBox="1"/>
          <p:nvPr/>
        </p:nvSpPr>
        <p:spPr>
          <a:xfrm>
            <a:off x="4353896" y="3932719"/>
            <a:ext cx="1219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Bắc</a:t>
            </a:r>
            <a:endParaRPr lang="en-US" sz="45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4E9433-3139-4748-BBF6-B37E3E8233EB}"/>
              </a:ext>
            </a:extLst>
          </p:cNvPr>
          <p:cNvSpPr txBox="1"/>
          <p:nvPr/>
        </p:nvSpPr>
        <p:spPr>
          <a:xfrm>
            <a:off x="1889919" y="5130173"/>
            <a:ext cx="15830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Thác</a:t>
            </a:r>
            <a:endParaRPr lang="en-US" sz="45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E29756-7D21-453D-97ED-13CF2A925121}"/>
              </a:ext>
            </a:extLst>
          </p:cNvPr>
          <p:cNvSpPr txBox="1"/>
          <p:nvPr/>
        </p:nvSpPr>
        <p:spPr>
          <a:xfrm>
            <a:off x="8900319" y="5124468"/>
            <a:ext cx="1447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endParaRPr lang="en-US" sz="45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B1F580-080F-49D8-9808-53FA2AAB5C53}"/>
              </a:ext>
            </a:extLst>
          </p:cNvPr>
          <p:cNvSpPr txBox="1"/>
          <p:nvPr/>
        </p:nvSpPr>
        <p:spPr>
          <a:xfrm>
            <a:off x="3336764" y="5136539"/>
            <a:ext cx="1447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Bạc</a:t>
            </a:r>
            <a:endParaRPr lang="en-US" sz="45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A40651C-806B-06C5-2097-0516DFA8CA30}"/>
              </a:ext>
            </a:extLst>
          </p:cNvPr>
          <p:cNvSpPr/>
          <p:nvPr/>
        </p:nvSpPr>
        <p:spPr>
          <a:xfrm>
            <a:off x="855710" y="3815121"/>
            <a:ext cx="426384" cy="410994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  <a:endParaRPr lang="en-ID" sz="2400" b="1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FBA464D-183A-2198-C3CC-9F94398612F6}"/>
              </a:ext>
            </a:extLst>
          </p:cNvPr>
          <p:cNvSpPr/>
          <p:nvPr/>
        </p:nvSpPr>
        <p:spPr>
          <a:xfrm>
            <a:off x="10484725" y="3815121"/>
            <a:ext cx="426384" cy="410994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en-ID" sz="2400" b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513BE34-1B0D-A38F-7B01-49AEE43BBEBC}"/>
              </a:ext>
            </a:extLst>
          </p:cNvPr>
          <p:cNvSpPr/>
          <p:nvPr/>
        </p:nvSpPr>
        <p:spPr>
          <a:xfrm>
            <a:off x="10697917" y="4512052"/>
            <a:ext cx="426384" cy="410994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en-ID" sz="2400" b="1" dirty="0"/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" grpId="0" animBg="1"/>
      <p:bldP spid="3" grpId="0" animBg="1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23119" y="1118968"/>
            <a:ext cx="4937760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Tây Bắc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82381" y="2743200"/>
            <a:ext cx="4937760" cy="13309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Tả Phìn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7067" y="4495800"/>
            <a:ext cx="4937760" cy="13309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Sín Chải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04719" y="1118968"/>
            <a:ext cx="5334000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Thác</a:t>
            </a:r>
            <a:r>
              <a:rPr lang="en-US" sz="96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Bạc</a:t>
            </a:r>
            <a:endParaRPr lang="en-US" sz="96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23119" y="2743200"/>
            <a:ext cx="4937760" cy="13309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Tả Van</a:t>
            </a:r>
          </a:p>
        </p:txBody>
      </p:sp>
    </p:spTree>
    <p:extLst>
      <p:ext uri="{BB962C8B-B14F-4D97-AF65-F5344CB8AC3E}">
        <p14:creationId xmlns:p14="http://schemas.microsoft.com/office/powerpoint/2010/main" val="166165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47649" y="4257799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Nếu lên Tây Bắc, bạn hãy đến Sa Pa. Vào mùa hè, mỗi ngày ở đây như có bốn mùa. Sa Pa có Thác Bạc, có Cầu Mây, có các bản Tả Van, Tả Phìn, Sín Chải.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61A3B6-96AD-49DC-AB3A-E10288B8B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320" y="131159"/>
            <a:ext cx="6906178" cy="374884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47316" y="4257799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lên Tây Bắc, bạn hãy đến Sa Pa.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 mùa hè, mỗi ngày ở đây như có bốn mùa.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 Pa có Thác Bạc, có Cầu Mây, có các bản Tả Van, Tả Phìn, Sín Chải.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153310" y="423935"/>
            <a:ext cx="2536842" cy="731521"/>
            <a:chOff x="126962" y="1500938"/>
            <a:chExt cx="1907351" cy="548641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516989"/>
              <a:ext cx="1649955" cy="530344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126962" y="1500938"/>
              <a:ext cx="550001" cy="54864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822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8 Kinh Nghiệm Du Lịch Sapa Mùa Hè Không Phải Ai Cũng B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51" y="201158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8052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apa] Thác Bạc - Dải Lụa Trắng Giữa Núi Rừng Tây Bắc - Khám Phá Di Sả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919" y="457200"/>
            <a:ext cx="4798961" cy="599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hác Bạc ở Sapa - mỗi cung bậc là từng cảm xúc lan tỏa | Viet Fun Trav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19" y="454522"/>
            <a:ext cx="4795407" cy="599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252119" y="0"/>
            <a:ext cx="3709813" cy="90904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Thác Bạc</a:t>
            </a:r>
          </a:p>
        </p:txBody>
      </p:sp>
    </p:spTree>
    <p:extLst>
      <p:ext uri="{BB962C8B-B14F-4D97-AF65-F5344CB8AC3E}">
        <p14:creationId xmlns:p14="http://schemas.microsoft.com/office/powerpoint/2010/main" val="258875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inh nghiệm du lịch Bản Tả Phìn - thị trấn Sapa - BestPr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719" y="838200"/>
            <a:ext cx="8678607" cy="579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684142" y="228600"/>
            <a:ext cx="4937760" cy="9999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 Tả Van</a:t>
            </a:r>
          </a:p>
        </p:txBody>
      </p:sp>
    </p:spTree>
    <p:extLst>
      <p:ext uri="{BB962C8B-B14F-4D97-AF65-F5344CB8AC3E}">
        <p14:creationId xmlns:p14="http://schemas.microsoft.com/office/powerpoint/2010/main" val="30666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228600"/>
            <a:ext cx="4937760" cy="9999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 Tả Phìn</a:t>
            </a:r>
          </a:p>
        </p:txBody>
      </p:sp>
      <p:pic>
        <p:nvPicPr>
          <p:cNvPr id="9218" name="Picture 2" descr="Khám phá Bản Tả Phìn Sapa - ChuduInf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119" y="1524000"/>
            <a:ext cx="7287312" cy="466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14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347119" y="2590800"/>
            <a:ext cx="73307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chịu khó</a:t>
            </a:r>
          </a:p>
        </p:txBody>
      </p:sp>
    </p:spTree>
    <p:extLst>
      <p:ext uri="{BB962C8B-B14F-4D97-AF65-F5344CB8AC3E}">
        <p14:creationId xmlns:p14="http://schemas.microsoft.com/office/powerpoint/2010/main" val="202284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VẺ ĐẸP HOANG SƠ CỦA BẢN SÍN CHẢI -SA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9" y="211360"/>
            <a:ext cx="5762625" cy="371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u lịch Sapa tới bản Sín Chải bình d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319" y="2667000"/>
            <a:ext cx="5204563" cy="390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65919" y="5579823"/>
            <a:ext cx="4937760" cy="9999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 Sín Chải</a:t>
            </a:r>
          </a:p>
        </p:txBody>
      </p:sp>
    </p:spTree>
    <p:extLst>
      <p:ext uri="{BB962C8B-B14F-4D97-AF65-F5344CB8AC3E}">
        <p14:creationId xmlns:p14="http://schemas.microsoft.com/office/powerpoint/2010/main" val="119048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250712" y="11430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Nếu lên Tây Bắc, bạn hãy đến Sa Pa. Vào mùa hè, mỗi ngày ở đây như có bốn mùa. Sa Pa có Thác Bạc, có Cầu Mây, có các bản Tả Van, Tả Phìn, Sín Chải.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37388" y="5358426"/>
            <a:ext cx="11277600" cy="1322479"/>
          </a:xfrm>
          <a:prstGeom prst="roundRect">
            <a:avLst/>
          </a:prstGeom>
          <a:solidFill>
            <a:srgbClr val="ED7B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Địa điểm du lịch nổi tiếng nào nào của nước ta được nhắc đến trong bài?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10034307" y="1066800"/>
            <a:ext cx="16769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37388" y="1828800"/>
            <a:ext cx="112738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09154" y="2590800"/>
            <a:ext cx="26453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614319" y="2587171"/>
            <a:ext cx="2514600" cy="36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437388" y="5358425"/>
            <a:ext cx="11277600" cy="1322479"/>
          </a:xfrm>
          <a:prstGeom prst="roundRect">
            <a:avLst/>
          </a:prstGeom>
          <a:solidFill>
            <a:srgbClr val="ED7B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 hè ở Sa Pa có gì đặc biệt?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37388" y="5359730"/>
            <a:ext cx="11277600" cy="1322479"/>
          </a:xfrm>
          <a:prstGeom prst="roundRect">
            <a:avLst/>
          </a:prstGeom>
          <a:solidFill>
            <a:srgbClr val="ED7B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địa điểm nổi tiếng nào được nhắc đến trong bài?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10636931" y="2526392"/>
            <a:ext cx="10780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50712" y="3312132"/>
            <a:ext cx="12582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776119" y="3312132"/>
            <a:ext cx="2095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467045" y="3312132"/>
            <a:ext cx="2095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0978728" y="3312132"/>
            <a:ext cx="7362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09154" y="4038600"/>
            <a:ext cx="10997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650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1" grpId="0" animBg="1"/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47650" y="46482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Nếu lên Tây Bắc, bạn hãy đến Sa Pa. Vào mùa hè, mỗi ngày ở đây như có bốn mùa. Sa Pa có Thác Bạc, có Cầu Mây, có các bản Tả Van, Tả Phìn, Sín Chải.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30" y="2586340"/>
            <a:ext cx="10117778" cy="2222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631" y="-123723"/>
            <a:ext cx="4644677" cy="3247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3715209" y="914400"/>
            <a:ext cx="473142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 phép</a:t>
            </a:r>
          </a:p>
        </p:txBody>
      </p:sp>
      <p:pic>
        <p:nvPicPr>
          <p:cNvPr id="8" name="Picture 7" descr="A group of people sitting on a couch&#10;&#10;Description automatically generated with low confidence">
            <a:extLst>
              <a:ext uri="{FF2B5EF4-FFF2-40B4-BE49-F238E27FC236}">
                <a16:creationId xmlns:a16="http://schemas.microsoft.com/office/drawing/2014/main" id="{EA09D83D-3783-4325-9D24-2476384BB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319" y="1676400"/>
            <a:ext cx="760095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9" y="1981200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iểu sử Chủ tịch Hồ Chí Minh | C. Mác; Ph. Ăngghen; V. I. Lênin; Hồ Chí Mi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66" y="1447800"/>
            <a:ext cx="2941244" cy="411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034109" y="5867400"/>
            <a:ext cx="293784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ác</a:t>
            </a:r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Hồ</a:t>
            </a:r>
          </a:p>
        </p:txBody>
      </p:sp>
      <p:pic>
        <p:nvPicPr>
          <p:cNvPr id="1028" name="Picture 4" descr="Hướng dẫn bé tự mặc quần áo - Khi nào nên bắt đầu và cách thực hiệ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66"/>
          <a:stretch/>
        </p:blipFill>
        <p:spPr bwMode="auto">
          <a:xfrm>
            <a:off x="5928519" y="1466850"/>
            <a:ext cx="4712108" cy="409280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815653" y="5867400"/>
            <a:ext cx="293784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ặc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endParaRPr lang="en-US" sz="6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21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18233" y="1752600"/>
            <a:ext cx="7906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53" y="386334"/>
            <a:ext cx="6085332" cy="6085332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0867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75469" y="1362214"/>
            <a:ext cx="10972800" cy="4087091"/>
          </a:xfrm>
          <a:prstGeom prst="roundRect">
            <a:avLst/>
          </a:prstGeom>
          <a:solidFill>
            <a:srgbClr val="FAE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80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Mùa hè ở Tam đảo quả là dễ chịu.</a:t>
            </a:r>
          </a:p>
        </p:txBody>
      </p:sp>
    </p:spTree>
    <p:extLst>
      <p:ext uri="{BB962C8B-B14F-4D97-AF65-F5344CB8AC3E}">
        <p14:creationId xmlns:p14="http://schemas.microsoft.com/office/powerpoint/2010/main" val="2457772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53" y="386334"/>
            <a:ext cx="6085332" cy="608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48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ảnh đẹp Sapa !!!!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9551" y="-7748"/>
            <a:ext cx="12219353" cy="6873496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728119" y="5842604"/>
            <a:ext cx="73307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r>
              <a:rPr lang="en-US" sz="96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96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96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0302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5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3562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171213" y="32015"/>
            <a:ext cx="1127504" cy="697627"/>
          </a:xfrm>
          <a:prstGeom prst="rect">
            <a:avLst/>
          </a:prstGeom>
          <a:noFill/>
        </p:spPr>
        <p:txBody>
          <a:bodyPr wrap="square" lIns="121690" tIns="60845" rIns="121690" bIns="6084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700" b="1" i="0" u="none" strike="noStrike" kern="0" cap="none" spc="0" normalizeH="0" baseline="0" noProof="0">
                <a:ln>
                  <a:noFill/>
                </a:ln>
                <a:solidFill>
                  <a:srgbClr val="FFF6E5"/>
                </a:solidFill>
                <a:effectLst/>
                <a:uLnTx/>
                <a:uFillTx/>
                <a:latin typeface="Arrus-Black" pitchFamily="18" charset="0"/>
                <a:ea typeface="Arrus-Black" pitchFamily="18" charset="0"/>
                <a:cs typeface="Arrus-Black" pitchFamily="18" charset="0"/>
                <a:sym typeface="Arial"/>
              </a:rPr>
              <a:t>Bài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85E468-640E-4B30-83BC-57E46A10182D}"/>
              </a:ext>
            </a:extLst>
          </p:cNvPr>
          <p:cNvGrpSpPr/>
          <p:nvPr/>
        </p:nvGrpSpPr>
        <p:grpSpPr>
          <a:xfrm>
            <a:off x="6540502" y="7570174"/>
            <a:ext cx="5100550" cy="1584217"/>
            <a:chOff x="3853312" y="5406302"/>
            <a:chExt cx="4463757" cy="1584218"/>
          </a:xfrm>
        </p:grpSpPr>
        <p:sp>
          <p:nvSpPr>
            <p:cNvPr id="22" name="Title 1">
              <a:extLst>
                <a:ext uri="{FF2B5EF4-FFF2-40B4-BE49-F238E27FC236}">
                  <a16:creationId xmlns:a16="http://schemas.microsoft.com/office/drawing/2014/main" id="{C91D0ED6-9E2F-4C7E-9362-A0591A0B5A38}"/>
                </a:ext>
              </a:extLst>
            </p:cNvPr>
            <p:cNvSpPr txBox="1">
              <a:spLocks/>
            </p:cNvSpPr>
            <p:nvPr/>
          </p:nvSpPr>
          <p:spPr>
            <a:xfrm>
              <a:off x="6483333" y="548943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>
                  <a:ln>
                    <a:noFill/>
                  </a:ln>
                  <a:solidFill>
                    <a:srgbClr val="422C46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́</a:t>
              </a:r>
            </a:p>
          </p:txBody>
        </p:sp>
        <p:sp>
          <p:nvSpPr>
            <p:cNvPr id="23" name="Title 1">
              <a:extLst>
                <a:ext uri="{FF2B5EF4-FFF2-40B4-BE49-F238E27FC236}">
                  <a16:creationId xmlns:a16="http://schemas.microsoft.com/office/drawing/2014/main" id="{8923EE46-EF03-4779-94DA-BB922A1B57DB}"/>
                </a:ext>
              </a:extLst>
            </p:cNvPr>
            <p:cNvSpPr txBox="1">
              <a:spLocks/>
            </p:cNvSpPr>
            <p:nvPr/>
          </p:nvSpPr>
          <p:spPr>
            <a:xfrm>
              <a:off x="3853312" y="540630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422C46">
                    <a:lumMod val="50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6849A16-E42D-4C4A-AEDE-78865AF8CE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95"/>
          <a:stretch/>
        </p:blipFill>
        <p:spPr>
          <a:xfrm>
            <a:off x="197379" y="968976"/>
            <a:ext cx="11767080" cy="419231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86C4331-5108-44AD-AEF6-EFE46985A606}"/>
              </a:ext>
            </a:extLst>
          </p:cNvPr>
          <p:cNvSpPr txBox="1">
            <a:spLocks/>
          </p:cNvSpPr>
          <p:nvPr/>
        </p:nvSpPr>
        <p:spPr>
          <a:xfrm>
            <a:off x="-354569" y="5161290"/>
            <a:ext cx="12870975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Tây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Bắc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ruộng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bậc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thang, 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thác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nước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109DED9-426C-4DC5-8B4B-D86702478B1B}"/>
              </a:ext>
            </a:extLst>
          </p:cNvPr>
          <p:cNvSpPr txBox="1">
            <a:spLocks/>
          </p:cNvSpPr>
          <p:nvPr/>
        </p:nvSpPr>
        <p:spPr>
          <a:xfrm>
            <a:off x="899319" y="5169566"/>
            <a:ext cx="209533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  <a:endParaRPr lang="en-US" sz="5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8F1C3AB-6D2E-46CA-8EB6-CC12FC29596E}"/>
              </a:ext>
            </a:extLst>
          </p:cNvPr>
          <p:cNvSpPr txBox="1">
            <a:spLocks/>
          </p:cNvSpPr>
          <p:nvPr/>
        </p:nvSpPr>
        <p:spPr>
          <a:xfrm>
            <a:off x="4810475" y="5138480"/>
            <a:ext cx="209533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5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DB825561-EF0A-4D14-A459-8612FA8F356A}"/>
              </a:ext>
            </a:extLst>
          </p:cNvPr>
          <p:cNvSpPr txBox="1">
            <a:spLocks/>
          </p:cNvSpPr>
          <p:nvPr/>
        </p:nvSpPr>
        <p:spPr>
          <a:xfrm>
            <a:off x="8998224" y="5149885"/>
            <a:ext cx="209533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5A18A85E-B6F8-4C5B-B71E-30F8551C3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9770" y="93356"/>
            <a:ext cx="1867578" cy="82368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213519" y="1828800"/>
            <a:ext cx="3817597" cy="941185"/>
            <a:chOff x="63500" y="1429216"/>
            <a:chExt cx="2870299" cy="705889"/>
          </a:xfrm>
        </p:grpSpPr>
        <p:sp>
          <p:nvSpPr>
            <p:cNvPr id="24" name="Rounded Rectangle 23"/>
            <p:cNvSpPr/>
            <p:nvPr/>
          </p:nvSpPr>
          <p:spPr>
            <a:xfrm>
              <a:off x="384357" y="1429216"/>
              <a:ext cx="2549442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001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6" grpId="0"/>
      <p:bldP spid="27" grpId="0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2588</TotalTime>
  <Words>601</Words>
  <Application>Microsoft Office PowerPoint</Application>
  <PresentationFormat>Custom</PresentationFormat>
  <Paragraphs>177</Paragraphs>
  <Slides>46</Slides>
  <Notes>19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9" baseType="lpstr">
      <vt:lpstr>.VnArial</vt:lpstr>
      <vt:lpstr>.VnCooper</vt:lpstr>
      <vt:lpstr>Arial</vt:lpstr>
      <vt:lpstr>Arial Rounded MT Bold</vt:lpstr>
      <vt:lpstr>Arial-Rounded</vt:lpstr>
      <vt:lpstr>Arrus-Black</vt:lpstr>
      <vt:lpstr>AvantGarde</vt:lpstr>
      <vt:lpstr>Bandit</vt:lpstr>
      <vt:lpstr>Calibri</vt:lpstr>
      <vt:lpstr>DomCasual</vt:lpstr>
      <vt:lpstr>HP001 4 hàng</vt:lpstr>
      <vt:lpstr>Times New Roman</vt:lpstr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343</cp:revision>
  <dcterms:created xsi:type="dcterms:W3CDTF">2021-05-08T14:00:55Z</dcterms:created>
  <dcterms:modified xsi:type="dcterms:W3CDTF">2023-11-13T03:27:49Z</dcterms:modified>
</cp:coreProperties>
</file>