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5"/>
  </p:notesMasterIdLst>
  <p:sldIdLst>
    <p:sldId id="380" r:id="rId5"/>
    <p:sldId id="282" r:id="rId6"/>
    <p:sldId id="295" r:id="rId7"/>
    <p:sldId id="358" r:id="rId8"/>
    <p:sldId id="318" r:id="rId9"/>
    <p:sldId id="369" r:id="rId10"/>
    <p:sldId id="370" r:id="rId11"/>
    <p:sldId id="360" r:id="rId12"/>
    <p:sldId id="362" r:id="rId13"/>
    <p:sldId id="371" r:id="rId14"/>
    <p:sldId id="339" r:id="rId15"/>
    <p:sldId id="379" r:id="rId16"/>
    <p:sldId id="372" r:id="rId17"/>
    <p:sldId id="292" r:id="rId18"/>
    <p:sldId id="375" r:id="rId19"/>
    <p:sldId id="373" r:id="rId20"/>
    <p:sldId id="376" r:id="rId21"/>
    <p:sldId id="377" r:id="rId22"/>
    <p:sldId id="378"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4" d="100"/>
          <a:sy n="54" d="100"/>
        </p:scale>
        <p:origin x="5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831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11/6/2023</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6">
            <a:extLst>
              <a:ext uri="{FF2B5EF4-FFF2-40B4-BE49-F238E27FC236}">
                <a16:creationId xmlns:a16="http://schemas.microsoft.com/office/drawing/2014/main" id="{3D1F48ED-7CC4-4D37-9834-0BE6E5F3DC75}"/>
              </a:ext>
            </a:extLst>
          </p:cNvPr>
          <p:cNvSpPr/>
          <p:nvPr/>
        </p:nvSpPr>
        <p:spPr>
          <a:xfrm>
            <a:off x="95002" y="11874"/>
            <a:ext cx="8659118" cy="1843385"/>
          </a:xfrm>
          <a:prstGeom prst="wedgeRoundRectCallout">
            <a:avLst>
              <a:gd name="adj1" fmla="val 23915"/>
              <a:gd name="adj2" fmla="val 48521"/>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en-GB" sz="3600" kern="0" noProof="0" dirty="0" smtClean="0">
                <a:solidFill>
                  <a:srgbClr val="005279"/>
                </a:solidFill>
                <a:latin typeface="Arial" panose="020B0604020202020204" pitchFamily="34" charset="0"/>
                <a:cs typeface="Arial" panose="020B0604020202020204" pitchFamily="34" charset="0"/>
              </a:rPr>
              <a:t>TRƯỜNG TIỂU HỌC SÀI ĐỒNG</a:t>
            </a:r>
          </a:p>
          <a:p>
            <a:pPr lvl="0" algn="ctr">
              <a:defRPr/>
            </a:pPr>
            <a:r>
              <a:rPr lang="en-GB" sz="3600" kern="0" noProof="0" dirty="0" err="1" smtClean="0">
                <a:solidFill>
                  <a:srgbClr val="005279"/>
                </a:solidFill>
                <a:latin typeface="Arial" panose="020B0604020202020204" pitchFamily="34" charset="0"/>
                <a:cs typeface="Arial" panose="020B0604020202020204" pitchFamily="34" charset="0"/>
              </a:rPr>
              <a:t>Hoạt</a:t>
            </a:r>
            <a:r>
              <a:rPr lang="en-GB" sz="3600" kern="0" noProof="0" dirty="0" smtClean="0">
                <a:solidFill>
                  <a:srgbClr val="005279"/>
                </a:solidFill>
                <a:latin typeface="Arial" panose="020B0604020202020204" pitchFamily="34" charset="0"/>
                <a:cs typeface="Arial" panose="020B0604020202020204" pitchFamily="34" charset="0"/>
              </a:rPr>
              <a:t> </a:t>
            </a:r>
            <a:r>
              <a:rPr lang="en-GB" sz="3600" kern="0" noProof="0" dirty="0" err="1" smtClean="0">
                <a:solidFill>
                  <a:srgbClr val="005279"/>
                </a:solidFill>
                <a:latin typeface="Arial" panose="020B0604020202020204" pitchFamily="34" charset="0"/>
                <a:cs typeface="Arial" panose="020B0604020202020204" pitchFamily="34" charset="0"/>
              </a:rPr>
              <a:t>động</a:t>
            </a:r>
            <a:r>
              <a:rPr lang="en-GB" sz="3600" kern="0" noProof="0" dirty="0" smtClean="0">
                <a:solidFill>
                  <a:srgbClr val="005279"/>
                </a:solidFill>
                <a:latin typeface="Arial" panose="020B0604020202020204" pitchFamily="34" charset="0"/>
                <a:cs typeface="Arial" panose="020B0604020202020204" pitchFamily="34" charset="0"/>
              </a:rPr>
              <a:t> </a:t>
            </a:r>
            <a:r>
              <a:rPr lang="en-GB" sz="3600" kern="0" noProof="0" dirty="0" err="1" smtClean="0">
                <a:solidFill>
                  <a:srgbClr val="005279"/>
                </a:solidFill>
                <a:latin typeface="Arial" panose="020B0604020202020204" pitchFamily="34" charset="0"/>
                <a:cs typeface="Arial" panose="020B0604020202020204" pitchFamily="34" charset="0"/>
              </a:rPr>
              <a:t>trải</a:t>
            </a:r>
            <a:r>
              <a:rPr lang="en-GB" sz="3600" kern="0" noProof="0" dirty="0" smtClean="0">
                <a:solidFill>
                  <a:srgbClr val="005279"/>
                </a:solidFill>
                <a:latin typeface="Arial" panose="020B0604020202020204" pitchFamily="34" charset="0"/>
                <a:cs typeface="Arial" panose="020B0604020202020204" pitchFamily="34" charset="0"/>
              </a:rPr>
              <a:t> </a:t>
            </a:r>
            <a:r>
              <a:rPr lang="en-GB" sz="3600" kern="0" noProof="0" dirty="0" err="1" smtClean="0">
                <a:solidFill>
                  <a:srgbClr val="005279"/>
                </a:solidFill>
                <a:latin typeface="Arial" panose="020B0604020202020204" pitchFamily="34" charset="0"/>
                <a:cs typeface="Arial" panose="020B0604020202020204" pitchFamily="34" charset="0"/>
              </a:rPr>
              <a:t>nghiệm</a:t>
            </a:r>
            <a:r>
              <a:rPr lang="en-GB" sz="3600" kern="0" noProof="0" dirty="0" smtClean="0">
                <a:solidFill>
                  <a:srgbClr val="005279"/>
                </a:solidFill>
                <a:latin typeface="Arial" panose="020B0604020202020204" pitchFamily="34" charset="0"/>
                <a:cs typeface="Arial" panose="020B0604020202020204" pitchFamily="34" charset="0"/>
              </a:rPr>
              <a:t> </a:t>
            </a:r>
            <a:r>
              <a:rPr lang="en-GB" sz="3600" kern="0" noProof="0" dirty="0" err="1" smtClean="0">
                <a:solidFill>
                  <a:srgbClr val="005279"/>
                </a:solidFill>
                <a:latin typeface="Arial" panose="020B0604020202020204" pitchFamily="34" charset="0"/>
                <a:cs typeface="Arial" panose="020B0604020202020204" pitchFamily="34" charset="0"/>
              </a:rPr>
              <a:t>lớp</a:t>
            </a:r>
            <a:r>
              <a:rPr lang="en-GB" sz="3600" kern="0" noProof="0" dirty="0" smtClean="0">
                <a:solidFill>
                  <a:srgbClr val="005279"/>
                </a:solidFill>
                <a:latin typeface="Arial" panose="020B0604020202020204" pitchFamily="34" charset="0"/>
                <a:cs typeface="Arial" panose="020B0604020202020204" pitchFamily="34" charset="0"/>
              </a:rPr>
              <a:t> 3 -  </a:t>
            </a:r>
            <a:r>
              <a:rPr lang="en-GB" sz="3600" kern="0" noProof="0" dirty="0" err="1" smtClean="0">
                <a:solidFill>
                  <a:srgbClr val="005279"/>
                </a:solidFill>
                <a:latin typeface="Arial" panose="020B0604020202020204" pitchFamily="34" charset="0"/>
                <a:cs typeface="Arial" panose="020B0604020202020204" pitchFamily="34" charset="0"/>
              </a:rPr>
              <a:t>Tuần</a:t>
            </a:r>
            <a:r>
              <a:rPr lang="en-GB" sz="3600" kern="0" noProof="0" dirty="0" smtClean="0">
                <a:solidFill>
                  <a:srgbClr val="005279"/>
                </a:solidFill>
                <a:latin typeface="Arial" panose="020B0604020202020204" pitchFamily="34" charset="0"/>
                <a:cs typeface="Arial" panose="020B0604020202020204" pitchFamily="34" charset="0"/>
              </a:rPr>
              <a:t> 10</a:t>
            </a:r>
          </a:p>
        </p:txBody>
      </p:sp>
      <p:pic>
        <p:nvPicPr>
          <p:cNvPr id="3" name="Picture 2">
            <a:extLst>
              <a:ext uri="{FF2B5EF4-FFF2-40B4-BE49-F238E27FC236}">
                <a16:creationId xmlns:a16="http://schemas.microsoft.com/office/drawing/2014/main" id="{A91C1DF9-FBE7-4EA4-8119-BE0F295B8133}"/>
              </a:ext>
            </a:extLst>
          </p:cNvPr>
          <p:cNvPicPr>
            <a:picLocks noChangeAspect="1"/>
          </p:cNvPicPr>
          <p:nvPr/>
        </p:nvPicPr>
        <p:blipFill>
          <a:blip r:embed="rId2"/>
          <a:stretch>
            <a:fillRect/>
          </a:stretch>
        </p:blipFill>
        <p:spPr>
          <a:xfrm>
            <a:off x="528373" y="2191636"/>
            <a:ext cx="7602371" cy="2194750"/>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4046"/>
          <a:stretch/>
        </p:blipFill>
        <p:spPr>
          <a:xfrm>
            <a:off x="7602370" y="0"/>
            <a:ext cx="4747929" cy="6858000"/>
          </a:xfrm>
          <a:prstGeom prst="rect">
            <a:avLst/>
          </a:prstGeom>
        </p:spPr>
      </p:pic>
      <p:pic>
        <p:nvPicPr>
          <p:cNvPr id="5"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3206339"/>
            <a:ext cx="12192000" cy="3651662"/>
          </a:xfrm>
          <a:prstGeom prst="rect">
            <a:avLst/>
          </a:prstGeom>
        </p:spPr>
      </p:pic>
    </p:spTree>
    <p:extLst>
      <p:ext uri="{BB962C8B-B14F-4D97-AF65-F5344CB8AC3E}">
        <p14:creationId xmlns:p14="http://schemas.microsoft.com/office/powerpoint/2010/main" val="3460533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2" presetClass="entr" presetSubtype="2"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22" presetClass="entr" presetSubtype="4"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4506939"/>
          </a:xfrm>
          <a:prstGeom prst="rect">
            <a:avLst/>
          </a:prstGeom>
          <a:noFill/>
        </p:spPr>
        <p:txBody>
          <a:bodyPr wrap="square" rtlCol="0">
            <a:spAutoFit/>
          </a:bodyPr>
          <a:lstStyle/>
          <a:p>
            <a:pPr lvl="0" algn="just">
              <a:lnSpc>
                <a:spcPct val="130000"/>
              </a:lnSpc>
              <a:defRPr/>
            </a:pPr>
            <a:r>
              <a:rPr lang="nl-NL" sz="3200">
                <a:latin typeface="Arial" panose="020B0604020202020204" pitchFamily="34" charset="0"/>
                <a:cs typeface="Arial" panose="020B0604020202020204" pitchFamily="34" charset="0"/>
              </a:rPr>
              <a:t>Em giận bạn vì bạn sai hẹn. Em không biết rằng, lí do bạn sai hẹn là bạn phải trông em bé cho đến khi bố mẹ về. Em đã không tìm hiểu nguyên nhân mà vội nặng lời với bạn. Bạn cũng nóng giận, nặng lời với em.</a:t>
            </a:r>
            <a:endParaRPr lang="vi-VN" sz="3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8"/>
            <a:ext cx="3785235" cy="2230038"/>
            <a:chOff x="8416216" y="4844834"/>
            <a:chExt cx="3649410" cy="2004581"/>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7157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err="1">
                  <a:solidFill>
                    <a:srgbClr val="002060"/>
                  </a:solidFill>
                  <a:latin typeface="Arial" panose="020B0604020202020204" pitchFamily="34" charset="0"/>
                  <a:cs typeface="Arial" panose="020B0604020202020204" pitchFamily="34" charset="0"/>
                </a:rPr>
                <a:t>nhóm</a:t>
              </a:r>
              <a:r>
                <a:rPr lang="en-US" sz="2800" b="1">
                  <a:solidFill>
                    <a:srgbClr val="002060"/>
                  </a:solidFill>
                  <a:latin typeface="Arial" panose="020B0604020202020204" pitchFamily="34" charset="0"/>
                  <a:cs typeface="Arial" panose="020B0604020202020204" pitchFamily="34" charset="0"/>
                </a:rPr>
                <a:t> </a:t>
              </a:r>
              <a:r>
                <a:rPr lang="en-US" sz="2800" b="1" smtClean="0">
                  <a:solidFill>
                    <a:srgbClr val="002060"/>
                  </a:solidFill>
                  <a:latin typeface="Arial" panose="020B0604020202020204" pitchFamily="34" charset="0"/>
                  <a:cs typeface="Arial" panose="020B0604020202020204" pitchFamily="34" charset="0"/>
                </a:rPr>
                <a:t>2, sắm vai</a:t>
              </a:r>
              <a:endParaRPr lang="en-US" sz="2800" b="1" dirty="0">
                <a:solidFill>
                  <a:srgbClr val="002060"/>
                </a:solidFill>
                <a:latin typeface="Arial" panose="020B0604020202020204" pitchFamily="34" charset="0"/>
                <a:cs typeface="Arial" panose="020B0604020202020204" pitchFamily="34" charset="0"/>
              </a:endParaRP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nl-NL" sz="2800"/>
              <a:t>Em và bạn bất đồng vì điều gì? Em cảm thấy như thế nào khi xảy ra sự việc?</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 </a:t>
            </a:r>
            <a:r>
              <a:rPr lang="nl-NL" sz="2800"/>
              <a:t>Em suy nghĩ như thế nào nếu em ở vị trí bạn? Theo em, có thể có chuyện gì xảy ra?</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nl-NL" sz="2800"/>
              <a:t>Em nên làm gì để bạn hiểu em?</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98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đã làm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a:t>
            </a:r>
            <a:r>
              <a:rPr lang="vi-VN" sz="4000" kern="0">
                <a:solidFill>
                  <a:srgbClr val="005279"/>
                </a:solidFill>
                <a:cs typeface="Arial" panose="020B0604020202020204" pitchFamily="34" charset="0"/>
              </a:rPr>
              <a:t>đã </a:t>
            </a:r>
            <a:r>
              <a:rPr lang="vi-VN" sz="4000" kern="0" smtClean="0">
                <a:solidFill>
                  <a:srgbClr val="005279"/>
                </a:solidFill>
                <a:cs typeface="Arial" panose="020B0604020202020204" pitchFamily="34" charset="0"/>
              </a:rPr>
              <a:t>là</a:t>
            </a:r>
            <a:r>
              <a:rPr lang="en-US" sz="4400" kern="0" smtClean="0">
                <a:solidFill>
                  <a:srgbClr val="005279"/>
                </a:solidFill>
                <a:cs typeface="Arial" panose="020B0604020202020204" pitchFamily="34" charset="0"/>
              </a:rPr>
              <a:t>m</a:t>
            </a:r>
            <a:r>
              <a:rPr lang="vi-VN" sz="4000" kern="0" smtClean="0">
                <a:solidFill>
                  <a:srgbClr val="005279"/>
                </a:solidFill>
                <a:cs typeface="Arial" panose="020B0604020202020204" pitchFamily="34" charset="0"/>
              </a:rPr>
              <a:t> </a:t>
            </a:r>
            <a:r>
              <a:rPr lang="vi-VN" sz="4000" kern="0" dirty="0">
                <a:solidFill>
                  <a:srgbClr val="005279"/>
                </a:solidFill>
                <a:cs typeface="Arial" panose="020B0604020202020204" pitchFamily="34" charset="0"/>
              </a:rPr>
              <a:t>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142875">
            <a:off x="2253800" y="2153767"/>
            <a:ext cx="487033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Sao tình 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200484">
            <a:off x="1472584" y="1637606"/>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381</Words>
  <Application>Microsoft Office PowerPoint</Application>
  <PresentationFormat>Widescreen</PresentationFormat>
  <Paragraphs>55</Paragraphs>
  <Slides>20</Slides>
  <Notes>19</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宋体</vt:lpstr>
      <vt:lpstr>Arial</vt:lpstr>
      <vt:lpstr>Calibri</vt:lpstr>
      <vt:lpstr>Calibri Light</vt:lpstr>
      <vt:lpstr>等线</vt:lpstr>
      <vt:lpstr>Georgia</vt:lpstr>
      <vt:lpstr>字魂59号-创粗黑</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28</cp:revision>
  <dcterms:created xsi:type="dcterms:W3CDTF">2022-08-04T03:07:46Z</dcterms:created>
  <dcterms:modified xsi:type="dcterms:W3CDTF">2023-11-06T06:22:17Z</dcterms:modified>
</cp:coreProperties>
</file>