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57" r:id="rId2"/>
    <p:sldId id="259" r:id="rId3"/>
    <p:sldId id="261" r:id="rId4"/>
    <p:sldId id="264" r:id="rId5"/>
    <p:sldId id="263" r:id="rId6"/>
    <p:sldId id="258" r:id="rId7"/>
    <p:sldId id="270" r:id="rId8"/>
    <p:sldId id="271" r:id="rId9"/>
    <p:sldId id="290" r:id="rId10"/>
    <p:sldId id="273" r:id="rId11"/>
    <p:sldId id="274" r:id="rId12"/>
    <p:sldId id="304" r:id="rId13"/>
    <p:sldId id="301" r:id="rId14"/>
    <p:sldId id="305" r:id="rId15"/>
    <p:sldId id="306" r:id="rId16"/>
    <p:sldId id="307" r:id="rId17"/>
    <p:sldId id="308" r:id="rId18"/>
    <p:sldId id="309" r:id="rId19"/>
    <p:sldId id="310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83955" autoAdjust="0"/>
  </p:normalViewPr>
  <p:slideViewPr>
    <p:cSldViewPr>
      <p:cViewPr varScale="1">
        <p:scale>
          <a:sx n="56" d="100"/>
          <a:sy n="56" d="100"/>
        </p:scale>
        <p:origin x="9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B9E2-28C0-4F09-AA89-2F51E45D762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60B4-12F4-4997-B402-48E73E6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HS 1: làm</a:t>
            </a:r>
            <a:r>
              <a:rPr lang="vi-VN" baseline="0"/>
              <a:t> phép tính màu xanh. Muốn chia 1STP cho 1 STN ta làm thế nào?</a:t>
            </a:r>
          </a:p>
          <a:p>
            <a:r>
              <a:rPr lang="vi-VN" baseline="0"/>
              <a:t>HS 2: làm phép tính màu đen. Khi thực hiện phép chia 1STP cho 1 STN ta cần lưu ý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1 STP cho 1STN ta làm thế nào?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một số thập phân cho một số tự nhiên mà còn dư, ta có thể chia tiếp bằng cách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Con vận dụng kiến thức nào đã học để giải bài toán tỉ lệ này? Khi giải con cần lưu ý gì?</a:t>
            </a:r>
          </a:p>
          <a:p>
            <a:r>
              <a:rPr lang="vi-VN" baseline="0"/>
              <a:t>Qua bài tập này chúng ta đã hoàn thành được mục tiêu nào của bài?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fld id="{B28551FA-703E-4C15-B008-BE0074B4B033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1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85139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4989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1776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8279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8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0399"/>
      </p:ext>
    </p:extLst>
  </p:cSld>
  <p:clrMapOvr>
    <a:masterClrMapping/>
  </p:clrMapOvr>
  <p:transition advTm="3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7753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99509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9708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0481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0973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4806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5315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1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slide" Target="slide16.xml"/><Relationship Id="rId26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audio" Target="../media/media1.wma"/><Relationship Id="rId16" Type="http://schemas.openxmlformats.org/officeDocument/2006/relationships/image" Target="../media/image14.png"/><Relationship Id="rId20" Type="http://schemas.openxmlformats.org/officeDocument/2006/relationships/slide" Target="slide19.xml"/><Relationship Id="rId29" Type="http://schemas.openxmlformats.org/officeDocument/2006/relationships/image" Target="../media/image22.png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24" Type="http://schemas.openxmlformats.org/officeDocument/2006/relationships/slide" Target="slide18.xml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slide" Target="slide15.xml"/><Relationship Id="rId27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8F4A77-EBBD-4AB1-9241-54039DD4D9FA}"/>
              </a:ext>
            </a:extLst>
          </p:cNvPr>
          <p:cNvSpPr txBox="1"/>
          <p:nvPr/>
        </p:nvSpPr>
        <p:spPr>
          <a:xfrm>
            <a:off x="2133600" y="1600200"/>
            <a:ext cx="8129298" cy="22462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BÀI: </a:t>
            </a:r>
            <a:r>
              <a:rPr lang="en-US" sz="5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LUYỆN TẬP</a:t>
            </a:r>
            <a:endParaRPr lang="vi-VN" sz="54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Trang 6</a:t>
            </a:r>
            <a:r>
              <a:rPr lang="en-US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6</a:t>
            </a:r>
            <a:r>
              <a:rPr lang="en-US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89298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685" y="981907"/>
            <a:ext cx="6132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55752" y="1767460"/>
            <a:ext cx="259812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a) 26,5 : 25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49775" y="2730215"/>
            <a:ext cx="12767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26,5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05200" y="2666688"/>
            <a:ext cx="125542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25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200" y="2775368"/>
            <a:ext cx="1031826" cy="1739900"/>
            <a:chOff x="2173574" y="2087562"/>
            <a:chExt cx="751136" cy="173990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173574" y="2087562"/>
              <a:ext cx="1739" cy="1739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73574" y="2697162"/>
              <a:ext cx="751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05202" y="3338930"/>
            <a:ext cx="29210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38400" y="3353555"/>
            <a:ext cx="39991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63782" y="3338930"/>
            <a:ext cx="16691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89421" y="3355845"/>
            <a:ext cx="39991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54970" y="334018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048001" y="3367660"/>
            <a:ext cx="41990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048000" y="399225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136247" y="3354986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400346" y="1738000"/>
            <a:ext cx="36486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12,24 : 20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943467" y="2640012"/>
            <a:ext cx="2193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12,24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8534402" y="2611437"/>
            <a:ext cx="11588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20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382000" y="2732089"/>
            <a:ext cx="1676400" cy="1946275"/>
            <a:chOff x="7003790" y="2275199"/>
            <a:chExt cx="1676400" cy="1946275"/>
          </a:xfrm>
        </p:grpSpPr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7003790" y="2275199"/>
              <a:ext cx="0" cy="1946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7003790" y="2773674"/>
              <a:ext cx="1676400" cy="31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8382002" y="3308038"/>
            <a:ext cx="365919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943467" y="3189287"/>
            <a:ext cx="1096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8610600" y="3308038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8763000" y="3308038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7462240" y="3708403"/>
            <a:ext cx="4445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7705830" y="36972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7664971" y="4221162"/>
            <a:ext cx="730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8991600" y="3308038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7924800" y="42211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7924800" y="47545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9220200" y="3308038"/>
            <a:ext cx="728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7469477" y="3189287"/>
            <a:ext cx="422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</a:t>
            </a:r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7174720" y="3736978"/>
            <a:ext cx="533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pic>
        <p:nvPicPr>
          <p:cNvPr id="53" name="Picture 53" descr="vo-hoc-sinh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15" y="1065727"/>
            <a:ext cx="1993901" cy="12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511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676400" y="599186"/>
            <a:ext cx="8915400" cy="10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177" indent="-457177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243,2kg.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743200" y="2006033"/>
            <a:ext cx="26670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590800" y="2574929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8 bao gạo : 243,2kg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90800" y="3301431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>
                <a:latin typeface="Times New Roman" pitchFamily="18" charset="0"/>
                <a:cs typeface="Times New Roman" pitchFamily="18" charset="0"/>
              </a:rPr>
              <a:t>12 bao gạo : ........kg?</a:t>
            </a: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635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8"/>
              <p:cNvSpPr txBox="1">
                <a:spLocks noChangeArrowheads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58788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827213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2844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7416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1988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6560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giải</a:t>
                </a:r>
              </a:p>
              <a:p>
                <a:pPr>
                  <a:spcBef>
                    <a:spcPct val="50000"/>
                  </a:spcBef>
                </a:pP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bao gấp 8 bao số lần 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(lần)</a:t>
                </a:r>
                <a:endParaRPr lang="en-US" alt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Khối lượng 12 bao gạo 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243,2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= 364,8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(kg)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        Đáp số: 364,8 kg </a:t>
                </a:r>
              </a:p>
            </p:txBody>
          </p:sp>
        </mc:Choice>
        <mc:Fallback xmlns="">
          <p:sp>
            <p:nvSpPr>
              <p:cNvPr id="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blipFill>
                <a:blip r:embed="rId3"/>
                <a:stretch>
                  <a:fillRect l="-2668" t="-1410" b="-3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</p:spTree>
    <p:extLst>
      <p:ext uri="{BB962C8B-B14F-4D97-AF65-F5344CB8AC3E}">
        <p14:creationId xmlns:p14="http://schemas.microsoft.com/office/powerpoint/2010/main" val="20985389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E0D06-A36C-4B02-B703-C016EBFDC9B0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Victorian" pitchFamily="2" charset="0"/>
              </a:rPr>
              <a:t>Vận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dụng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53663"/>
      </p:ext>
    </p:extLst>
  </p:cSld>
  <p:clrMapOvr>
    <a:masterClrMapping/>
  </p:clrMapOvr>
  <p:transition advTm="3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DD869-D686-4D5B-B071-8E8213509848}"/>
              </a:ext>
            </a:extLst>
          </p:cNvPr>
          <p:cNvSpPr/>
          <p:nvPr/>
        </p:nvSpPr>
        <p:spPr>
          <a:xfrm>
            <a:off x="63118" y="340191"/>
            <a:ext cx="40539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: </a:t>
            </a:r>
          </a:p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Mảnh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ghép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bí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mật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29021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7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2" y="3932486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6" y="3018790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11" y="3082723"/>
            <a:ext cx="845678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5085122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0796" y="2014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51418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6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31" y="3380722"/>
            <a:ext cx="1975306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64796" y="433337"/>
            <a:ext cx="7525206" cy="5334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7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Thương của phép chia 7,8 : 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4000" b="1">
                <a:solidFill>
                  <a:srgbClr val="FF0000"/>
                </a:solidFill>
              </a:rPr>
              <a:t>3,9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70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cách thử lại đối với phép chia 47,32 : 23 có thương là 2,05 và số dư là 0,17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+mj-lt"/>
              </a:rPr>
              <a:t>Thử lại: 2,05 x 23 + 0,17 = 47,32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56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984669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dư của phép chia 16,98 : 16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>
                <a:solidFill>
                  <a:srgbClr val="FF0000"/>
                </a:solidFill>
                <a:latin typeface="+mj-lt"/>
              </a:rPr>
              <a:t>0,02</a:t>
            </a:r>
            <a:endParaRPr lang="en-US" sz="40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25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</a:t>
            </a: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 </a:t>
            </a:r>
          </a:p>
          <a:p>
            <a:pPr algn="ctr" defTabSz="914400">
              <a:defRPr/>
            </a:pP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3,6 x 2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 i="1">
                <a:solidFill>
                  <a:srgbClr val="FF0000"/>
                </a:solidFill>
                <a:latin typeface="Times New Roman"/>
              </a:rPr>
              <a:t>x</a:t>
            </a:r>
            <a:r>
              <a:rPr lang="vi-VN" sz="4000" b="1">
                <a:solidFill>
                  <a:srgbClr val="FF0000"/>
                </a:solidFill>
                <a:latin typeface="Times New Roman"/>
              </a:rPr>
              <a:t> = 1,8</a:t>
            </a:r>
            <a:endParaRPr lang="en-US" sz="4000" b="1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78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1" y="410939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chia một số thập phân cho một số tự nhiên mà còn dư, ta có thể chia tiếp bằng cách 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3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chia tiếp bằng cách viết thêm chữ số 0 vào bên phải số dư rồi tiếp tục chia.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2" y="5388209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52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0B5C5-AC48-41FF-BCE8-D282D993E4FA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Victorian" pitchFamily="2" charset="0"/>
              </a:rPr>
              <a:t>Khởi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động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27533"/>
      </p:ext>
    </p:extLst>
  </p:cSld>
  <p:clrMapOvr>
    <a:masterClrMapping/>
  </p:clrMapOvr>
  <p:transition advTm="30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412" y="2299996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chia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thập phân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2" y="3280773"/>
            <a:ext cx="5756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CBBS 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 100…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275CD-0DCC-4EED-BB51-34E49D3CAF20}"/>
              </a:ext>
            </a:extLst>
          </p:cNvPr>
          <p:cNvSpPr txBox="1"/>
          <p:nvPr/>
        </p:nvSpPr>
        <p:spPr>
          <a:xfrm>
            <a:off x="3505200" y="533400"/>
            <a:ext cx="4876800" cy="110799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600" dirty="0" err="1">
                <a:latin typeface="Victorian" pitchFamily="2" charset="0"/>
              </a:rPr>
              <a:t>Dặn</a:t>
            </a:r>
            <a:r>
              <a:rPr lang="en-US" sz="6600" dirty="0">
                <a:latin typeface="Victorian" pitchFamily="2" charset="0"/>
              </a:rPr>
              <a:t> </a:t>
            </a:r>
            <a:r>
              <a:rPr lang="en-US" sz="6600" dirty="0" err="1">
                <a:latin typeface="Victorian" pitchFamily="2" charset="0"/>
              </a:rPr>
              <a:t>dò</a:t>
            </a:r>
            <a:endParaRPr lang="en-US" sz="66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151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2601686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1" y="195465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: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3" y="1219200"/>
            <a:ext cx="35463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962400" y="2667000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3976816" y="3124200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539427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833" y="3124202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1160" y="312420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5809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1" y="312420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3516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5506" y="37089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878" y="371493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1978" y="314383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9849" y="41553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0" y="2718375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6500" y="2097892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8191500" y="2783689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8205916" y="3240889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9900" y="265611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7933" y="324089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65524" y="3275561"/>
            <a:ext cx="397476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3301" y="3240888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2616" y="32755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1" y="388620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4416" y="32330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724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9" grpId="0" animBg="1"/>
      <p:bldP spid="20" grpId="0" animBg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9829" y="1066801"/>
            <a:ext cx="3692347" cy="923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453164"/>
            <a:ext cx="8610600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/>
              <a:t>Biết củng cố cách chia một số thập phân cho một số tự nhiên.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113075"/>
            <a:ext cx="8229600" cy="175432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/>
              <a:t>Biết vận dụng kiến thức chia một số thập phân cho một số tự nhiên trong giải toán tỉ lệ.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68377669"/>
      </p:ext>
    </p:extLst>
  </p:cSld>
  <p:clrMapOvr>
    <a:masterClrMapping/>
  </p:clrMapOvr>
  <p:transition advTm="3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8000" dirty="0" err="1">
                <a:latin typeface="Victorian" pitchFamily="2" charset="0"/>
              </a:rPr>
              <a:t>Thực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hành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15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76403" y="76200"/>
            <a:ext cx="55421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457177" indent="-457177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3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360612" y="16002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67,2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427412" y="15779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5036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9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5892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694112" y="2158743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946400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84612" y="22098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946400" y="2644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7413" y="1654175"/>
            <a:ext cx="987425" cy="990600"/>
            <a:chOff x="1903411" y="1654175"/>
            <a:chExt cx="987425" cy="9906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903412" y="1654175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903411" y="2111375"/>
              <a:ext cx="987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9066212" y="2263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7791450" y="21113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94488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96774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8435978" y="2557463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8685215" y="256857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184400" y="9906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67,2 : 7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084329" y="994805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3,44 :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5060" y="1654175"/>
            <a:ext cx="1143000" cy="914400"/>
            <a:chOff x="6251060" y="1654175"/>
            <a:chExt cx="1143000" cy="914400"/>
          </a:xfrm>
        </p:grpSpPr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6262172" y="1654175"/>
              <a:ext cx="5278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6251060" y="2111375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6821916" y="15240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3,44 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861728" y="1501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78839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7180692" y="2557463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7368661" y="25685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84173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351197" y="3025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6858428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7198153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8052228" y="21336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8204628" y="210185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81200" y="335692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42,7 : 7</a:t>
            </a:r>
            <a:endParaRPr lang="en-US" sz="3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221627" y="3367217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46,827 : 9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3897313" y="5119817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19500" y="4227643"/>
            <a:ext cx="1143000" cy="978188"/>
            <a:chOff x="2095500" y="4227643"/>
            <a:chExt cx="1143000" cy="978188"/>
          </a:xfrm>
        </p:grpSpPr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>
              <a:off x="2106612" y="4227643"/>
              <a:ext cx="0" cy="978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2095500" y="4684842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590800" y="4097467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42,7 </a:t>
            </a: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3630612" y="407524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3652837" y="4684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40338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198526" y="4596230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3195637" y="5065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2866449" y="4617012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8433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6450227" y="4053017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46,827</a:t>
            </a: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7974227" y="40530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7974227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66994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70169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8585415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7091577" y="5119817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7343993" y="510870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7573021" y="5612844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884417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7577352" y="6096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74227" y="4053021"/>
            <a:ext cx="838200" cy="1152813"/>
            <a:chOff x="6450227" y="4053018"/>
            <a:chExt cx="838200" cy="1152813"/>
          </a:xfrm>
        </p:grpSpPr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6450227" y="4053018"/>
              <a:ext cx="0" cy="1152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6450227" y="4662617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12662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8320774" y="465408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17005" y="5592249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350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4600" y="457204"/>
            <a:ext cx="2057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966" y="1466854"/>
            <a:ext cx="43894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a) 22,44 : 18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62401" y="2427287"/>
            <a:ext cx="1706564" cy="2560638"/>
            <a:chOff x="2438400" y="2427287"/>
            <a:chExt cx="1706564" cy="2560638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438400" y="2427287"/>
              <a:ext cx="0" cy="256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438401" y="3113087"/>
              <a:ext cx="17065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</p:grp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33641" y="2397129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22,44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91003" y="2397129"/>
            <a:ext cx="10969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18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13028" y="2957512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038600" y="2960687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53460" y="2960687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48000" y="2960687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37090" y="2960687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48000" y="3494087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8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322638" y="349408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48202" y="2982912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048003" y="402748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12</a:t>
            </a: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>
            <a:off x="3124200" y="3113087"/>
            <a:ext cx="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1600"/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6324600" y="1676404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bị chia: 22,44</a:t>
            </a: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6400800" y="24384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chia: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6400800" y="31242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6477002" y="3962403"/>
            <a:ext cx="1415143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8162111" y="3962403"/>
            <a:ext cx="905691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4589463" y="5123261"/>
            <a:ext cx="5943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Thử lại: 1,24 x 18 + 0,12 = 22,44</a:t>
            </a: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2949575" y="4049716"/>
            <a:ext cx="3048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864467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3927" y="609600"/>
            <a:ext cx="2012156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28803" y="1431925"/>
            <a:ext cx="8855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0033CC"/>
                </a:solidFill>
                <a:latin typeface="Times New Roman" pitchFamily="18" charset="0"/>
              </a:rPr>
              <a:t>b) Tìm số dư của phép chia sau:  43,19 : 21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648200" y="2743200"/>
            <a:ext cx="0" cy="1828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48203" y="3429000"/>
            <a:ext cx="1706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95603" y="2720979"/>
            <a:ext cx="2193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43, 19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81563" y="2713041"/>
            <a:ext cx="10969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0" y="3444875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24400" y="3429000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029200" y="3429000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57603" y="3444875"/>
            <a:ext cx="487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578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0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657603" y="3962400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14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5626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5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886201" y="3444878"/>
            <a:ext cx="4905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9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429003" y="3962404"/>
            <a:ext cx="295275" cy="68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581400" y="3429000"/>
            <a:ext cx="0" cy="96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417989" y="4897201"/>
            <a:ext cx="41910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</p:spTree>
    <p:extLst>
      <p:ext uri="{BB962C8B-B14F-4D97-AF65-F5344CB8AC3E}">
        <p14:creationId xmlns:p14="http://schemas.microsoft.com/office/powerpoint/2010/main" val="12963069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60527" y="549275"/>
            <a:ext cx="6950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92363" y="1265241"/>
            <a:ext cx="17065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21,3 : 5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70125" y="2133603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en-US" altLang="en-US" sz="3200" b="1">
                <a:latin typeface="Times New Roman" pitchFamily="18" charset="0"/>
              </a:rPr>
              <a:t>3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08440" y="2057403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57600" y="2163762"/>
            <a:ext cx="1295400" cy="2470150"/>
            <a:chOff x="2651125" y="2316162"/>
            <a:chExt cx="1295400" cy="2470150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651125" y="2316162"/>
              <a:ext cx="0" cy="2470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651125" y="2849562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33802" y="2757490"/>
            <a:ext cx="365919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98727" y="2712517"/>
            <a:ext cx="549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31170" y="2773362"/>
            <a:ext cx="2603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04775" y="272891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083570" y="2759972"/>
            <a:ext cx="304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2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789785" y="32781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34260" y="3282068"/>
            <a:ext cx="731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49250" y="3855152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837240" y="1143000"/>
            <a:ext cx="4572000" cy="534193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 chia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alt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769205" y="4769555"/>
            <a:ext cx="1951038" cy="822325"/>
          </a:xfrm>
          <a:prstGeom prst="wedgeRectCallout">
            <a:avLst>
              <a:gd name="adj1" fmla="val 11301"/>
              <a:gd name="adj2" fmla="val -159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15" tIns="65308" rIns="130615" bIns="65308" anchor="ctr"/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 DƯ</a:t>
            </a: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345017" y="2773183"/>
            <a:ext cx="473075" cy="5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3121029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7" grpId="1" animBg="1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813</Words>
  <Application>Microsoft Office PowerPoint</Application>
  <PresentationFormat>Widescreen</PresentationFormat>
  <Paragraphs>203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HP001 5H</vt:lpstr>
      <vt:lpstr>Open Sans Extrabold</vt:lpstr>
      <vt:lpstr>Times New Roman</vt:lpstr>
      <vt:lpstr>Victorian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53</cp:revision>
  <dcterms:created xsi:type="dcterms:W3CDTF">2021-08-24T06:58:50Z</dcterms:created>
  <dcterms:modified xsi:type="dcterms:W3CDTF">2022-11-30T03:23:38Z</dcterms:modified>
</cp:coreProperties>
</file>