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6"/>
  </p:notesMasterIdLst>
  <p:sldIdLst>
    <p:sldId id="267" r:id="rId2"/>
    <p:sldId id="258" r:id="rId3"/>
    <p:sldId id="278" r:id="rId4"/>
    <p:sldId id="298" r:id="rId5"/>
    <p:sldId id="282" r:id="rId6"/>
    <p:sldId id="257" r:id="rId7"/>
    <p:sldId id="284" r:id="rId8"/>
    <p:sldId id="285" r:id="rId9"/>
    <p:sldId id="286" r:id="rId10"/>
    <p:sldId id="287" r:id="rId11"/>
    <p:sldId id="288" r:id="rId12"/>
    <p:sldId id="299" r:id="rId13"/>
    <p:sldId id="326" r:id="rId14"/>
    <p:sldId id="261" r:id="rId15"/>
    <p:sldId id="329" r:id="rId16"/>
    <p:sldId id="289" r:id="rId17"/>
    <p:sldId id="290" r:id="rId18"/>
    <p:sldId id="291" r:id="rId19"/>
    <p:sldId id="293" r:id="rId20"/>
    <p:sldId id="294" r:id="rId21"/>
    <p:sldId id="295" r:id="rId22"/>
    <p:sldId id="296" r:id="rId23"/>
    <p:sldId id="297" r:id="rId24"/>
    <p:sldId id="328" r:id="rId25"/>
  </p:sldIdLst>
  <p:sldSz cx="9144000" cy="5143500" type="screen16x9"/>
  <p:notesSz cx="6858000" cy="9144000"/>
  <p:embeddedFontLst>
    <p:embeddedFont>
      <p:font typeface="Cambria" panose="02040503050406030204" pitchFamily="18" charset="0"/>
      <p:regular r:id="rId27"/>
      <p:bold r:id="rId28"/>
      <p:italic r:id="rId29"/>
      <p:boldItalic r:id="rId30"/>
    </p:embeddedFont>
    <p:embeddedFont>
      <p:font typeface="Didact Gothic" panose="020B0604020202020204" charset="0"/>
      <p:regular r:id="rId31"/>
    </p:embeddedFont>
    <p:embeddedFont>
      <p:font typeface="Chau Philomene One" panose="020B0604020202020204" charset="0"/>
      <p:regular r:id="rId32"/>
      <p:italic r:id="rId33"/>
    </p:embeddedFont>
    <p:embeddedFont>
      <p:font typeface="Bebas Neue" panose="020B0604020202020204" charset="0"/>
      <p:regular r:id="rId34"/>
    </p:embeddedFont>
    <p:embeddedFont>
      <p:font typeface="Roboto Condensed Light" panose="02000000000000000000" pitchFamily="2" charset="0"/>
      <p:regular r:id="rId35"/>
      <p: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E32175-2BA0-4EA7-B16A-B8173B3B1A40}">
  <a:tblStyle styleId="{51E32175-2BA0-4EA7-B16A-B8173B3B1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2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359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26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06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38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06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26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889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
        <p:nvSpPr>
          <p:cNvPr id="24580" name="Slide Number Placeholder 3"/>
          <p:cNvSpPr>
            <a:spLocks noGrp="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E09A61-B674-4DAD-B4A4-CF4225296DCA}" type="slidenum">
              <a:rPr lang="en-US" altLang="en-US"/>
              <a:pPr>
                <a:spcBef>
                  <a:spcPct val="0"/>
                </a:spcBef>
              </a:pPr>
              <a:t>21</a:t>
            </a:fld>
            <a:endParaRPr lang="en-US" altLang="en-US"/>
          </a:p>
        </p:txBody>
      </p:sp>
    </p:spTree>
    <p:extLst>
      <p:ext uri="{BB962C8B-B14F-4D97-AF65-F5344CB8AC3E}">
        <p14:creationId xmlns:p14="http://schemas.microsoft.com/office/powerpoint/2010/main" val="2708396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37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88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bd6c00e73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bd6c00e73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19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22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90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07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58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66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74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4910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291806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6_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6318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98"/>
        <p:cNvGrpSpPr/>
        <p:nvPr/>
      </p:nvGrpSpPr>
      <p:grpSpPr>
        <a:xfrm>
          <a:off x="0" y="0"/>
          <a:ext cx="0" cy="0"/>
          <a:chOff x="0" y="0"/>
          <a:chExt cx="0" cy="0"/>
        </a:xfrm>
      </p:grpSpPr>
      <p:grpSp>
        <p:nvGrpSpPr>
          <p:cNvPr id="899" name="Google Shape;899;p26"/>
          <p:cNvGrpSpPr/>
          <p:nvPr/>
        </p:nvGrpSpPr>
        <p:grpSpPr>
          <a:xfrm>
            <a:off x="-12940" y="4185763"/>
            <a:ext cx="9144000" cy="887338"/>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101175"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6"/>
          <p:cNvSpPr txBox="1">
            <a:spLocks noGrp="1"/>
          </p:cNvSpPr>
          <p:nvPr>
            <p:ph type="subTitle" idx="1"/>
          </p:nvPr>
        </p:nvSpPr>
        <p:spPr>
          <a:xfrm>
            <a:off x="1101175"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6"/>
          <p:cNvSpPr txBox="1">
            <a:spLocks noGrp="1"/>
          </p:cNvSpPr>
          <p:nvPr>
            <p:ph type="title" idx="3"/>
          </p:nvPr>
        </p:nvSpPr>
        <p:spPr>
          <a:xfrm>
            <a:off x="3569173"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6"/>
          <p:cNvSpPr txBox="1">
            <a:spLocks noGrp="1"/>
          </p:cNvSpPr>
          <p:nvPr>
            <p:ph type="subTitle" idx="4"/>
          </p:nvPr>
        </p:nvSpPr>
        <p:spPr>
          <a:xfrm>
            <a:off x="3569173"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5" name="Google Shape;915;p26"/>
          <p:cNvSpPr txBox="1">
            <a:spLocks noGrp="1"/>
          </p:cNvSpPr>
          <p:nvPr>
            <p:ph type="title" idx="5"/>
          </p:nvPr>
        </p:nvSpPr>
        <p:spPr>
          <a:xfrm>
            <a:off x="1101175"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6" name="Google Shape;916;p26"/>
          <p:cNvSpPr txBox="1">
            <a:spLocks noGrp="1"/>
          </p:cNvSpPr>
          <p:nvPr>
            <p:ph type="subTitle" idx="6"/>
          </p:nvPr>
        </p:nvSpPr>
        <p:spPr>
          <a:xfrm>
            <a:off x="1101175"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7" name="Google Shape;917;p26"/>
          <p:cNvSpPr txBox="1">
            <a:spLocks noGrp="1"/>
          </p:cNvSpPr>
          <p:nvPr>
            <p:ph type="title" idx="7"/>
          </p:nvPr>
        </p:nvSpPr>
        <p:spPr>
          <a:xfrm>
            <a:off x="3569173"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8" name="Google Shape;918;p26"/>
          <p:cNvSpPr txBox="1">
            <a:spLocks noGrp="1"/>
          </p:cNvSpPr>
          <p:nvPr>
            <p:ph type="subTitle" idx="8"/>
          </p:nvPr>
        </p:nvSpPr>
        <p:spPr>
          <a:xfrm>
            <a:off x="3569173"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9" name="Google Shape;919;p26"/>
          <p:cNvSpPr txBox="1">
            <a:spLocks noGrp="1"/>
          </p:cNvSpPr>
          <p:nvPr>
            <p:ph type="title" idx="9"/>
          </p:nvPr>
        </p:nvSpPr>
        <p:spPr>
          <a:xfrm>
            <a:off x="6056726"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0" name="Google Shape;920;p26"/>
          <p:cNvSpPr txBox="1">
            <a:spLocks noGrp="1"/>
          </p:cNvSpPr>
          <p:nvPr>
            <p:ph type="subTitle" idx="13"/>
          </p:nvPr>
        </p:nvSpPr>
        <p:spPr>
          <a:xfrm>
            <a:off x="6056726"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1" name="Google Shape;921;p26"/>
          <p:cNvSpPr txBox="1">
            <a:spLocks noGrp="1"/>
          </p:cNvSpPr>
          <p:nvPr>
            <p:ph type="title" idx="14"/>
          </p:nvPr>
        </p:nvSpPr>
        <p:spPr>
          <a:xfrm>
            <a:off x="6056726"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2" name="Google Shape;922;p26"/>
          <p:cNvSpPr txBox="1">
            <a:spLocks noGrp="1"/>
          </p:cNvSpPr>
          <p:nvPr>
            <p:ph type="subTitle" idx="15"/>
          </p:nvPr>
        </p:nvSpPr>
        <p:spPr>
          <a:xfrm>
            <a:off x="6056726"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23" name="Google Shape;923;p26"/>
          <p:cNvGrpSpPr/>
          <p:nvPr/>
        </p:nvGrpSpPr>
        <p:grpSpPr>
          <a:xfrm>
            <a:off x="0" y="4260525"/>
            <a:ext cx="9144000" cy="887338"/>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6"/>
          <p:cNvGrpSpPr/>
          <p:nvPr/>
        </p:nvGrpSpPr>
        <p:grpSpPr>
          <a:xfrm rot="575765">
            <a:off x="-194145" y="3455753"/>
            <a:ext cx="1061252" cy="1595665"/>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6"/>
          <p:cNvGrpSpPr/>
          <p:nvPr/>
        </p:nvGrpSpPr>
        <p:grpSpPr>
          <a:xfrm rot="4799477">
            <a:off x="348845" y="4380310"/>
            <a:ext cx="1020456" cy="1306406"/>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6"/>
          <p:cNvGrpSpPr/>
          <p:nvPr/>
        </p:nvGrpSpPr>
        <p:grpSpPr>
          <a:xfrm rot="3001619">
            <a:off x="47972" y="4062728"/>
            <a:ext cx="761565" cy="1314980"/>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6"/>
          <p:cNvGrpSpPr/>
          <p:nvPr/>
        </p:nvGrpSpPr>
        <p:grpSpPr>
          <a:xfrm rot="-248597" flipH="1">
            <a:off x="7197009" y="4226186"/>
            <a:ext cx="2024485" cy="963435"/>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1_Thanks">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5086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03281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8973DE-E978-458A-8CC1-DBEDAD7DD2FD}" type="slidenum">
              <a:rPr lang="en-US" altLang="en-US"/>
              <a:pPr/>
              <a:t>‹#›</a:t>
            </a:fld>
            <a:endParaRPr lang="en-US" altLang="en-US"/>
          </a:p>
        </p:txBody>
      </p:sp>
    </p:spTree>
    <p:extLst>
      <p:ext uri="{BB962C8B-B14F-4D97-AF65-F5344CB8AC3E}">
        <p14:creationId xmlns:p14="http://schemas.microsoft.com/office/powerpoint/2010/main" val="25933372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31424103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33891329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14811503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54531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8189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0290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6516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04538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71643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91" r:id="rId2"/>
    <p:sldLayoutId id="2147483689" r:id="rId3"/>
    <p:sldLayoutId id="2147483688" r:id="rId4"/>
    <p:sldLayoutId id="2147483687" r:id="rId5"/>
    <p:sldLayoutId id="2147483686" r:id="rId6"/>
    <p:sldLayoutId id="2147483685" r:id="rId7"/>
    <p:sldLayoutId id="2147483684" r:id="rId8"/>
    <p:sldLayoutId id="2147483654" r:id="rId9"/>
    <p:sldLayoutId id="2147483681" r:id="rId10"/>
    <p:sldLayoutId id="2147483655" r:id="rId11"/>
    <p:sldLayoutId id="2147483693" r:id="rId12"/>
    <p:sldLayoutId id="2147483658" r:id="rId13"/>
    <p:sldLayoutId id="2147483660" r:id="rId14"/>
    <p:sldLayoutId id="2147483666" r:id="rId15"/>
    <p:sldLayoutId id="2147483682" r:id="rId16"/>
    <p:sldLayoutId id="2147483672" r:id="rId17"/>
    <p:sldLayoutId id="2147483674" r:id="rId18"/>
    <p:sldLayoutId id="2147483683" r:id="rId19"/>
    <p:sldLayoutId id="2147483675" r:id="rId20"/>
    <p:sldLayoutId id="2147483676" r:id="rId21"/>
    <p:sldLayoutId id="2147483679" r:id="rId22"/>
    <p:sldLayoutId id="2147483680" r:id="rId23"/>
    <p:sldLayoutId id="2147483692" r:id="rId24"/>
    <p:sldLayoutId id="214748369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hyperlink" Target="http://vi.wikipedia.org/wiki/T%E1%BA%ADp_tin:SNL.JPG" TargetMode="Externa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hyperlink" Target="http://www.yhoccotruyen.htmedsoft.com/duochoc/images/CAY-THUOC/cay_a-c/cam_thao25.jpg"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356705" y="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a:latin typeface="Cambria" panose="02040503050406030204" pitchFamily="18" charset="0"/>
                <a:ea typeface="Cambria" panose="02040503050406030204" pitchFamily="18" charset="0"/>
              </a:rPr>
              <a:t>Khởi động</a:t>
            </a:r>
            <a:endParaRPr sz="4400" b="1">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 Box 14"/>
          <p:cNvSpPr txBox="1">
            <a:spLocks noChangeArrowheads="1"/>
          </p:cNvSpPr>
          <p:nvPr/>
        </p:nvSpPr>
        <p:spPr bwMode="auto">
          <a:xfrm>
            <a:off x="1316317" y="1333112"/>
            <a:ext cx="6816903" cy="79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6" tIns="38098" rIns="76196" bIns="380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Kể</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lại</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chuyện</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nghe</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đọc</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ca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ngợi</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hòa</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bình</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chống</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chiến</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tranh</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204505"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3" name="Text Box 13"/>
          <p:cNvSpPr txBox="1">
            <a:spLocks noChangeArrowheads="1"/>
          </p:cNvSpPr>
          <p:nvPr/>
        </p:nvSpPr>
        <p:spPr bwMode="auto">
          <a:xfrm>
            <a:off x="5371578" y="3454842"/>
            <a:ext cx="3772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cỏ</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Nam </a:t>
            </a:r>
            <a:r>
              <a:rPr lang="en-US" altLang="en-US" sz="2000" b="1" dirty="0" err="1">
                <a:solidFill>
                  <a:srgbClr val="FF0000"/>
                </a:solidFill>
                <a:latin typeface="Times New Roman" panose="02020603050405020304" pitchFamily="18" charset="0"/>
                <a:cs typeface="Times New Roman" panose="02020603050405020304" pitchFamily="18" charset="0"/>
              </a:rPr>
              <a:t>góp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làm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sĩ</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thêm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khỏe</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mạnh</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4" name="Text Box 14"/>
          <p:cNvSpPr txBox="1">
            <a:spLocks noChangeArrowheads="1"/>
          </p:cNvSpPr>
          <p:nvPr/>
        </p:nvSpPr>
        <p:spPr bwMode="auto">
          <a:xfrm>
            <a:off x="167073" y="1875010"/>
            <a:ext cx="5134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Cây cỏ nước Nam đã góp phần quan trọng trong việc chống kẻ thù mạnh hơn, đông hơn mình hàng trăm lần.</a:t>
            </a:r>
          </a:p>
        </p:txBody>
      </p:sp>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441" y="1158798"/>
            <a:ext cx="2742275" cy="20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40977" y="1158797"/>
            <a:ext cx="5470683" cy="41085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9" name="Text Box 12"/>
          <p:cNvSpPr txBox="1">
            <a:spLocks noChangeArrowheads="1"/>
          </p:cNvSpPr>
          <p:nvPr/>
        </p:nvSpPr>
        <p:spPr bwMode="auto">
          <a:xfrm>
            <a:off x="5446734" y="3361910"/>
            <a:ext cx="3697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Tuệ</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Tĩnh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trò</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phát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triển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nam</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279806" y="1363214"/>
            <a:ext cx="5331854" cy="361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với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ngọn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sợi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sông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gấm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vóc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tiên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muốn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nối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gót</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xưa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dùng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nam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chữa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ý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nguyện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p>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Theo con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đường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đến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trăm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lấy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nghìn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hợp</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dân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gian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cứu</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112" y="1158798"/>
            <a:ext cx="2850655" cy="206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535381" y="506187"/>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Luyện tập</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021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WordArt 6">
            <a:extLst>
              <a:ext uri="{FF2B5EF4-FFF2-40B4-BE49-F238E27FC236}">
                <a16:creationId xmlns:a16="http://schemas.microsoft.com/office/drawing/2014/main" id="{EAB7FBAA-2AB1-4CC6-AF76-27F793DA6791}"/>
              </a:ext>
            </a:extLst>
          </p:cNvPr>
          <p:cNvSpPr>
            <a:spLocks noChangeArrowheads="1" noChangeShapeType="1" noTextEdit="1"/>
          </p:cNvSpPr>
          <p:nvPr/>
        </p:nvSpPr>
        <p:spPr bwMode="auto">
          <a:xfrm>
            <a:off x="1309688" y="159544"/>
            <a:ext cx="2121694" cy="1285875"/>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 </a:t>
            </a:r>
          </a:p>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THEO NHÓM</a:t>
            </a:r>
          </a:p>
        </p:txBody>
      </p:sp>
      <p:sp>
        <p:nvSpPr>
          <p:cNvPr id="159751" name="WordArt 7">
            <a:extLst>
              <a:ext uri="{FF2B5EF4-FFF2-40B4-BE49-F238E27FC236}">
                <a16:creationId xmlns:a16="http://schemas.microsoft.com/office/drawing/2014/main" id="{74EDBAF5-EA28-4B07-99C2-53B580B8F0DB}"/>
              </a:ext>
            </a:extLst>
          </p:cNvPr>
          <p:cNvSpPr>
            <a:spLocks noChangeArrowheads="1" noChangeShapeType="1" noTextEdit="1"/>
          </p:cNvSpPr>
          <p:nvPr/>
        </p:nvSpPr>
        <p:spPr bwMode="auto">
          <a:xfrm>
            <a:off x="5489972" y="1178719"/>
            <a:ext cx="1970484" cy="377429"/>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THI KỂ </a:t>
            </a:r>
          </a:p>
        </p:txBody>
      </p:sp>
      <p:sp>
        <p:nvSpPr>
          <p:cNvPr id="159757" name="Text Box 13">
            <a:extLst>
              <a:ext uri="{FF2B5EF4-FFF2-40B4-BE49-F238E27FC236}">
                <a16:creationId xmlns:a16="http://schemas.microsoft.com/office/drawing/2014/main" id="{C055F0EE-7F81-4E1D-B00B-D0A7AC257DAC}"/>
              </a:ext>
            </a:extLst>
          </p:cNvPr>
          <p:cNvSpPr txBox="1">
            <a:spLocks noChangeArrowheads="1"/>
          </p:cNvSpPr>
          <p:nvPr/>
        </p:nvSpPr>
        <p:spPr bwMode="auto">
          <a:xfrm>
            <a:off x="4378086" y="386983"/>
            <a:ext cx="402423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00" b="1" dirty="0">
                <a:solidFill>
                  <a:srgbClr val="0B19C8"/>
                </a:solidFill>
                <a:latin typeface="Times New Roman" panose="02020603050405020304" pitchFamily="18" charset="0"/>
                <a:cs typeface="Times New Roman" panose="02020603050405020304" pitchFamily="18" charset="0"/>
              </a:rPr>
              <a:t>2. </a:t>
            </a:r>
            <a:r>
              <a:rPr lang="en-US" altLang="en-US" sz="2100" b="1" dirty="0" err="1">
                <a:solidFill>
                  <a:srgbClr val="0B19C8"/>
                </a:solidFill>
                <a:latin typeface="Times New Roman" panose="02020603050405020304" pitchFamily="18" charset="0"/>
                <a:cs typeface="Times New Roman" panose="02020603050405020304" pitchFamily="18" charset="0"/>
              </a:rPr>
              <a:t>Kể</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lại</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toàn</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bộ</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câu</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chuyện</a:t>
            </a:r>
            <a:r>
              <a:rPr lang="en-US" altLang="en-US" sz="2100" b="1" dirty="0">
                <a:solidFill>
                  <a:srgbClr val="0B19C8"/>
                </a:solidFill>
                <a:latin typeface="Times New Roman" panose="02020603050405020304" pitchFamily="18" charset="0"/>
                <a:cs typeface="Times New Roman" panose="02020603050405020304" pitchFamily="18" charset="0"/>
              </a:rPr>
              <a:t>.</a:t>
            </a:r>
          </a:p>
        </p:txBody>
      </p:sp>
      <p:pic>
        <p:nvPicPr>
          <p:cNvPr id="15365" name="Picture 12">
            <a:extLst>
              <a:ext uri="{FF2B5EF4-FFF2-40B4-BE49-F238E27FC236}">
                <a16:creationId xmlns:a16="http://schemas.microsoft.com/office/drawing/2014/main" id="{21FB01F8-D95F-4227-B71A-FADA8E7B5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3401616"/>
            <a:ext cx="22669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a:extLst>
              <a:ext uri="{FF2B5EF4-FFF2-40B4-BE49-F238E27FC236}">
                <a16:creationId xmlns:a16="http://schemas.microsoft.com/office/drawing/2014/main" id="{625C3C50-7FF7-46D8-9307-B1F0920D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72" y="1865710"/>
            <a:ext cx="2095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4">
            <a:extLst>
              <a:ext uri="{FF2B5EF4-FFF2-40B4-BE49-F238E27FC236}">
                <a16:creationId xmlns:a16="http://schemas.microsoft.com/office/drawing/2014/main" id="{9B2AA437-E44F-433D-B005-2735CC0D3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1858566"/>
            <a:ext cx="2152650" cy="15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5">
            <a:extLst>
              <a:ext uri="{FF2B5EF4-FFF2-40B4-BE49-F238E27FC236}">
                <a16:creationId xmlns:a16="http://schemas.microsoft.com/office/drawing/2014/main" id="{DDE83BFB-B309-4944-9CB1-4D26C8EBD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1858566"/>
            <a:ext cx="2266950" cy="15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6">
            <a:extLst>
              <a:ext uri="{FF2B5EF4-FFF2-40B4-BE49-F238E27FC236}">
                <a16:creationId xmlns:a16="http://schemas.microsoft.com/office/drawing/2014/main" id="{84F59EAE-2835-4170-9B4E-B49668C57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881" y="3413522"/>
            <a:ext cx="2095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a:extLst>
              <a:ext uri="{FF2B5EF4-FFF2-40B4-BE49-F238E27FC236}">
                <a16:creationId xmlns:a16="http://schemas.microsoft.com/office/drawing/2014/main" id="{B194FA7F-51A6-4A77-8A46-A36D23E2C0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435" y="3398044"/>
            <a:ext cx="21526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50"/>
                                        </p:tgtEl>
                                        <p:attrNameLst>
                                          <p:attrName>style.visibility</p:attrName>
                                        </p:attrNameLst>
                                      </p:cBhvr>
                                      <p:to>
                                        <p:strVal val="visible"/>
                                      </p:to>
                                    </p:set>
                                    <p:anim calcmode="lin" valueType="num">
                                      <p:cBhvr additive="base">
                                        <p:cTn id="7" dur="500" fill="hold"/>
                                        <p:tgtEl>
                                          <p:spTgt spid="159750"/>
                                        </p:tgtEl>
                                        <p:attrNameLst>
                                          <p:attrName>ppt_x</p:attrName>
                                        </p:attrNameLst>
                                      </p:cBhvr>
                                      <p:tavLst>
                                        <p:tav tm="0">
                                          <p:val>
                                            <p:strVal val="#ppt_x"/>
                                          </p:val>
                                        </p:tav>
                                        <p:tav tm="100000">
                                          <p:val>
                                            <p:strVal val="#ppt_x"/>
                                          </p:val>
                                        </p:tav>
                                      </p:tavLst>
                                    </p:anim>
                                    <p:anim calcmode="lin" valueType="num">
                                      <p:cBhvr additive="base">
                                        <p:cTn id="8" dur="500" fill="hold"/>
                                        <p:tgtEl>
                                          <p:spTgt spid="1597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51"/>
                                        </p:tgtEl>
                                        <p:attrNameLst>
                                          <p:attrName>style.visibility</p:attrName>
                                        </p:attrNameLst>
                                      </p:cBhvr>
                                      <p:to>
                                        <p:strVal val="visible"/>
                                      </p:to>
                                    </p:set>
                                    <p:anim calcmode="lin" valueType="num">
                                      <p:cBhvr additive="base">
                                        <p:cTn id="13" dur="500" fill="hold"/>
                                        <p:tgtEl>
                                          <p:spTgt spid="159751"/>
                                        </p:tgtEl>
                                        <p:attrNameLst>
                                          <p:attrName>ppt_x</p:attrName>
                                        </p:attrNameLst>
                                      </p:cBhvr>
                                      <p:tavLst>
                                        <p:tav tm="0">
                                          <p:val>
                                            <p:strVal val="#ppt_x"/>
                                          </p:val>
                                        </p:tav>
                                        <p:tav tm="100000">
                                          <p:val>
                                            <p:strVal val="#ppt_x"/>
                                          </p:val>
                                        </p:tav>
                                      </p:tavLst>
                                    </p:anim>
                                    <p:anim calcmode="lin" valueType="num">
                                      <p:cBhvr additive="base">
                                        <p:cTn id="14" dur="500" fill="hold"/>
                                        <p:tgtEl>
                                          <p:spTgt spid="1597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59757"/>
                                        </p:tgtEl>
                                        <p:attrNameLst>
                                          <p:attrName>style.visibility</p:attrName>
                                        </p:attrNameLst>
                                      </p:cBhvr>
                                      <p:to>
                                        <p:strVal val="visible"/>
                                      </p:to>
                                    </p:set>
                                    <p:anim calcmode="discrete" valueType="clr">
                                      <p:cBhvr override="childStyle">
                                        <p:cTn id="19" dur="80"/>
                                        <p:tgtEl>
                                          <p:spTgt spid="15975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9757"/>
                                        </p:tgtEl>
                                        <p:attrNameLst>
                                          <p:attrName>fillcolor</p:attrName>
                                        </p:attrNameLst>
                                      </p:cBhvr>
                                      <p:tavLst>
                                        <p:tav tm="0">
                                          <p:val>
                                            <p:clrVal>
                                              <a:schemeClr val="accent2"/>
                                            </p:clrVal>
                                          </p:val>
                                        </p:tav>
                                        <p:tav tm="50000">
                                          <p:val>
                                            <p:clrVal>
                                              <a:schemeClr val="hlink"/>
                                            </p:clrVal>
                                          </p:val>
                                        </p:tav>
                                      </p:tavLst>
                                    </p:anim>
                                    <p:set>
                                      <p:cBhvr>
                                        <p:cTn id="21" dur="80"/>
                                        <p:tgtEl>
                                          <p:spTgt spid="1597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9" name="Google Shape;1329;p38"/>
          <p:cNvSpPr/>
          <p:nvPr/>
        </p:nvSpPr>
        <p:spPr>
          <a:xfrm>
            <a:off x="534671" y="1714758"/>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ounded Rectangle 3"/>
          <p:cNvSpPr/>
          <p:nvPr/>
        </p:nvSpPr>
        <p:spPr>
          <a:xfrm>
            <a:off x="1114816" y="1478071"/>
            <a:ext cx="6707507" cy="22922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Google Shape;1326;p38"/>
          <p:cNvSpPr/>
          <p:nvPr/>
        </p:nvSpPr>
        <p:spPr>
          <a:xfrm>
            <a:off x="1001867" y="3543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16748" y="26759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Box 9"/>
          <p:cNvSpPr txBox="1">
            <a:spLocks noChangeArrowheads="1"/>
          </p:cNvSpPr>
          <p:nvPr/>
        </p:nvSpPr>
        <p:spPr bwMode="auto">
          <a:xfrm>
            <a:off x="2208890" y="929104"/>
            <a:ext cx="5189803"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333" b="1" dirty="0">
                <a:solidFill>
                  <a:srgbClr val="FB9C05"/>
                </a:solidFill>
                <a:latin typeface="Times New Roman" panose="02020603050405020304" pitchFamily="18" charset="0"/>
                <a:cs typeface="Times New Roman" panose="02020603050405020304" pitchFamily="18" charset="0"/>
              </a:rPr>
              <a:t>3.Trao </a:t>
            </a:r>
            <a:r>
              <a:rPr lang="en-US" altLang="en-US" sz="2333" b="1" dirty="0" err="1">
                <a:solidFill>
                  <a:srgbClr val="FB9C05"/>
                </a:solidFill>
                <a:latin typeface="Times New Roman" panose="02020603050405020304" pitchFamily="18" charset="0"/>
                <a:cs typeface="Times New Roman" panose="02020603050405020304" pitchFamily="18" charset="0"/>
              </a:rPr>
              <a:t>đổi</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về</a:t>
            </a:r>
            <a:r>
              <a:rPr lang="en-US" altLang="en-US" sz="2333" b="1" dirty="0">
                <a:solidFill>
                  <a:srgbClr val="FB9C05"/>
                </a:solidFill>
                <a:latin typeface="Times New Roman" panose="02020603050405020304" pitchFamily="18" charset="0"/>
                <a:cs typeface="Times New Roman" panose="02020603050405020304" pitchFamily="18" charset="0"/>
              </a:rPr>
              <a:t> ý </a:t>
            </a:r>
            <a:r>
              <a:rPr lang="en-US" altLang="en-US" sz="2333" b="1" dirty="0" err="1">
                <a:solidFill>
                  <a:srgbClr val="FB9C05"/>
                </a:solidFill>
                <a:latin typeface="Times New Roman" panose="02020603050405020304" pitchFamily="18" charset="0"/>
                <a:cs typeface="Times New Roman" panose="02020603050405020304" pitchFamily="18" charset="0"/>
              </a:rPr>
              <a:t>nghĩa</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câu</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chuyện</a:t>
            </a:r>
            <a:r>
              <a:rPr lang="en-US" altLang="en-US" sz="2333" b="1" dirty="0">
                <a:solidFill>
                  <a:srgbClr val="FB9C05"/>
                </a:solidFill>
                <a:latin typeface="Times New Roman" panose="02020603050405020304" pitchFamily="18" charset="0"/>
                <a:cs typeface="Times New Roman" panose="02020603050405020304" pitchFamily="18" charset="0"/>
              </a:rPr>
              <a:t>.</a:t>
            </a:r>
          </a:p>
        </p:txBody>
      </p:sp>
      <p:sp>
        <p:nvSpPr>
          <p:cNvPr id="12" name="Text Box 16"/>
          <p:cNvSpPr txBox="1">
            <a:spLocks noChangeArrowheads="1"/>
          </p:cNvSpPr>
          <p:nvPr/>
        </p:nvSpPr>
        <p:spPr bwMode="auto">
          <a:xfrm>
            <a:off x="1371781" y="1714758"/>
            <a:ext cx="6450542" cy="188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Ca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ngợi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yêu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đất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mang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bao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giá</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giữ</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gìn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phát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triển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13778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chemeClr val="tx1"/>
                </a:solidFill>
                <a:latin typeface="Cambria" panose="02040503050406030204" pitchFamily="18" charset="0"/>
                <a:ea typeface="Cambria" panose="02040503050406030204" pitchFamily="18" charset="0"/>
              </a:rPr>
              <a:t>Vận dụng</a:t>
            </a:r>
            <a:endParaRPr sz="4400" b="1" dirty="0">
              <a:solidFill>
                <a:schemeClr val="tx1"/>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230C9591-8B37-436C-AD95-0BBCE7011E32}"/>
              </a:ext>
            </a:extLst>
          </p:cNvPr>
          <p:cNvSpPr txBox="1"/>
          <p:nvPr/>
        </p:nvSpPr>
        <p:spPr>
          <a:xfrm>
            <a:off x="2159450" y="1460510"/>
            <a:ext cx="5358950" cy="1569660"/>
          </a:xfrm>
          <a:prstGeom prst="rect">
            <a:avLst/>
          </a:prstGeom>
          <a:noFill/>
        </p:spPr>
        <p:txBody>
          <a:bodyPr wrap="square">
            <a:spAutoFit/>
          </a:bodyPr>
          <a:lstStyle/>
          <a:p>
            <a:r>
              <a:rPr lang="nl-NL" sz="2400" b="1" dirty="0">
                <a:effectLst/>
                <a:latin typeface="Cambria" panose="02040503050406030204" pitchFamily="18" charset="0"/>
                <a:ea typeface="Cambria" panose="02040503050406030204" pitchFamily="18" charset="0"/>
              </a:rPr>
              <a:t>- Con hãy kể những cây thuốc nam và tác dụng của từng cây mà mình biết.</a:t>
            </a:r>
          </a:p>
          <a:p>
            <a:r>
              <a:rPr lang="en-US" sz="2400" b="1" dirty="0">
                <a:latin typeface="Cambria" panose="02040503050406030204" pitchFamily="18" charset="0"/>
                <a:ea typeface="Cambria" panose="02040503050406030204" pitchFamily="18" charset="0"/>
              </a:rPr>
              <a:t>- Con </a:t>
            </a:r>
            <a:r>
              <a:rPr lang="en-US" sz="2400" b="1" dirty="0" err="1">
                <a:latin typeface="Cambria" panose="02040503050406030204" pitchFamily="18" charset="0"/>
                <a:ea typeface="Cambria" panose="02040503050406030204" pitchFamily="18" charset="0"/>
              </a:rPr>
              <a:t>cần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để</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vệ</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thuốc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đó</a:t>
            </a:r>
            <a:r>
              <a:rPr lang="en-US" sz="2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26268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1109544" y="68372"/>
            <a:ext cx="706995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333" b="1">
                <a:solidFill>
                  <a:schemeClr val="tx1">
                    <a:lumMod val="50000"/>
                  </a:schemeClr>
                </a:solidFill>
                <a:latin typeface="Times New Roman" panose="02020603050405020304" pitchFamily="18" charset="0"/>
              </a:rPr>
              <a:t>Một số hình ảnh các tài liệu  về cây thuốc Việt Nam</a:t>
            </a:r>
          </a:p>
        </p:txBody>
      </p:sp>
      <p:pic>
        <p:nvPicPr>
          <p:cNvPr id="16" name="Picture 3" descr="rv030230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544" y="657722"/>
            <a:ext cx="1695279" cy="239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large_06_2011_fd7cf71f3bf35a5f24ea4bf59fcdff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408" y="692643"/>
            <a:ext cx="1610839" cy="218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cay-thu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374" y="692643"/>
            <a:ext cx="1319765" cy="213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small_cay%20co%20vi%20thuoc%20o%20viet%20nam4549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183" y="3220929"/>
            <a:ext cx="1141011" cy="161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ANd9GcSW3InFDTet07vdLXSTptSpkiPHbGC26lB7U20BwC2CjvemcZR-OtxS3PN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064" y="3047999"/>
            <a:ext cx="1252514" cy="187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8935216800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778" y="657722"/>
            <a:ext cx="1299064" cy="218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_fill_140_427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892" y="2954194"/>
            <a:ext cx="1486413" cy="18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tu-dien-cay-thuoc-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9647" y="3220929"/>
            <a:ext cx="1037217" cy="139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21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Sâm Ngọc Linh">
            <a:hlinkClick r:id="rId2" tooltip="Sâm Ngọc Linh"/>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25" y="2836333"/>
            <a:ext cx="3160574" cy="212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images733777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37" y="125261"/>
            <a:ext cx="3160574" cy="232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1719198" y="2346528"/>
            <a:ext cx="2264079"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Đinh lăng</a:t>
            </a:r>
          </a:p>
        </p:txBody>
      </p:sp>
      <p:pic>
        <p:nvPicPr>
          <p:cNvPr id="18" name="Picture 6" descr="cam_thao25_smal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578" y="125261"/>
            <a:ext cx="3160574" cy="231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p:cNvSpPr txBox="1">
            <a:spLocks noChangeArrowheads="1"/>
          </p:cNvSpPr>
          <p:nvPr/>
        </p:nvSpPr>
        <p:spPr bwMode="auto">
          <a:xfrm>
            <a:off x="4816785" y="2443015"/>
            <a:ext cx="274615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Cam thảo</a:t>
            </a:r>
          </a:p>
        </p:txBody>
      </p:sp>
      <p:sp>
        <p:nvSpPr>
          <p:cNvPr id="20" name="Text Box 9"/>
          <p:cNvSpPr txBox="1">
            <a:spLocks noChangeArrowheads="1"/>
          </p:cNvSpPr>
          <p:nvPr/>
        </p:nvSpPr>
        <p:spPr bwMode="auto">
          <a:xfrm>
            <a:off x="2267211" y="4546948"/>
            <a:ext cx="195048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rgbClr val="FF0000"/>
                </a:solidFill>
                <a:latin typeface="Times New Roman" panose="02020603050405020304" pitchFamily="18" charset="0"/>
              </a:rPr>
              <a:t>Cây sâm nam</a:t>
            </a:r>
          </a:p>
        </p:txBody>
      </p:sp>
      <p:pic>
        <p:nvPicPr>
          <p:cNvPr id="21" name="Picture 7" descr="28677_109658659079387_100001057599240_74972_7793996_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7887" y="2955151"/>
            <a:ext cx="3423955" cy="20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71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Title 8"/>
          <p:cNvSpPr>
            <a:spLocks noGrp="1"/>
          </p:cNvSpPr>
          <p:nvPr>
            <p:ph type="title" idx="7"/>
          </p:nvPr>
        </p:nvSpPr>
        <p:spPr/>
        <p:txBody>
          <a:bodyPr/>
          <a:lstStyle/>
          <a:p>
            <a:endParaRPr lang="en-US"/>
          </a:p>
        </p:txBody>
      </p:sp>
      <p:sp>
        <p:nvSpPr>
          <p:cNvPr id="10" name="Subtitle 9"/>
          <p:cNvSpPr>
            <a:spLocks noGrp="1"/>
          </p:cNvSpPr>
          <p:nvPr>
            <p:ph type="subTitle" idx="8"/>
          </p:nvPr>
        </p:nvSpPr>
        <p:spPr/>
        <p:txBody>
          <a:bodyPr/>
          <a:lstStyle/>
          <a:p>
            <a:endParaRPr lang="en-US"/>
          </a:p>
        </p:txBody>
      </p:sp>
      <p:sp>
        <p:nvSpPr>
          <p:cNvPr id="11" name="Title 10"/>
          <p:cNvSpPr>
            <a:spLocks noGrp="1"/>
          </p:cNvSpPr>
          <p:nvPr>
            <p:ph type="title" idx="9"/>
          </p:nvPr>
        </p:nvSpPr>
        <p:spPr/>
        <p:txBody>
          <a:bodyPr/>
          <a:lstStyle/>
          <a:p>
            <a:endParaRPr lang="en-US"/>
          </a:p>
        </p:txBody>
      </p:sp>
      <p:sp>
        <p:nvSpPr>
          <p:cNvPr id="12" name="Subtitle 11"/>
          <p:cNvSpPr>
            <a:spLocks noGrp="1"/>
          </p:cNvSpPr>
          <p:nvPr>
            <p:ph type="subTitle" idx="13"/>
          </p:nvPr>
        </p:nvSpPr>
        <p:spPr/>
        <p:txBody>
          <a:bodyPr/>
          <a:lstStyle/>
          <a:p>
            <a:endParaRPr lang="en-US"/>
          </a:p>
        </p:txBody>
      </p:sp>
      <p:sp>
        <p:nvSpPr>
          <p:cNvPr id="13" name="Title 12"/>
          <p:cNvSpPr>
            <a:spLocks noGrp="1"/>
          </p:cNvSpPr>
          <p:nvPr>
            <p:ph type="title" idx="14"/>
          </p:nvPr>
        </p:nvSpPr>
        <p:spPr/>
        <p:txBody>
          <a:bodyPr/>
          <a:lstStyle/>
          <a:p>
            <a:endParaRPr lang="en-US"/>
          </a:p>
        </p:txBody>
      </p:sp>
      <p:sp>
        <p:nvSpPr>
          <p:cNvPr id="14" name="Subtitle 13"/>
          <p:cNvSpPr>
            <a:spLocks noGrp="1"/>
          </p:cNvSpPr>
          <p:nvPr>
            <p:ph type="subTitle" idx="15"/>
          </p:nvPr>
        </p:nvSpPr>
        <p:spPr/>
        <p:txBody>
          <a:bodyPr/>
          <a:lstStyle/>
          <a:p>
            <a:endParaRPr lang="en-US"/>
          </a:p>
        </p:txBody>
      </p:sp>
      <p:pic>
        <p:nvPicPr>
          <p:cNvPr id="15" name="Picture 9" descr="ngải cứ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0"/>
            <a:ext cx="3695553" cy="26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rau m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532" y="0"/>
            <a:ext cx="3581842" cy="26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2240347" y="2178868"/>
            <a:ext cx="1777654"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ngải cứu</a:t>
            </a:r>
          </a:p>
        </p:txBody>
      </p:sp>
      <p:sp>
        <p:nvSpPr>
          <p:cNvPr id="18" name="Text Box 6"/>
          <p:cNvSpPr txBox="1">
            <a:spLocks noChangeArrowheads="1"/>
          </p:cNvSpPr>
          <p:nvPr/>
        </p:nvSpPr>
        <p:spPr bwMode="auto">
          <a:xfrm>
            <a:off x="6371647" y="2104460"/>
            <a:ext cx="1776392"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rau má</a:t>
            </a:r>
          </a:p>
        </p:txBody>
      </p:sp>
      <p:pic>
        <p:nvPicPr>
          <p:cNvPr id="19" name="Picture 3" descr="tia%20to%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170" y="2717562"/>
            <a:ext cx="3148907" cy="22704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5" descr="3640277441_993b5ba14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200" y="2731981"/>
            <a:ext cx="3383352" cy="228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
          <p:cNvSpPr txBox="1">
            <a:spLocks noChangeArrowheads="1"/>
          </p:cNvSpPr>
          <p:nvPr/>
        </p:nvSpPr>
        <p:spPr bwMode="auto">
          <a:xfrm>
            <a:off x="2713195" y="4559622"/>
            <a:ext cx="1711956"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diếp cá</a:t>
            </a:r>
          </a:p>
        </p:txBody>
      </p:sp>
      <p:sp>
        <p:nvSpPr>
          <p:cNvPr id="22" name="Text Box 9"/>
          <p:cNvSpPr txBox="1">
            <a:spLocks noChangeArrowheads="1"/>
          </p:cNvSpPr>
          <p:nvPr/>
        </p:nvSpPr>
        <p:spPr bwMode="auto">
          <a:xfrm>
            <a:off x="6327367" y="4434848"/>
            <a:ext cx="1547710"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tía tô</a:t>
            </a:r>
          </a:p>
        </p:txBody>
      </p:sp>
    </p:spTree>
    <p:extLst>
      <p:ext uri="{BB962C8B-B14F-4D97-AF65-F5344CB8AC3E}">
        <p14:creationId xmlns:p14="http://schemas.microsoft.com/office/powerpoint/2010/main" val="3965033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506" name="Picture 2" descr="ANd9GcQdAT5-waguaXaaPUspWF-yUj0mJd7BLiij2Kb_GI1ogk9d_ShLD9eq-F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ANd9GcTqYCmHKywwt735n8tu8S-WlHruiDi_JRUMz2EYWQi0xB0ISzbCTUUkEXNT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1601392" y="2085975"/>
            <a:ext cx="1620440"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râm bụt</a:t>
            </a:r>
          </a:p>
        </p:txBody>
      </p:sp>
      <p:sp>
        <p:nvSpPr>
          <p:cNvPr id="21509" name="Text Box 8"/>
          <p:cNvSpPr txBox="1">
            <a:spLocks noChangeArrowheads="1"/>
          </p:cNvSpPr>
          <p:nvPr/>
        </p:nvSpPr>
        <p:spPr bwMode="auto">
          <a:xfrm>
            <a:off x="6084094" y="2085975"/>
            <a:ext cx="17287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trinh nữ</a:t>
            </a: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2"/>
          <p:cNvSpPr txBox="1">
            <a:spLocks noChangeArrowheads="1"/>
          </p:cNvSpPr>
          <p:nvPr/>
        </p:nvSpPr>
        <p:spPr bwMode="auto">
          <a:xfrm>
            <a:off x="1601392" y="4624387"/>
            <a:ext cx="1674019"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húng quế</a:t>
            </a:r>
          </a:p>
        </p:txBody>
      </p:sp>
      <p:sp>
        <p:nvSpPr>
          <p:cNvPr id="21513" name="Text Box 13"/>
          <p:cNvSpPr txBox="1">
            <a:spLocks noChangeArrowheads="1"/>
          </p:cNvSpPr>
          <p:nvPr/>
        </p:nvSpPr>
        <p:spPr bwMode="auto">
          <a:xfrm>
            <a:off x="6123842" y="4649164"/>
            <a:ext cx="1877158"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nhọ nồi</a:t>
            </a:r>
          </a:p>
        </p:txBody>
      </p:sp>
    </p:spTree>
    <p:extLst>
      <p:ext uri="{BB962C8B-B14F-4D97-AF65-F5344CB8AC3E}">
        <p14:creationId xmlns:p14="http://schemas.microsoft.com/office/powerpoint/2010/main" val="33462159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155;p33"/>
          <p:cNvSpPr txBox="1">
            <a:spLocks/>
          </p:cNvSpPr>
          <p:nvPr/>
        </p:nvSpPr>
        <p:spPr>
          <a:xfrm>
            <a:off x="313596" y="493672"/>
            <a:ext cx="6051201" cy="21657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Chau Philomene One"/>
              <a:buNone/>
              <a:defRPr sz="140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sz="4800">
                <a:solidFill>
                  <a:schemeClr val="accent3"/>
                </a:solidFill>
                <a:latin typeface="Cambria" panose="02040503050406030204" pitchFamily="18" charset="0"/>
                <a:ea typeface="Cambria" panose="02040503050406030204" pitchFamily="18" charset="0"/>
              </a:rPr>
              <a:t>Kể chuyện</a:t>
            </a:r>
            <a:br>
              <a:rPr lang="vi-VN" sz="4800">
                <a:solidFill>
                  <a:schemeClr val="accent3"/>
                </a:solidFill>
                <a:latin typeface="Cambria" panose="02040503050406030204" pitchFamily="18" charset="0"/>
                <a:ea typeface="Cambria" panose="02040503050406030204" pitchFamily="18" charset="0"/>
              </a:rPr>
            </a:br>
            <a:r>
              <a:rPr lang="vi-VN" sz="4800">
                <a:latin typeface="Cambria" panose="02040503050406030204" pitchFamily="18" charset="0"/>
                <a:ea typeface="Cambria" panose="02040503050406030204" pitchFamily="18" charset="0"/>
              </a:rPr>
              <a:t>Cây cỏ nước Nam</a:t>
            </a:r>
            <a:endParaRPr lang="vi-VN" sz="4800">
              <a:solidFill>
                <a:schemeClr val="accent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5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7"/>
          <p:cNvSpPr txBox="1">
            <a:spLocks noChangeArrowheads="1"/>
          </p:cNvSpPr>
          <p:nvPr/>
        </p:nvSpPr>
        <p:spPr bwMode="auto">
          <a:xfrm>
            <a:off x="3006329" y="2085975"/>
            <a:ext cx="145851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lá bỏng</a:t>
            </a:r>
          </a:p>
        </p:txBody>
      </p:sp>
      <p:pic>
        <p:nvPicPr>
          <p:cNvPr id="22532" name="Picture 5" descr="aloe_v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0"/>
            <a:ext cx="33718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5381626" y="96442"/>
            <a:ext cx="243125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lô hội (nha </a:t>
            </a:r>
            <a:r>
              <a:rPr lang="vi-VN" altLang="en-US" sz="1950" b="1">
                <a:solidFill>
                  <a:schemeClr val="tx1">
                    <a:lumMod val="50000"/>
                  </a:schemeClr>
                </a:solidFill>
                <a:latin typeface="Times New Roman" panose="02020603050405020304" pitchFamily="18" charset="0"/>
                <a:cs typeface="Times New Roman" panose="02020603050405020304" pitchFamily="18" charset="0"/>
              </a:rPr>
              <a:t>đ</a:t>
            </a:r>
            <a:r>
              <a:rPr lang="en-US" altLang="en-US" sz="1950" b="1">
                <a:solidFill>
                  <a:schemeClr val="tx1">
                    <a:lumMod val="50000"/>
                  </a:schemeClr>
                </a:solidFill>
                <a:latin typeface="Times New Roman" panose="02020603050405020304" pitchFamily="18" charset="0"/>
                <a:cs typeface="Times New Roman" panose="02020603050405020304" pitchFamily="18" charset="0"/>
              </a:rPr>
              <a:t>am)</a:t>
            </a:r>
          </a:p>
        </p:txBody>
      </p:sp>
      <p:pic>
        <p:nvPicPr>
          <p:cNvPr id="22534" name="Picture 4" descr="muop%20d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6"/>
          <p:cNvSpPr txBox="1">
            <a:spLocks noChangeArrowheads="1"/>
          </p:cNvSpPr>
          <p:nvPr/>
        </p:nvSpPr>
        <p:spPr bwMode="auto">
          <a:xfrm>
            <a:off x="1169194" y="4624387"/>
            <a:ext cx="3024187"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mướp đắng (khổ qua)</a:t>
            </a:r>
          </a:p>
        </p:txBody>
      </p:sp>
      <p:pic>
        <p:nvPicPr>
          <p:cNvPr id="22536" name="Picture 22" descr="hat-giong-rau-hung-bac-ha-hung-lui-f1-goi-100-hat-xuat-xu-duc-1m4G3-2bZija_simg_ab1f47_350x350_max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23"/>
          <p:cNvSpPr txBox="1">
            <a:spLocks noChangeArrowheads="1"/>
          </p:cNvSpPr>
          <p:nvPr/>
        </p:nvSpPr>
        <p:spPr bwMode="auto">
          <a:xfrm>
            <a:off x="6084094" y="4677966"/>
            <a:ext cx="1809750" cy="369332"/>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tx1">
                    <a:lumMod val="50000"/>
                  </a:schemeClr>
                </a:solidFill>
                <a:latin typeface="Times New Roman" panose="02020603050405020304" pitchFamily="18" charset="0"/>
              </a:rPr>
              <a:t>Cây rau bạc hà</a:t>
            </a:r>
          </a:p>
        </p:txBody>
      </p:sp>
    </p:spTree>
    <p:extLst>
      <p:ext uri="{BB962C8B-B14F-4D97-AF65-F5344CB8AC3E}">
        <p14:creationId xmlns:p14="http://schemas.microsoft.com/office/powerpoint/2010/main" val="2700803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482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3482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4" descr="Cây tỏ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579" y="0"/>
            <a:ext cx="3375421"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5" descr="maxresdefa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6"/>
          <p:cNvSpPr txBox="1">
            <a:spLocks noChangeArrowheads="1"/>
          </p:cNvSpPr>
          <p:nvPr/>
        </p:nvSpPr>
        <p:spPr bwMode="auto">
          <a:xfrm>
            <a:off x="1818085" y="2139554"/>
            <a:ext cx="1162079"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Nghệ</a:t>
            </a:r>
          </a:p>
        </p:txBody>
      </p:sp>
      <p:sp>
        <p:nvSpPr>
          <p:cNvPr id="23559" name="Text Box 17"/>
          <p:cNvSpPr txBox="1">
            <a:spLocks noChangeArrowheads="1"/>
          </p:cNvSpPr>
          <p:nvPr/>
        </p:nvSpPr>
        <p:spPr bwMode="auto">
          <a:xfrm>
            <a:off x="3276600" y="4677966"/>
            <a:ext cx="1326785"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Gừng</a:t>
            </a:r>
          </a:p>
        </p:txBody>
      </p:sp>
      <p:sp>
        <p:nvSpPr>
          <p:cNvPr id="23560" name="Text Box 18"/>
          <p:cNvSpPr txBox="1">
            <a:spLocks noChangeArrowheads="1"/>
          </p:cNvSpPr>
          <p:nvPr/>
        </p:nvSpPr>
        <p:spPr bwMode="auto">
          <a:xfrm>
            <a:off x="4842273" y="2139554"/>
            <a:ext cx="82901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Tỏi</a:t>
            </a:r>
          </a:p>
        </p:txBody>
      </p:sp>
      <p:sp>
        <p:nvSpPr>
          <p:cNvPr id="23561" name="Text Box 19"/>
          <p:cNvSpPr txBox="1">
            <a:spLocks noChangeArrowheads="1"/>
          </p:cNvSpPr>
          <p:nvPr/>
        </p:nvSpPr>
        <p:spPr bwMode="auto">
          <a:xfrm>
            <a:off x="4950619" y="4677966"/>
            <a:ext cx="116208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Hành</a:t>
            </a:r>
          </a:p>
        </p:txBody>
      </p:sp>
    </p:spTree>
    <p:extLst>
      <p:ext uri="{BB962C8B-B14F-4D97-AF65-F5344CB8AC3E}">
        <p14:creationId xmlns:p14="http://schemas.microsoft.com/office/powerpoint/2010/main" val="1187549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2207;p60"/>
          <p:cNvGrpSpPr/>
          <p:nvPr/>
        </p:nvGrpSpPr>
        <p:grpSpPr>
          <a:xfrm>
            <a:off x="0" y="435706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6641777" y="4303050"/>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02" name="AutoShape 2"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sp>
        <p:nvSpPr>
          <p:cNvPr id="25603" name="AutoShape 3"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pic>
        <p:nvPicPr>
          <p:cNvPr id="25604" name="Picture 9" descr="maxresdefaul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429000"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13"/>
          <p:cNvGrpSpPr>
            <a:grpSpLocks/>
          </p:cNvGrpSpPr>
          <p:nvPr/>
        </p:nvGrpSpPr>
        <p:grpSpPr bwMode="auto">
          <a:xfrm>
            <a:off x="1143000" y="2571750"/>
            <a:ext cx="3429000" cy="2571750"/>
            <a:chOff x="0" y="2160"/>
            <a:chExt cx="2880" cy="2160"/>
          </a:xfrm>
        </p:grpSpPr>
        <p:pic>
          <p:nvPicPr>
            <p:cNvPr id="25613" name="Picture 11" descr="1-02052013164848-1389067841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
              <a:ext cx="1429"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2" descr="hqde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2160"/>
              <a:ext cx="1451"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6" name="Picture 14" descr="nguoi-binh-thuong-co-uong-duoc-cay-xa-den-khong-605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0"/>
            <a:ext cx="3482579"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5" descr="ghep-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25329"/>
            <a:ext cx="3429000" cy="251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6"/>
          <p:cNvSpPr txBox="1">
            <a:spLocks noChangeArrowheads="1"/>
          </p:cNvSpPr>
          <p:nvPr/>
        </p:nvSpPr>
        <p:spPr bwMode="auto">
          <a:xfrm>
            <a:off x="2465785" y="1924050"/>
            <a:ext cx="140374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xạ đen</a:t>
            </a:r>
          </a:p>
        </p:txBody>
      </p:sp>
      <p:sp>
        <p:nvSpPr>
          <p:cNvPr id="25609" name="Text Box 17"/>
          <p:cNvSpPr txBox="1">
            <a:spLocks noChangeArrowheads="1"/>
          </p:cNvSpPr>
          <p:nvPr/>
        </p:nvSpPr>
        <p:spPr bwMode="auto">
          <a:xfrm>
            <a:off x="5057775" y="2193131"/>
            <a:ext cx="189071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hương nhu</a:t>
            </a:r>
          </a:p>
        </p:txBody>
      </p:sp>
      <p:sp>
        <p:nvSpPr>
          <p:cNvPr id="25610" name="Text Box 18"/>
          <p:cNvSpPr txBox="1">
            <a:spLocks noChangeArrowheads="1"/>
          </p:cNvSpPr>
          <p:nvPr/>
        </p:nvSpPr>
        <p:spPr bwMode="auto">
          <a:xfrm>
            <a:off x="2141935" y="4624387"/>
            <a:ext cx="16144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kinh giới</a:t>
            </a:r>
          </a:p>
        </p:txBody>
      </p:sp>
      <p:sp>
        <p:nvSpPr>
          <p:cNvPr id="25611" name="Text Box 19"/>
          <p:cNvSpPr txBox="1">
            <a:spLocks noChangeArrowheads="1"/>
          </p:cNvSpPr>
          <p:nvPr/>
        </p:nvSpPr>
        <p:spPr bwMode="auto">
          <a:xfrm>
            <a:off x="6009085" y="4569619"/>
            <a:ext cx="93940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ớt</a:t>
            </a:r>
          </a:p>
        </p:txBody>
      </p:sp>
    </p:spTree>
    <p:extLst>
      <p:ext uri="{BB962C8B-B14F-4D97-AF65-F5344CB8AC3E}">
        <p14:creationId xmlns:p14="http://schemas.microsoft.com/office/powerpoint/2010/main" val="15357597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560" y="86916"/>
            <a:ext cx="3294459"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161" y="2193131"/>
            <a:ext cx="2430066"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1" y="2193131"/>
            <a:ext cx="2484835"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13"/>
          <p:cNvSpPr>
            <a:spLocks noChangeArrowheads="1"/>
          </p:cNvSpPr>
          <p:nvPr/>
        </p:nvSpPr>
        <p:spPr bwMode="auto">
          <a:xfrm>
            <a:off x="5274469" y="3984431"/>
            <a:ext cx="1727598"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Giảo cổ lam</a:t>
            </a:r>
          </a:p>
        </p:txBody>
      </p:sp>
      <p:sp>
        <p:nvSpPr>
          <p:cNvPr id="26630" name="AutoShape 14"/>
          <p:cNvSpPr>
            <a:spLocks noChangeArrowheads="1"/>
          </p:cNvSpPr>
          <p:nvPr/>
        </p:nvSpPr>
        <p:spPr bwMode="auto">
          <a:xfrm>
            <a:off x="1816894" y="4008869"/>
            <a:ext cx="2052637"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Cảm xuyên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sp>
        <p:nvSpPr>
          <p:cNvPr id="26631" name="AutoShape 16"/>
          <p:cNvSpPr>
            <a:spLocks noChangeArrowheads="1"/>
          </p:cNvSpPr>
          <p:nvPr/>
        </p:nvSpPr>
        <p:spPr bwMode="auto">
          <a:xfrm>
            <a:off x="3654029" y="1715691"/>
            <a:ext cx="1944291" cy="369094"/>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Phụ viêm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grpSp>
        <p:nvGrpSpPr>
          <p:cNvPr id="8" name="Google Shape;2207;p60"/>
          <p:cNvGrpSpPr/>
          <p:nvPr/>
        </p:nvGrpSpPr>
        <p:grpSpPr>
          <a:xfrm>
            <a:off x="0" y="4357068"/>
            <a:ext cx="2502223" cy="840450"/>
            <a:chOff x="3671287" y="2659488"/>
            <a:chExt cx="2307047" cy="840450"/>
          </a:xfrm>
        </p:grpSpPr>
        <p:sp>
          <p:nvSpPr>
            <p:cNvPr id="9"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207;p60"/>
          <p:cNvGrpSpPr/>
          <p:nvPr/>
        </p:nvGrpSpPr>
        <p:grpSpPr>
          <a:xfrm>
            <a:off x="6641777" y="4303050"/>
            <a:ext cx="2502223" cy="840450"/>
            <a:chOff x="3671287" y="2659488"/>
            <a:chExt cx="2307047" cy="840450"/>
          </a:xfrm>
        </p:grpSpPr>
        <p:sp>
          <p:nvSpPr>
            <p:cNvPr id="12"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207;p60"/>
          <p:cNvGrpSpPr/>
          <p:nvPr/>
        </p:nvGrpSpPr>
        <p:grpSpPr>
          <a:xfrm>
            <a:off x="2502223" y="437227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4878463" y="4357068"/>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7591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780449"/>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Về nhà</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53;p44">
            <a:extLst>
              <a:ext uri="{FF2B5EF4-FFF2-40B4-BE49-F238E27FC236}">
                <a16:creationId xmlns:a16="http://schemas.microsoft.com/office/drawing/2014/main" id="{228F90AE-5C22-4828-AFD3-346E00B9640D}"/>
              </a:ext>
            </a:extLst>
          </p:cNvPr>
          <p:cNvSpPr txBox="1">
            <a:spLocks/>
          </p:cNvSpPr>
          <p:nvPr/>
        </p:nvSpPr>
        <p:spPr>
          <a:xfrm>
            <a:off x="2178072" y="2131729"/>
            <a:ext cx="4300175" cy="11687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Chau Philomene One"/>
              <a:buNone/>
              <a:defRPr sz="10000" b="0" i="0" u="none" strike="noStrike" cap="none">
                <a:solidFill>
                  <a:schemeClr val="dk1"/>
                </a:solidFill>
                <a:latin typeface="Chau Philomene One"/>
                <a:ea typeface="Chau Philomene One"/>
                <a:cs typeface="Chau Philomene One"/>
                <a:sym typeface="Chau Philomene One"/>
              </a:defRPr>
            </a:lvl1pPr>
            <a:lvl2pPr marR="0" lvl="1"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pPr marL="457200" indent="-457200" algn="l">
              <a:buFontTx/>
              <a:buChar char="-"/>
            </a:pPr>
            <a:r>
              <a:rPr lang="en-US" sz="2400" dirty="0" err="1">
                <a:solidFill>
                  <a:schemeClr val="tx1"/>
                </a:solidFill>
                <a:latin typeface="Cambria" panose="02040503050406030204" pitchFamily="18" charset="0"/>
                <a:ea typeface="Cambria" panose="02040503050406030204" pitchFamily="18" charset="0"/>
              </a:rPr>
              <a:t>Kể</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lại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câu</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chuyện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cho</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người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thân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nghe</a:t>
            </a:r>
            <a:endParaRPr lang="en-US" sz="2400" dirty="0">
              <a:solidFill>
                <a:schemeClr val="tx1"/>
              </a:solidFill>
              <a:latin typeface="Cambria" panose="02040503050406030204" pitchFamily="18" charset="0"/>
              <a:ea typeface="Cambria" panose="02040503050406030204" pitchFamily="18" charset="0"/>
            </a:endParaRPr>
          </a:p>
          <a:p>
            <a:pPr marL="457200" indent="-457200" algn="l">
              <a:buFontTx/>
              <a:buChar char="-"/>
            </a:pPr>
            <a:r>
              <a:rPr lang="en-US" sz="2400" dirty="0" err="1">
                <a:solidFill>
                  <a:schemeClr val="tx1"/>
                </a:solidFill>
                <a:latin typeface="Cambria" panose="02040503050406030204" pitchFamily="18" charset="0"/>
                <a:ea typeface="Cambria" panose="02040503050406030204" pitchFamily="18" charset="0"/>
              </a:rPr>
              <a:t>Chuẩn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bị</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bài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sau</a:t>
            </a: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789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8" name="Google Shape;2048;p55"/>
          <p:cNvSpPr/>
          <p:nvPr/>
        </p:nvSpPr>
        <p:spPr>
          <a:xfrm>
            <a:off x="6449768" y="876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5"/>
          <p:cNvSpPr txBox="1">
            <a:spLocks noGrp="1"/>
          </p:cNvSpPr>
          <p:nvPr>
            <p:ph type="title" idx="2"/>
          </p:nvPr>
        </p:nvSpPr>
        <p:spPr>
          <a:xfrm>
            <a:off x="114599" y="2923956"/>
            <a:ext cx="3378779" cy="693639"/>
          </a:xfrm>
          <a:prstGeom prst="rect">
            <a:avLst/>
          </a:prstGeom>
        </p:spPr>
        <p:txBody>
          <a:bodyPr spcFirstLastPara="1" wrap="square" lIns="91425" tIns="91425" rIns="91425" bIns="91425" anchor="ctr" anchorCtr="0">
            <a:noAutofit/>
          </a:bodyPr>
          <a:lstStyle/>
          <a:p>
            <a:pPr>
              <a:spcBef>
                <a:spcPct val="0"/>
              </a:spcBef>
            </a:pP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Nguyễn</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Bá</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Tuệ</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a:t>
            </a:r>
            <a:endParaRPr lang="en-US" altLang="en-US" sz="1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55" name="Google Shape;2055;p55"/>
          <p:cNvSpPr/>
          <p:nvPr/>
        </p:nvSpPr>
        <p:spPr>
          <a:xfrm>
            <a:off x="-51267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descr="Lan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622" y="155315"/>
            <a:ext cx="2374732" cy="280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5"/>
          <p:cNvSpPr txBox="1">
            <a:spLocks noChangeArrowheads="1"/>
          </p:cNvSpPr>
          <p:nvPr/>
        </p:nvSpPr>
        <p:spPr bwMode="auto">
          <a:xfrm>
            <a:off x="4992688" y="5249333"/>
            <a:ext cx="3389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Nguyễn Bá Tĩnh (Tuệ Tĩnh)</a:t>
            </a:r>
            <a:endParaRPr lang="en-US" altLang="en-US" sz="2000">
              <a:latin typeface="Times New Roman" panose="02020603050405020304" pitchFamily="18" charset="0"/>
              <a:cs typeface="Times New Roman" panose="02020603050405020304" pitchFamily="18" charset="0"/>
            </a:endParaRPr>
          </a:p>
        </p:txBody>
      </p:sp>
      <p:pic>
        <p:nvPicPr>
          <p:cNvPr id="13"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675" y="2379994"/>
            <a:ext cx="2731047" cy="198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684" y="171900"/>
            <a:ext cx="3020909" cy="202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506187"/>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Thực hành</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55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9" name="Rectangle 2"/>
          <p:cNvSpPr>
            <a:spLocks noChangeArrowheads="1"/>
          </p:cNvSpPr>
          <p:nvPr/>
        </p:nvSpPr>
        <p:spPr bwMode="auto">
          <a:xfrm>
            <a:off x="2816491" y="952501"/>
            <a:ext cx="3508826" cy="105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solidFill>
                  <a:srgbClr val="FF0000"/>
                </a:solidFill>
                <a:latin typeface="Times New Roman" panose="02020603050405020304" pitchFamily="18" charset="0"/>
              </a:rPr>
              <a:t>       </a:t>
            </a:r>
            <a:endParaRPr lang="en-US" altLang="en-US" sz="2333">
              <a:solidFill>
                <a:srgbClr val="0000FF"/>
              </a:solidFill>
              <a:latin typeface="Times New Roman" panose="02020603050405020304" pitchFamily="18" charset="0"/>
            </a:endParaRPr>
          </a:p>
        </p:txBody>
      </p:sp>
      <p:sp>
        <p:nvSpPr>
          <p:cNvPr id="30" name="Text Box 6"/>
          <p:cNvSpPr txBox="1">
            <a:spLocks noChangeArrowheads="1"/>
          </p:cNvSpPr>
          <p:nvPr/>
        </p:nvSpPr>
        <p:spPr bwMode="auto">
          <a:xfrm>
            <a:off x="587340" y="640582"/>
            <a:ext cx="7303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894" y="3124983"/>
            <a:ext cx="2547095" cy="184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40" y="1321858"/>
            <a:ext cx="2336627" cy="168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399" y="1312565"/>
            <a:ext cx="2400352" cy="16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7184" y="1321857"/>
            <a:ext cx="2527805" cy="16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546" y="3124983"/>
            <a:ext cx="2328421" cy="182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5399" y="3124983"/>
            <a:ext cx="2400352" cy="182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087849"/>
            <a:ext cx="5870472" cy="4099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1" name="Text Box 11"/>
          <p:cNvSpPr txBox="1">
            <a:spLocks noChangeArrowheads="1"/>
          </p:cNvSpPr>
          <p:nvPr/>
        </p:nvSpPr>
        <p:spPr bwMode="auto">
          <a:xfrm>
            <a:off x="5987441" y="3506478"/>
            <a:ext cx="3156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Tuệ</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Tĩnh</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giải</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học</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trò</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về</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cây</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cỏ</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nước</a:t>
            </a:r>
            <a:r>
              <a:rPr lang="en-US" altLang="en-US" sz="1800" b="1" dirty="0">
                <a:solidFill>
                  <a:srgbClr val="FF0000"/>
                </a:solidFill>
                <a:latin typeface="Times New Roman" panose="02020603050405020304" pitchFamily="18" charset="0"/>
                <a:cs typeface="Times New Roman" panose="02020603050405020304" pitchFamily="18" charset="0"/>
              </a:rPr>
              <a:t> Nam.</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309284" y="1213226"/>
            <a:ext cx="548584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đời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Trần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Ông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dẫn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núi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giới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thiệu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về</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những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đưa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biết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rõ</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nung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nấu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mấy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chục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năm</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nay.                                                                                                          </a:t>
            </a:r>
          </a:p>
        </p:txBody>
      </p:sp>
      <p:sp>
        <p:nvSpPr>
          <p:cNvPr id="13" name="TextBox 1"/>
          <p:cNvSpPr txBox="1">
            <a:spLocks noChangeArrowheads="1"/>
          </p:cNvSpPr>
          <p:nvPr/>
        </p:nvSpPr>
        <p:spPr bwMode="auto">
          <a:xfrm>
            <a:off x="321871" y="2737806"/>
            <a:ext cx="58704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Thưa thầy, điều thầy định nói với chúng con có phải là cây cỏ ở dưới chân.                                                                                      </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343" y="1345990"/>
            <a:ext cx="2684529" cy="21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9284" y="3339056"/>
            <a:ext cx="5473254" cy="1631216"/>
          </a:xfrm>
          <a:prstGeom prst="rect">
            <a:avLst/>
          </a:prstGeom>
        </p:spPr>
        <p:txBody>
          <a:bodyPr wrap="square">
            <a:spAutoFit/>
          </a:bodyPr>
          <a:lstStyle/>
          <a:p>
            <a:pPr algn="just"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Phải, ta muốn nói về ngọn cây và sợi cỏ mà hằng ngày các con vẫn giẫm lên… Chúng chính là một đội quân hùng mạnh góp vào với các đạo hùng binh của các bậc thánh nhân như Hưng Đạo Vương đánh tan giặc Nguyên xâm lược.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29496" y="1293169"/>
            <a:ext cx="5770264" cy="2911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0"/>
          <p:cNvSpPr txBox="1">
            <a:spLocks noChangeArrowheads="1"/>
          </p:cNvSpPr>
          <p:nvPr/>
        </p:nvSpPr>
        <p:spPr bwMode="auto">
          <a:xfrm>
            <a:off x="5562814" y="3352943"/>
            <a:ext cx="3897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dân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nhà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Trần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tập</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luyện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chuẩn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bị</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chống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Nguyên</a:t>
            </a:r>
            <a:r>
              <a:rPr lang="en-US" altLang="en-US" sz="1800" b="1" dirty="0">
                <a:solidFill>
                  <a:srgbClr val="FF0000"/>
                </a:solidFill>
                <a:latin typeface="Times New Roman" panose="02020603050405020304" pitchFamily="18" charset="0"/>
                <a:cs typeface="Times New Roman" panose="02020603050405020304" pitchFamily="18" charset="0"/>
              </a:rPr>
              <a:t>.</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6" name="Text Box 11"/>
          <p:cNvSpPr txBox="1">
            <a:spLocks noChangeArrowheads="1"/>
          </p:cNvSpPr>
          <p:nvPr/>
        </p:nvSpPr>
        <p:spPr bwMode="auto">
          <a:xfrm>
            <a:off x="373054" y="1576220"/>
            <a:ext cx="5283147"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nhòm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nước</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Vua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Trần</a:t>
            </a:r>
            <a:r>
              <a:rPr lang="en-US" altLang="en-US" sz="2000" dirty="0">
                <a:latin typeface="Times New Roman" panose="02020603050405020304" pitchFamily="18" charset="0"/>
                <a:cs typeface="Times New Roman" panose="02020603050405020304" pitchFamily="18" charset="0"/>
              </a:rPr>
              <a:t> lo </a:t>
            </a:r>
            <a:r>
              <a:rPr lang="en-US" altLang="en-US" sz="2000" dirty="0" err="1">
                <a:latin typeface="Times New Roman" panose="02020603050405020304" pitchFamily="18" charset="0"/>
                <a:cs typeface="Times New Roman" panose="02020603050405020304" pitchFamily="18" charset="0"/>
              </a:rPr>
              <a:t>việc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phòng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giữ</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cõi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cẩn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voi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men,…</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682" y="1252441"/>
            <a:ext cx="2769946" cy="20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3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267930"/>
            <a:ext cx="5527257" cy="33087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1"/>
          <p:cNvSpPr txBox="1">
            <a:spLocks noChangeArrowheads="1"/>
          </p:cNvSpPr>
          <p:nvPr/>
        </p:nvSpPr>
        <p:spPr bwMode="auto">
          <a:xfrm>
            <a:off x="5644226" y="3383989"/>
            <a:ext cx="353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Nguyên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cấm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bán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ta</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314462" y="1669170"/>
            <a:ext cx="51322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latin typeface="Times New Roman" panose="02020603050405020304" pitchFamily="18" charset="0"/>
                <a:cs typeface="Times New Roman" panose="02020603050405020304" pitchFamily="18" charset="0"/>
              </a:rPr>
              <a:t>    Trong khi đó nhà Nguyên đã cấm chở thuốc men, vận dụng xuống bán cho người Nam. Khi giáp trận ắt có người bị thương và đau ốm biết lấy gì cứu chữa.</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433" y="1170740"/>
            <a:ext cx="2679439" cy="202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5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331853"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2"/>
          <p:cNvSpPr txBox="1">
            <a:spLocks noChangeArrowheads="1"/>
          </p:cNvSpPr>
          <p:nvPr/>
        </p:nvSpPr>
        <p:spPr bwMode="auto">
          <a:xfrm>
            <a:off x="5227624" y="3318754"/>
            <a:ext cx="41543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Quân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chuẩn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cuộc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chiến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đấu</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242247" y="1461047"/>
            <a:ext cx="51815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latin typeface="Times New Roman" panose="02020603050405020304" pitchFamily="18" charset="0"/>
                <a:cs typeface="Times New Roman" panose="02020603050405020304" pitchFamily="18" charset="0"/>
              </a:rPr>
              <a:t>     Thái y trong nước tỏa đi khắp các miền quê học cách chữa bệnh của dân gian bằng cây cỏ bình thường. Vườn thuốc nam được lập ở khắp nơi. Hai ngọn núi Nam Tào và Bắc Đẩu chính là hai ngọn dược sơn của các vua Trần xưa. </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64" y="1131659"/>
            <a:ext cx="2682508" cy="2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2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08366"/>
</p:tagLst>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944</Words>
  <Application>Microsoft Office PowerPoint</Application>
  <PresentationFormat>On-screen Show (16:9)</PresentationFormat>
  <Paragraphs>73</Paragraphs>
  <Slides>24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Times New Roman</vt:lpstr>
      <vt:lpstr>Cambria</vt:lpstr>
      <vt:lpstr>Didact Gothic</vt:lpstr>
      <vt:lpstr>Chau Philomene One</vt:lpstr>
      <vt:lpstr>Bebas Neue</vt:lpstr>
      <vt:lpstr>Roboto Condensed Light</vt:lpstr>
      <vt:lpstr>Eco-Friendly School Center by Slidesgo</vt:lpstr>
      <vt:lpstr>Khởi động</vt:lpstr>
      <vt:lpstr>PowerPoint Presentation</vt:lpstr>
      <vt:lpstr>Nguyễn Bá Tĩnh (Tuệ Tĩnh)</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Eco-Friendly School Center</dc:title>
  <dc:creator>Admin</dc:creator>
  <cp:lastModifiedBy>Admin</cp:lastModifiedBy>
  <cp:revision>11</cp:revision>
  <dcterms:modified xsi:type="dcterms:W3CDTF">2021-10-08T09:49:19Z</dcterms:modified>
</cp:coreProperties>
</file>