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8"/>
  </p:notesMasterIdLst>
  <p:sldIdLst>
    <p:sldId id="384" r:id="rId2"/>
    <p:sldId id="396" r:id="rId3"/>
    <p:sldId id="281" r:id="rId4"/>
    <p:sldId id="395" r:id="rId5"/>
    <p:sldId id="401" r:id="rId6"/>
    <p:sldId id="387" r:id="rId7"/>
    <p:sldId id="388" r:id="rId8"/>
    <p:sldId id="397" r:id="rId9"/>
    <p:sldId id="389" r:id="rId10"/>
    <p:sldId id="270" r:id="rId11"/>
    <p:sldId id="398" r:id="rId12"/>
    <p:sldId id="399" r:id="rId13"/>
    <p:sldId id="393" r:id="rId14"/>
    <p:sldId id="392" r:id="rId15"/>
    <p:sldId id="402" r:id="rId16"/>
    <p:sldId id="382" r:id="rId1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66"/>
    <a:srgbClr val="FF3300"/>
    <a:srgbClr val="660066"/>
    <a:srgbClr val="3AF200"/>
    <a:srgbClr val="FFCC00"/>
    <a:srgbClr val="FF6600"/>
    <a:srgbClr val="CC00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94622" autoAdjust="0"/>
  </p:normalViewPr>
  <p:slideViewPr>
    <p:cSldViewPr>
      <p:cViewPr varScale="1">
        <p:scale>
          <a:sx n="74" d="100"/>
          <a:sy n="74" d="100"/>
        </p:scale>
        <p:origin x="11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9E39ACA-51D7-4CB1-A757-C7FDF2E9BFB6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A93504C-BC1F-4379-BADE-05B208897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A3CABD3-77DC-41BE-869F-A63C99359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CB5B5A49-A0FE-4CCA-9705-3D4B7B472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4540375-3D80-4CBB-A4F8-9D48FD2B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4243FE-5535-4B86-B1F2-B4AF4B3438E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2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19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>
            <a:extLst>
              <a:ext uri="{FF2B5EF4-FFF2-40B4-BE49-F238E27FC236}">
                <a16:creationId xmlns:a16="http://schemas.microsoft.com/office/drawing/2014/main" id="{BA3CABD3-77DC-41BE-869F-A63C99359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>
            <a:extLst>
              <a:ext uri="{FF2B5EF4-FFF2-40B4-BE49-F238E27FC236}">
                <a16:creationId xmlns:a16="http://schemas.microsoft.com/office/drawing/2014/main" id="{CB5B5A49-A0FE-4CCA-9705-3D4B7B4725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6388" name="灯片编号占位符 3">
            <a:extLst>
              <a:ext uri="{FF2B5EF4-FFF2-40B4-BE49-F238E27FC236}">
                <a16:creationId xmlns:a16="http://schemas.microsoft.com/office/drawing/2014/main" id="{44540375-3D80-4CBB-A4F8-9D48FD2BC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4243FE-5535-4B86-B1F2-B4AF4B3438E8}" type="slidenum">
              <a:rPr lang="zh-CN" altLang="en-US">
                <a:latin typeface="Malgun Gothic" panose="020B0503020000020004" pitchFamily="34" charset="-127"/>
                <a:ea typeface="Malgun Gothic" panose="020B0503020000020004" pitchFamily="34" charset="-127"/>
              </a:rPr>
              <a:pPr/>
              <a:t>3</a:t>
            </a:fld>
            <a:endParaRPr lang="zh-CN" altLang="en-US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54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0C78-2151-4622-8ADB-A66809903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A9F2B-413F-4354-BA1D-03882B763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8BD11-8690-44F6-ABEE-6B5AE5A2B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4AABA-2BFB-4673-9BBF-EBB3E121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421F-791E-4907-BFC6-0D1653A7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39599-5762-4897-B2F5-5B0A9880A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4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D821F-0CE6-4106-A21A-AC912B7EF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E5904-7B9D-40E7-9CE8-C6A488D00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79B1-CA78-40E5-AACB-23D05BA46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0B16A-1026-4894-B25F-D8396E53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16F13-CF0D-4519-8850-5D8B4228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A8F45-F9D4-4BB2-84F0-A2B5F1919D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33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89ABA-B526-4AF7-8E25-35860965C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E5A3F-0CAC-49D3-B982-86485A66A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DA0F2-D0BB-4819-8009-E845B6C0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5BCE-BA89-4BD3-89B5-F1358825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6E6A2-8725-4731-BF12-58CDD38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65AD8D-066B-48A0-809B-1B4FFFD0B9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6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9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08710" y="100843"/>
            <a:ext cx="127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400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1484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B245-C787-48B3-B65D-E2F5A8E39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7A1D2-0FB9-4ADA-8030-91580ED12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28030-282C-4C2D-8DBF-36E287BD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F2C28-B478-4C5F-8265-0DEADDE7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F0978-EA26-48C8-AF08-CD35F35E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8DCF2-8137-45DC-A5D8-2E4F0CAF9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2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1526-4093-4A31-88D1-7D3FF7B9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730AC-7C08-4977-A67E-7BC00BE10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2D9C-A6FF-46DD-A57A-AE692C8B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B2031-02F5-4549-9A20-7655D66D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746C4-11C0-4C85-9846-0B4A06C3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8CE79-67A1-44D2-98A4-644FAF3B1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1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65D9F-BBED-48E5-897E-3272953A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A6254-BAC1-4328-BF87-EE22352BA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EAB58-9FFD-4D10-814C-02D45A51B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F882E-0A3C-453E-8975-535B403C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A3646-E751-4951-8544-96BA02A0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959D7-902D-45E7-9E21-17539AA2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90EE0-A4CD-45AE-88C2-01FBA8D3C2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1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5F1A-385B-4481-82C2-A734696A7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DA130-CE26-4A3E-A4AB-0718DCF9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08E82-56BA-472C-84D3-80458194D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0400-B319-4CE9-A2E2-CD820C19F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8EFA7-3C50-49C0-A043-93BE26E4C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AD155-F104-4E2F-A37D-2E5B093D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F6DB5-C213-4CD7-B54A-242C5AF78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DD09D-CDEB-4382-B801-FC073FF9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327567-8C7D-4AB0-AEF3-0A08EF407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6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FD151-A426-40C0-9C82-AB7BE398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2533B-2E3D-46F3-96C7-797A5C995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F496C-E03A-4F33-A7A9-3331853E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1572-085E-4320-AF40-8C47AE0C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91E82-5D8B-4748-8120-57EB942EAE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AA4CF-555F-4B63-B6FB-675C3D45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CA8DD9-6DAD-40F0-9E69-321A5C934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D1614F-4476-4B3B-A266-3595B346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8ACC0-F1AA-4526-8A71-86A674D83D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4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7E93-71C3-4E63-9118-2AE3EBECE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E9131-C180-4F0C-90B2-882822D9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833F8-1831-4CED-9D6E-A2E328A9D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D5D157-58A6-49D5-8356-E9CC2AF7D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A4CC4-B532-4CDC-8FB7-7C7877C2D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59923-A710-4F61-94FC-6375B55D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D8367-DC38-457E-8D48-A861A969FC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2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E42-CA35-47B3-97B4-4D9791AB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9907DA-C0AB-4AC9-B940-2E42C12A5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09AD7-425F-46B9-8C30-0E89C3034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1BE9AD-6F49-4BF4-AF2E-156A2A73F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F0AE4F-D777-4726-A59A-D1D28563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2D05F-ED50-4EE9-9D0E-93602D2F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EBA8E-17E4-4F54-817B-4B38EA6A4E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0179CF-425F-4399-A9B7-8EB642932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8F43E-6A92-46C5-A707-A34BDACB3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EDA07-7539-49F7-A41F-D9FA7E779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167E5-C1EE-49ED-9114-A94AD4E8B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0ED43-B34B-4C3C-808D-46AB0FB0D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23347C-165B-489C-8A28-0BD6E2F9DF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2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6477000" cy="2514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  <a:endParaRPr lang="en-US" sz="32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47800" y="2590800"/>
            <a:ext cx="6248400" cy="157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MÔN: ĐẠO ĐỨC - LỚP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5A5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779314"/>
            <a:ext cx="612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BÀI GIẢNG ĐIỆN TỬ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665861"/>
            <a:ext cx="6127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3: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Có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chí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thì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nên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(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2 )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288717"/>
            <a:ext cx="6127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Giáo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viên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: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Nguyễn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Thị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Vân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5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8D094-454F-4965-907A-BE0AFC026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49611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7CD7A-B607-476D-8A60-2476A6487F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30" y="-5788"/>
            <a:ext cx="46018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505E0-8D4B-433D-B453-37FB64D84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84" y="-5788"/>
            <a:ext cx="455378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15724E-16CA-4C73-998C-344AE80A5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" y="0"/>
            <a:ext cx="455378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EDD707-35FF-4724-9A51-7065FE810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1" y="0"/>
            <a:ext cx="4495800" cy="4953000"/>
          </a:xfrm>
          <a:prstGeom prst="rect">
            <a:avLst/>
          </a:prstGeom>
        </p:spPr>
      </p:pic>
      <p:pic>
        <p:nvPicPr>
          <p:cNvPr id="6" name="Picture 2" descr="nguyen cong hung">
            <a:extLst>
              <a:ext uri="{FF2B5EF4-FFF2-40B4-BE49-F238E27FC236}">
                <a16:creationId xmlns:a16="http://schemas.microsoft.com/office/drawing/2014/main" id="{F9B1B9B6-5962-4330-9AA1-06B6A6670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644"/>
            <a:ext cx="4495800" cy="49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64FF3E0-CCDF-42B3-83A8-A028A6954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953000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CNTT-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712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AB6F9CA-1F5C-489C-962B-DBD383E3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9A513EA-326D-40E8-8589-6C989AEAF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401508"/>
              </p:ext>
            </p:extLst>
          </p:nvPr>
        </p:nvGraphicFramePr>
        <p:xfrm>
          <a:off x="0" y="76200"/>
          <a:ext cx="9105900" cy="59127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448">
                  <a:extLst>
                    <a:ext uri="{9D8B030D-6E8A-4147-A177-3AD203B41FA5}">
                      <a16:colId xmlns:a16="http://schemas.microsoft.com/office/drawing/2014/main" val="1432421014"/>
                    </a:ext>
                  </a:extLst>
                </a:gridCol>
                <a:gridCol w="3333029">
                  <a:extLst>
                    <a:ext uri="{9D8B030D-6E8A-4147-A177-3AD203B41FA5}">
                      <a16:colId xmlns:a16="http://schemas.microsoft.com/office/drawing/2014/main" val="4247297554"/>
                    </a:ext>
                  </a:extLst>
                </a:gridCol>
                <a:gridCol w="4607423">
                  <a:extLst>
                    <a:ext uri="{9D8B030D-6E8A-4147-A177-3AD203B41FA5}">
                      <a16:colId xmlns:a16="http://schemas.microsoft.com/office/drawing/2014/main" val="1940231394"/>
                    </a:ext>
                  </a:extLst>
                </a:gridCol>
              </a:tblGrid>
              <a:tr h="124478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STT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Khó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khăn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Những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biện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pháp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khắc</a:t>
                      </a:r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bg1"/>
                          </a:solidFill>
                        </a:rPr>
                        <a:t>phục</a:t>
                      </a:r>
                      <a:endParaRPr lang="vi-VN" sz="3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507010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1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754467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2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86182"/>
                  </a:ext>
                </a:extLst>
              </a:tr>
              <a:tr h="1555981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3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vi-VN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770154"/>
                  </a:ext>
                </a:extLst>
              </a:tr>
            </a:tbl>
          </a:graphicData>
        </a:graphic>
      </p:graphicFrame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F248E0C-DA18-4775-AC72-A6F0DC00B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8763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 đẹp 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hằng ngày</a:t>
            </a: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tự tin 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lưu với bạn bè và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endParaRPr lang="en-US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giáo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vi-VN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còn hạn chế  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 bài, xác định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ầu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           </a:t>
            </a:r>
            <a:endParaRPr lang="vi-VN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63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61056" y="71620"/>
            <a:ext cx="91440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</a:rPr>
              <a:t>	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từ</a:t>
            </a:r>
            <a:r>
              <a:rPr lang="en-US" sz="3000" dirty="0"/>
              <a:t> </a:t>
            </a:r>
            <a:r>
              <a:rPr lang="en-US" sz="3000" dirty="0" err="1"/>
              <a:t>thích</a:t>
            </a:r>
            <a:r>
              <a:rPr lang="en-US" sz="3000" dirty="0"/>
              <a:t> </a:t>
            </a:r>
            <a:r>
              <a:rPr lang="en-US" sz="3000" dirty="0" err="1"/>
              <a:t>hợp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ngoặc</a:t>
            </a:r>
            <a:r>
              <a:rPr lang="en-US" sz="3000" dirty="0"/>
              <a:t> </a:t>
            </a:r>
            <a:r>
              <a:rPr lang="en-US" sz="3000" dirty="0" err="1"/>
              <a:t>đơn</a:t>
            </a:r>
            <a:r>
              <a:rPr lang="en-US" sz="3000" dirty="0"/>
              <a:t> </a:t>
            </a:r>
            <a:r>
              <a:rPr lang="en-US" sz="3000" dirty="0" err="1"/>
              <a:t>để</a:t>
            </a:r>
            <a:r>
              <a:rPr lang="en-US" sz="3000" dirty="0"/>
              <a:t> </a:t>
            </a:r>
            <a:r>
              <a:rPr lang="en-US" sz="3000" dirty="0" err="1"/>
              <a:t>điền</a:t>
            </a:r>
            <a:r>
              <a:rPr lang="en-US" sz="3000" dirty="0"/>
              <a:t> </a:t>
            </a:r>
            <a:r>
              <a:rPr lang="en-US" sz="3000" dirty="0" err="1"/>
              <a:t>vào</a:t>
            </a:r>
            <a:r>
              <a:rPr lang="en-US" sz="3000" dirty="0"/>
              <a:t> </a:t>
            </a:r>
            <a:r>
              <a:rPr lang="en-US" sz="3000" dirty="0" err="1"/>
              <a:t>chỗ</a:t>
            </a:r>
            <a:r>
              <a:rPr lang="en-US" sz="3000" dirty="0"/>
              <a:t> </a:t>
            </a:r>
            <a:r>
              <a:rPr lang="en-US" sz="3000" dirty="0" err="1"/>
              <a:t>trống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đoạn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: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B050"/>
                </a:solidFill>
              </a:rPr>
              <a:t>(</a:t>
            </a:r>
            <a:r>
              <a:rPr lang="en-US" sz="2800" b="1" dirty="0" err="1">
                <a:solidFill>
                  <a:srgbClr val="00B050"/>
                </a:solidFill>
              </a:rPr>
              <a:t>khó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khăn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bền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chí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vượt</a:t>
            </a:r>
            <a:r>
              <a:rPr lang="en-US" sz="2800" b="1" dirty="0">
                <a:solidFill>
                  <a:srgbClr val="00B050"/>
                </a:solidFill>
              </a:rPr>
              <a:t> qua, </a:t>
            </a:r>
            <a:r>
              <a:rPr lang="en-US" sz="2800" b="1" dirty="0" err="1">
                <a:solidFill>
                  <a:srgbClr val="00B050"/>
                </a:solidFill>
              </a:rPr>
              <a:t>ước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muốn</a:t>
            </a:r>
            <a:r>
              <a:rPr lang="en-US" sz="2800" b="1" dirty="0">
                <a:solidFill>
                  <a:srgbClr val="00B050"/>
                </a:solidFill>
              </a:rPr>
              <a:t>, </a:t>
            </a:r>
            <a:r>
              <a:rPr lang="en-US" sz="2800" b="1" dirty="0" err="1">
                <a:solidFill>
                  <a:srgbClr val="00B050"/>
                </a:solidFill>
              </a:rPr>
              <a:t>cuộc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sống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1056" y="2600319"/>
            <a:ext cx="8610600" cy="2149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800000"/>
                </a:solidFill>
              </a:rPr>
              <a:t>	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3000" dirty="0">
                <a:solidFill>
                  <a:srgbClr val="800000"/>
                </a:solidFill>
              </a:rPr>
              <a:t>…………….. </a:t>
            </a:r>
            <a:r>
              <a:rPr lang="en-US" sz="3000" dirty="0" err="1">
                <a:solidFill>
                  <a:srgbClr val="800000"/>
                </a:solidFill>
              </a:rPr>
              <a:t>có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thể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đến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với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bất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kì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người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nào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trong</a:t>
            </a:r>
            <a:r>
              <a:rPr lang="en-US" sz="3000" dirty="0">
                <a:solidFill>
                  <a:srgbClr val="800000"/>
                </a:solidFill>
              </a:rPr>
              <a:t> ……………  . </a:t>
            </a:r>
            <a:r>
              <a:rPr lang="en-US" sz="3000" dirty="0" err="1">
                <a:solidFill>
                  <a:srgbClr val="800000"/>
                </a:solidFill>
              </a:rPr>
              <a:t>Nếu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biết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quyết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tâm</a:t>
            </a:r>
            <a:r>
              <a:rPr lang="en-US" sz="3000" dirty="0">
                <a:solidFill>
                  <a:srgbClr val="800000"/>
                </a:solidFill>
              </a:rPr>
              <a:t> ………….............. </a:t>
            </a:r>
            <a:r>
              <a:rPr lang="en-US" sz="3000" dirty="0" err="1">
                <a:solidFill>
                  <a:srgbClr val="800000"/>
                </a:solidFill>
              </a:rPr>
              <a:t>thì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có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thể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đạt</a:t>
            </a:r>
            <a:r>
              <a:rPr lang="en-US" sz="3000" dirty="0">
                <a:solidFill>
                  <a:srgbClr val="800000"/>
                </a:solidFill>
              </a:rPr>
              <a:t> </a:t>
            </a:r>
            <a:r>
              <a:rPr lang="en-US" sz="3000" dirty="0" err="1">
                <a:solidFill>
                  <a:srgbClr val="800000"/>
                </a:solidFill>
              </a:rPr>
              <a:t>được</a:t>
            </a:r>
            <a:r>
              <a:rPr lang="en-US" sz="3000" dirty="0">
                <a:solidFill>
                  <a:srgbClr val="800000"/>
                </a:solidFill>
              </a:rPr>
              <a:t> …………  .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295400" y="2684817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Khó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khăn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2344" y="3421757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cuộc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sống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4953000" y="3415500"/>
            <a:ext cx="312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bền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chí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vượt</a:t>
            </a:r>
            <a:r>
              <a:rPr lang="en-US" sz="2800" dirty="0">
                <a:solidFill>
                  <a:srgbClr val="FF3300"/>
                </a:solidFill>
              </a:rPr>
              <a:t> qua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514600" y="4157737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FF3300"/>
                </a:solidFill>
              </a:rPr>
              <a:t>ước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  <a:r>
              <a:rPr lang="en-US" sz="2800" dirty="0" err="1">
                <a:solidFill>
                  <a:srgbClr val="FF3300"/>
                </a:solidFill>
              </a:rPr>
              <a:t>muốn</a:t>
            </a:r>
            <a:r>
              <a:rPr lang="en-US" sz="2800" dirty="0">
                <a:solidFill>
                  <a:srgbClr val="FF3300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8198" grpId="0"/>
      <p:bldP spid="81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09613" y="919163"/>
            <a:ext cx="79248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800000"/>
                </a:solidFill>
              </a:rPr>
              <a:t>	</a:t>
            </a:r>
            <a:r>
              <a:rPr lang="en-US" sz="2600" dirty="0" err="1">
                <a:solidFill>
                  <a:srgbClr val="FF0000"/>
                </a:solidFill>
              </a:rPr>
              <a:t>Trong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cuộc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sống</a:t>
            </a:r>
            <a:r>
              <a:rPr lang="en-US" sz="2600" dirty="0">
                <a:solidFill>
                  <a:srgbClr val="FF0000"/>
                </a:solidFill>
              </a:rPr>
              <a:t>, ai </a:t>
            </a:r>
            <a:r>
              <a:rPr lang="en-US" sz="2600" dirty="0" err="1">
                <a:solidFill>
                  <a:srgbClr val="FF0000"/>
                </a:solidFill>
              </a:rPr>
              <a:t>cũng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thể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gặp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khăn</a:t>
            </a:r>
            <a:r>
              <a:rPr lang="en-US" sz="2600" dirty="0">
                <a:solidFill>
                  <a:srgbClr val="FF0000"/>
                </a:solidFill>
              </a:rPr>
              <a:t>, </a:t>
            </a:r>
            <a:r>
              <a:rPr lang="en-US" sz="2600" dirty="0" err="1">
                <a:solidFill>
                  <a:srgbClr val="FF0000"/>
                </a:solidFill>
              </a:rPr>
              <a:t>nhưng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nếu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niềm</a:t>
            </a:r>
            <a:r>
              <a:rPr lang="en-US" sz="2600" dirty="0">
                <a:solidFill>
                  <a:srgbClr val="FF0000"/>
                </a:solidFill>
              </a:rPr>
              <a:t> tin </a:t>
            </a:r>
            <a:r>
              <a:rPr lang="en-US" sz="2600" dirty="0" err="1">
                <a:solidFill>
                  <a:srgbClr val="FF0000"/>
                </a:solidFill>
              </a:rPr>
              <a:t>và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cố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gắng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vượt</a:t>
            </a:r>
            <a:r>
              <a:rPr lang="en-US" sz="2600" dirty="0">
                <a:solidFill>
                  <a:srgbClr val="FF0000"/>
                </a:solidFill>
              </a:rPr>
              <a:t> qua </a:t>
            </a:r>
            <a:r>
              <a:rPr lang="en-US" sz="2600" dirty="0" err="1">
                <a:solidFill>
                  <a:srgbClr val="FF0000"/>
                </a:solidFill>
              </a:rPr>
              <a:t>thì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thể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thành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công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557213" y="3052763"/>
            <a:ext cx="79248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80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có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việc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gì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khó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Chỉ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sợ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lòng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không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bền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Đào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núi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và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lấp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biển</a:t>
            </a:r>
            <a:endParaRPr lang="en-US" sz="26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			</a:t>
            </a:r>
            <a:r>
              <a:rPr lang="en-US" sz="2600" dirty="0" err="1">
                <a:solidFill>
                  <a:srgbClr val="FF0000"/>
                </a:solidFill>
              </a:rPr>
              <a:t>Quyết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chí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ắt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làm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nên</a:t>
            </a:r>
            <a:r>
              <a:rPr lang="en-US" sz="2600" dirty="0">
                <a:solidFill>
                  <a:srgbClr val="FF0000"/>
                </a:solidFill>
              </a:rPr>
              <a:t>.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FF0000"/>
                </a:solidFill>
              </a:rPr>
              <a:t>                                             (</a:t>
            </a:r>
            <a:r>
              <a:rPr lang="en-US" sz="2600" dirty="0" err="1">
                <a:solidFill>
                  <a:srgbClr val="FF0000"/>
                </a:solidFill>
              </a:rPr>
              <a:t>Hồ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Chí</a:t>
            </a:r>
            <a:r>
              <a:rPr lang="en-US" sz="2600" dirty="0">
                <a:solidFill>
                  <a:srgbClr val="FF0000"/>
                </a:solidFill>
              </a:rPr>
              <a:t> Minh)</a:t>
            </a:r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365125" y="196850"/>
            <a:ext cx="2546350" cy="660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 eaLnBrk="1" hangingPunct="1"/>
            <a:r>
              <a:rPr lang="en-US" sz="2800" b="1" dirty="0">
                <a:solidFill>
                  <a:srgbClr val="3333FF"/>
                </a:solidFill>
              </a:rPr>
              <a:t>GHI NHỚ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160529"/>
            <a:ext cx="9143999" cy="2975378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803" y="1202170"/>
            <a:ext cx="873276" cy="401707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197" y="880601"/>
            <a:ext cx="935245" cy="932127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449" y="1838469"/>
            <a:ext cx="5943102" cy="3427987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462197"/>
            <a:ext cx="9144000" cy="1561204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1" y="2407840"/>
            <a:ext cx="542129" cy="983060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45" y="939363"/>
            <a:ext cx="396134" cy="835181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63" y="1072448"/>
            <a:ext cx="482125" cy="874253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412" y="3072510"/>
            <a:ext cx="607682" cy="110192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" y="1140588"/>
            <a:ext cx="873276" cy="401707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36" y="1222676"/>
            <a:ext cx="872416" cy="395495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75" y="1384742"/>
            <a:ext cx="1029953" cy="516693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048940" y="103127"/>
            <a:ext cx="5392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3"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VẬN DỤNG – TRẢI NGHIỆM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iCiel Cucho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3100" y="2247762"/>
            <a:ext cx="5295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Thực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hiện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các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việc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làm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thê</a:t>
            </a:r>
            <a:r>
              <a:rPr lang="en-US" sz="3200" dirty="0" smtClean="0">
                <a:solidFill>
                  <a:srgbClr val="FFFF00"/>
                </a:solidFill>
              </a:rPr>
              <a:t>̉ </a:t>
            </a:r>
            <a:r>
              <a:rPr lang="en-US" sz="3200" dirty="0" err="1" smtClean="0">
                <a:solidFill>
                  <a:srgbClr val="FFFF00"/>
                </a:solidFill>
              </a:rPr>
              <a:t>hiện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sư</a:t>
            </a:r>
            <a:r>
              <a:rPr lang="en-US" sz="3200" dirty="0" smtClean="0">
                <a:solidFill>
                  <a:srgbClr val="FFFF00"/>
                </a:solidFill>
              </a:rPr>
              <a:t>̣ </a:t>
            </a:r>
            <a:r>
              <a:rPr lang="en-US" sz="3200" dirty="0" err="1" smtClean="0">
                <a:solidFill>
                  <a:srgbClr val="FFFF00"/>
                </a:solidFill>
              </a:rPr>
              <a:t>cô</a:t>
            </a:r>
            <a:r>
              <a:rPr lang="en-US" sz="3200" dirty="0" smtClean="0">
                <a:solidFill>
                  <a:srgbClr val="FFFF00"/>
                </a:solidFill>
              </a:rPr>
              <a:t>́ </a:t>
            </a:r>
            <a:r>
              <a:rPr lang="en-US" sz="3200" dirty="0" err="1" smtClean="0">
                <a:solidFill>
                  <a:srgbClr val="FFFF00"/>
                </a:solidFill>
              </a:rPr>
              <a:t>gắng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của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bản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thân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trong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học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tập</a:t>
            </a:r>
            <a:r>
              <a:rPr lang="en-US" sz="3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</a:rPr>
              <a:t>Chuẩn</a:t>
            </a:r>
            <a:r>
              <a:rPr lang="en-US" sz="3200" dirty="0" smtClean="0">
                <a:solidFill>
                  <a:srgbClr val="FFFF00"/>
                </a:solidFill>
              </a:rPr>
              <a:t> bị </a:t>
            </a:r>
            <a:r>
              <a:rPr lang="en-US" sz="3200" dirty="0" err="1" smtClean="0">
                <a:solidFill>
                  <a:srgbClr val="FFFF00"/>
                </a:solidFill>
              </a:rPr>
              <a:t>bài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sau</a:t>
            </a:r>
            <a:r>
              <a:rPr lang="en-US" sz="3200" dirty="0" smtClean="0">
                <a:solidFill>
                  <a:srgbClr val="FFFF00"/>
                </a:solidFill>
              </a:rPr>
              <a:t>: </a:t>
            </a:r>
            <a:r>
              <a:rPr lang="en-US" sz="3200" dirty="0" err="1" smtClean="0">
                <a:solidFill>
                  <a:srgbClr val="FFFF00"/>
                </a:solidFill>
              </a:rPr>
              <a:t>Nhơ</a:t>
            </a:r>
            <a:r>
              <a:rPr lang="en-US" sz="3200" dirty="0" smtClean="0">
                <a:solidFill>
                  <a:srgbClr val="FFFF00"/>
                </a:solidFill>
              </a:rPr>
              <a:t>́ </a:t>
            </a:r>
            <a:r>
              <a:rPr lang="en-US" sz="3200" dirty="0" err="1" smtClean="0">
                <a:solidFill>
                  <a:srgbClr val="FFFF00"/>
                </a:solidFill>
              </a:rPr>
              <a:t>ơn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tô</a:t>
            </a:r>
            <a:r>
              <a:rPr lang="en-US" sz="3200" dirty="0" smtClean="0">
                <a:solidFill>
                  <a:srgbClr val="FFFF00"/>
                </a:solidFill>
              </a:rPr>
              <a:t>̉ </a:t>
            </a:r>
            <a:r>
              <a:rPr lang="en-US" sz="3200" dirty="0" err="1" smtClean="0">
                <a:solidFill>
                  <a:srgbClr val="FFFF00"/>
                </a:solidFill>
              </a:rPr>
              <a:t>tiên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7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 descr="taochu_bgr_4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Kính chào quý thầy, cô !</a:t>
            </a:r>
          </a:p>
        </p:txBody>
      </p:sp>
      <p:pic>
        <p:nvPicPr>
          <p:cNvPr id="18437" name="Picture 5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8637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Rectangle 7"/>
          <p:cNvSpPr>
            <a:spLocks noGrp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r>
              <a:rPr lang="en-US" sz="4000">
                <a:solidFill>
                  <a:srgbClr val="FF0000"/>
                </a:solidFill>
                <a:latin typeface="Arial" charset="0"/>
              </a:rPr>
              <a:t>Chúc các em học tốt !</a:t>
            </a:r>
          </a:p>
        </p:txBody>
      </p:sp>
      <p:pic>
        <p:nvPicPr>
          <p:cNvPr id="18440" name="Picture 8" descr="bFLOWERblu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bFLOWERwhit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bFLOWERre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5" descr="vie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2781300"/>
            <a:ext cx="19145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" descr="musique_13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4750" y="0"/>
            <a:ext cx="1905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  <p:bldP spid="82948" grpId="1" animBg="1"/>
      <p:bldP spid="82948" grpId="2" animBg="1"/>
      <p:bldP spid="82951" grpId="0"/>
      <p:bldP spid="82951" grpId="1"/>
      <p:bldP spid="82951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DE8FCF0F-C210-4D15-BE35-A863206BD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445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E207D-D76E-4204-82A7-FBB470DDA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CF2FF4-8089-44A5-A5B8-F4A711CA8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FDC89E-9E00-44A0-BAC3-3C228ABE1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6" y="4252175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B5895C-34E1-4912-934A-5076837E52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7" y="896058"/>
            <a:ext cx="7337425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Khởi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động</a:t>
            </a:r>
            <a:endParaRPr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  <a:p>
            <a:pPr algn="ctr"/>
            <a:endParaRPr lang="en-US" altLang="zh-CN" sz="4000" b="1" dirty="0">
              <a:solidFill>
                <a:srgbClr val="FF0000"/>
              </a:solidFill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  <a:p>
            <a:pPr algn="ctr"/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có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ý </a:t>
            </a:r>
            <a:r>
              <a:rPr lang="en-US" altLang="zh-CN" sz="3200" b="1" dirty="0" err="1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chí</a:t>
            </a:r>
            <a:r>
              <a:rPr lang="en-US" altLang="zh-CN" sz="3200" b="1" dirty="0"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? </a:t>
            </a:r>
          </a:p>
          <a:p>
            <a:pPr algn="ctr"/>
            <a:endParaRPr lang="vi-VN" b="1" dirty="0"/>
          </a:p>
          <a:p>
            <a:pPr algn="ctr"/>
            <a:endParaRPr lang="vi-VN" b="1" dirty="0"/>
          </a:p>
          <a:p>
            <a:pPr algn="ctr"/>
            <a:r>
              <a:rPr lang="vi-VN" sz="2400" dirty="0"/>
              <a:t>Người có ý chí là người luôn dám đương đầu với mọi thử thách, luôn bền gan vững chí trước mọi sóng lớn gió </a:t>
            </a:r>
            <a:r>
              <a:rPr lang="vi-VN" sz="2400" dirty="0" smtClean="0"/>
              <a:t>to</a:t>
            </a:r>
            <a:r>
              <a:rPr lang="en-US" sz="2400" dirty="0" smtClean="0"/>
              <a:t>.</a:t>
            </a:r>
            <a:endParaRPr lang="en-US" altLang="zh-CN" sz="2400" dirty="0">
              <a:latin typeface="Times New Roman" panose="02020603050405020304" pitchFamily="18" charset="0"/>
              <a:ea typeface="华康海报体W12"/>
              <a:cs typeface="Times New Roman" panose="02020603050405020304" pitchFamily="18" charset="0"/>
            </a:endParaRPr>
          </a:p>
        </p:txBody>
      </p:sp>
      <p:pic>
        <p:nvPicPr>
          <p:cNvPr id="3" name="Graphic 2" descr="Question mark">
            <a:extLst>
              <a:ext uri="{FF2B5EF4-FFF2-40B4-BE49-F238E27FC236}">
                <a16:creationId xmlns:a16="http://schemas.microsoft.com/office/drawing/2014/main" id="{2A54AE36-B878-4DCD-B825-BF2FA3945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31157" y="2265746"/>
            <a:ext cx="741362" cy="68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05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CF8EF103-4E7A-4CD3-8006-86DE9AED4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7" y="1035603"/>
            <a:ext cx="75311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E8FCF0F-C210-4D15-BE35-A863206BD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AE207D-D76E-4204-82A7-FBB470DDA1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5065713"/>
            <a:ext cx="16033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ACF2FF4-8089-44A5-A5B8-F4A711CA8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4064000"/>
            <a:ext cx="1260475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EFDC89E-9E00-44A0-BAC3-3C228ABE19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52"/>
          <a:stretch>
            <a:fillRect/>
          </a:stretch>
        </p:blipFill>
        <p:spPr bwMode="auto">
          <a:xfrm>
            <a:off x="-34926" y="4252175"/>
            <a:ext cx="91789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B5895C-34E1-4912-934A-5076837E52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84688"/>
            <a:ext cx="5318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6829376C-700A-4E5F-A687-DE72E1655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995" y="2978252"/>
            <a:ext cx="61277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Bài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3: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Có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chí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thì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nên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(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/>
                <a:cs typeface="Times New Roman" panose="02020603050405020304" pitchFamily="18" charset="0"/>
              </a:rPr>
              <a:t> 2 )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A9E0E-5236-4FE2-A645-70A95361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4525963"/>
          </a:xfrm>
        </p:spPr>
        <p:txBody>
          <a:bodyPr/>
          <a:lstStyle/>
          <a:p>
            <a:r>
              <a:rPr lang="en-US" sz="2800" dirty="0" err="1">
                <a:solidFill>
                  <a:srgbClr val="FF0000"/>
                </a:solidFill>
              </a:rPr>
              <a:t>Biết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khắc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phục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khó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khăn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thử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thách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người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sống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ý </a:t>
            </a:r>
            <a:r>
              <a:rPr lang="en-US" sz="2800" dirty="0" err="1">
                <a:solidFill>
                  <a:srgbClr val="FF0000"/>
                </a:solidFill>
              </a:rPr>
              <a:t>chí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Biết</a:t>
            </a:r>
            <a:r>
              <a:rPr lang="en-US" sz="2800" dirty="0">
                <a:solidFill>
                  <a:srgbClr val="FF0000"/>
                </a:solidFill>
              </a:rPr>
              <a:t> chia </a:t>
            </a:r>
            <a:r>
              <a:rPr lang="en-US" sz="2800" dirty="0" err="1">
                <a:solidFill>
                  <a:srgbClr val="FF0000"/>
                </a:solidFill>
              </a:rPr>
              <a:t>sẻ</a:t>
            </a:r>
            <a:r>
              <a:rPr lang="en-US" sz="2800" dirty="0">
                <a:solidFill>
                  <a:srgbClr val="FF0000"/>
                </a:solidFill>
              </a:rPr>
              <a:t>, </a:t>
            </a:r>
            <a:r>
              <a:rPr lang="en-US" sz="2800" dirty="0" err="1">
                <a:solidFill>
                  <a:srgbClr val="FF0000"/>
                </a:solidFill>
              </a:rPr>
              <a:t>cảm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thông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tương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để</a:t>
            </a:r>
            <a:r>
              <a:rPr lang="en-US" sz="2800" dirty="0">
                <a:solidFill>
                  <a:srgbClr val="FF0000"/>
                </a:solidFill>
              </a:rPr>
              <a:t>    </a:t>
            </a:r>
            <a:r>
              <a:rPr lang="en-US" sz="2800" dirty="0" err="1">
                <a:solidFill>
                  <a:srgbClr val="FF0000"/>
                </a:solidFill>
              </a:rPr>
              <a:t>giúp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vượt</a:t>
            </a:r>
            <a:r>
              <a:rPr lang="en-US" sz="2800" dirty="0">
                <a:solidFill>
                  <a:srgbClr val="FF0000"/>
                </a:solidFill>
              </a:rPr>
              <a:t> qua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vươn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học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tập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FA1CE-0192-45ED-B686-C53742E12BEE}"/>
              </a:ext>
            </a:extLst>
          </p:cNvPr>
          <p:cNvSpPr/>
          <p:nvPr/>
        </p:nvSpPr>
        <p:spPr>
          <a:xfrm>
            <a:off x="609600" y="60158"/>
            <a:ext cx="44951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YÊU CẦU CẦN ĐẠT</a:t>
            </a:r>
            <a:endParaRPr lang="vi-VN" sz="4400" b="1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709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0" y="0"/>
            <a:ext cx="9715500" cy="6858000"/>
          </a:xfrm>
          <a:prstGeom prst="rect">
            <a:avLst/>
          </a:prstGeom>
        </p:spPr>
      </p:pic>
      <p:sp>
        <p:nvSpPr>
          <p:cNvPr id="3" name="文本框 141">
            <a:extLst>
              <a:ext uri="{FF2B5EF4-FFF2-40B4-BE49-F238E27FC236}">
                <a16:creationId xmlns:a16="http://schemas.microsoft.com/office/drawing/2014/main" id="{B77C357C-B540-4866-AE22-893744A0F9F9}"/>
              </a:ext>
            </a:extLst>
          </p:cNvPr>
          <p:cNvSpPr txBox="1"/>
          <p:nvPr/>
        </p:nvSpPr>
        <p:spPr>
          <a:xfrm>
            <a:off x="2329798" y="2577289"/>
            <a:ext cx="43899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defTabSz="342900">
              <a:lnSpc>
                <a:spcPct val="100000"/>
              </a:lnSpc>
              <a:defRPr/>
            </a:pPr>
            <a:r>
              <a:rPr lang="en-US" altLang="zh-CN" sz="7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Khám</a:t>
            </a:r>
            <a:r>
              <a:rPr lang="en-US" altLang="zh-CN" sz="7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pha</a:t>
            </a:r>
            <a:r>
              <a:rPr lang="en-US" altLang="zh-CN" sz="72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́</a:t>
            </a:r>
            <a:endParaRPr lang="zh-CN" altLang="en-US" sz="7200" b="1" dirty="0">
              <a:solidFill>
                <a:srgbClr val="FFFFFF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80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454025" y="225425"/>
            <a:ext cx="1874838" cy="574675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</a:rPr>
              <a:t>Bài tập 1: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763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500" b="1" dirty="0" err="1">
                <a:solidFill>
                  <a:srgbClr val="800000"/>
                </a:solidFill>
              </a:rPr>
              <a:t>Những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trường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hợp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nào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dưới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đây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là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biểu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hiện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của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người</a:t>
            </a:r>
            <a:r>
              <a:rPr lang="en-US" sz="2500" b="1" dirty="0">
                <a:solidFill>
                  <a:srgbClr val="800000"/>
                </a:solidFill>
              </a:rPr>
              <a:t> </a:t>
            </a:r>
            <a:r>
              <a:rPr lang="en-US" sz="2500" b="1" dirty="0" err="1">
                <a:solidFill>
                  <a:srgbClr val="800000"/>
                </a:solidFill>
              </a:rPr>
              <a:t>có</a:t>
            </a:r>
            <a:r>
              <a:rPr lang="en-US" sz="2500" b="1" dirty="0">
                <a:solidFill>
                  <a:srgbClr val="800000"/>
                </a:solidFill>
              </a:rPr>
              <a:t> ý </a:t>
            </a:r>
            <a:r>
              <a:rPr lang="en-US" sz="2500" b="1" dirty="0" err="1">
                <a:solidFill>
                  <a:srgbClr val="800000"/>
                </a:solidFill>
              </a:rPr>
              <a:t>chí</a:t>
            </a:r>
            <a:r>
              <a:rPr lang="en-US" sz="2500" b="1" dirty="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54025" y="1873399"/>
            <a:ext cx="831056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a. </a:t>
            </a:r>
            <a:r>
              <a:rPr lang="en-US" sz="2400" dirty="0" err="1"/>
              <a:t>Nguyễn</a:t>
            </a:r>
            <a:r>
              <a:rPr lang="en-US" sz="2400" dirty="0"/>
              <a:t> </a:t>
            </a:r>
            <a:r>
              <a:rPr lang="en-US" sz="2400" dirty="0" err="1"/>
              <a:t>Ngọc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smtClean="0"/>
              <a:t>bị </a:t>
            </a:r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tay</a:t>
            </a:r>
            <a:r>
              <a:rPr lang="en-US" sz="2400" dirty="0"/>
              <a:t>,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chân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giỏi</a:t>
            </a:r>
            <a:r>
              <a:rPr lang="en-US" sz="2400" dirty="0"/>
              <a:t>.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54025" y="3056937"/>
            <a:ext cx="8158162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b. </a:t>
            </a:r>
            <a:r>
              <a:rPr lang="en-US" sz="2400" dirty="0" err="1"/>
              <a:t>Dù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trèo</a:t>
            </a:r>
            <a:r>
              <a:rPr lang="en-US" sz="2400" dirty="0"/>
              <a:t> </a:t>
            </a:r>
            <a:r>
              <a:rPr lang="en-US" sz="2400" dirty="0" err="1"/>
              <a:t>đèo</a:t>
            </a:r>
            <a:r>
              <a:rPr lang="en-US" sz="2400" dirty="0"/>
              <a:t>, </a:t>
            </a:r>
            <a:r>
              <a:rPr lang="en-US" sz="2400" dirty="0" err="1"/>
              <a:t>lội</a:t>
            </a:r>
            <a:r>
              <a:rPr lang="en-US" sz="2400" dirty="0"/>
              <a:t> </a:t>
            </a:r>
            <a:r>
              <a:rPr lang="en-US" sz="2400" dirty="0" err="1"/>
              <a:t>suối</a:t>
            </a:r>
            <a:r>
              <a:rPr lang="en-US" sz="2400" dirty="0"/>
              <a:t>, </a:t>
            </a:r>
            <a:r>
              <a:rPr lang="en-US" sz="2400" dirty="0" err="1"/>
              <a:t>vượt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Mai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493536" y="5254279"/>
            <a:ext cx="87884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d.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Hiếu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xấu</a:t>
            </a:r>
            <a:r>
              <a:rPr lang="en-US" sz="2400" dirty="0"/>
              <a:t> </a:t>
            </a: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trì</a:t>
            </a:r>
            <a:r>
              <a:rPr lang="en-US" sz="2400" dirty="0"/>
              <a:t> </a:t>
            </a:r>
            <a:r>
              <a:rPr lang="en-US" sz="2400" dirty="0" err="1"/>
              <a:t>rèn</a:t>
            </a:r>
            <a:r>
              <a:rPr lang="en-US" sz="2400" dirty="0"/>
              <a:t> </a:t>
            </a:r>
            <a:r>
              <a:rPr lang="en-US" sz="2400" dirty="0" err="1"/>
              <a:t>luyện</a:t>
            </a:r>
            <a:r>
              <a:rPr lang="en-US" sz="2400" dirty="0"/>
              <a:t>, nay </a:t>
            </a:r>
            <a:r>
              <a:rPr lang="en-US" sz="2400" dirty="0" err="1"/>
              <a:t>Hiếu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đẹp</a:t>
            </a:r>
            <a:r>
              <a:rPr lang="en-US" sz="2400" dirty="0"/>
              <a:t>,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nhanh</a:t>
            </a:r>
            <a:r>
              <a:rPr lang="en-US" sz="2400" dirty="0"/>
              <a:t>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04825" y="4240475"/>
            <a:ext cx="8639175" cy="101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2400" dirty="0"/>
              <a:t>c.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lúa</a:t>
            </a:r>
            <a:r>
              <a:rPr lang="en-US" sz="2400" dirty="0"/>
              <a:t> </a:t>
            </a:r>
            <a:r>
              <a:rPr lang="en-US" sz="2400" dirty="0" err="1"/>
              <a:t>này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mất</a:t>
            </a:r>
            <a:r>
              <a:rPr lang="en-US" sz="2400" dirty="0"/>
              <a:t> </a:t>
            </a:r>
            <a:r>
              <a:rPr lang="en-US" sz="2400" dirty="0" err="1"/>
              <a:t>mùa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khó</a:t>
            </a:r>
            <a:r>
              <a:rPr lang="en-US" sz="2400" dirty="0"/>
              <a:t> </a:t>
            </a:r>
            <a:r>
              <a:rPr lang="en-US" sz="2400" dirty="0" err="1"/>
              <a:t>khăn</a:t>
            </a:r>
            <a:r>
              <a:rPr lang="en-US" sz="2400" dirty="0"/>
              <a:t>,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</a:t>
            </a:r>
          </a:p>
        </p:txBody>
      </p:sp>
      <p:sp>
        <p:nvSpPr>
          <p:cNvPr id="47" name="Oval 6">
            <a:extLst>
              <a:ext uri="{FF2B5EF4-FFF2-40B4-BE49-F238E27FC236}">
                <a16:creationId xmlns:a16="http://schemas.microsoft.com/office/drawing/2014/main" id="{86F3ED4D-88A5-4185-9B09-11FB434AD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043561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B0F448A9-CBBA-480B-AEC1-DA0FA38A1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16" y="3198163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  <p:sp>
        <p:nvSpPr>
          <p:cNvPr id="10" name="Oval 6">
            <a:extLst>
              <a:ext uri="{FF2B5EF4-FFF2-40B4-BE49-F238E27FC236}">
                <a16:creationId xmlns:a16="http://schemas.microsoft.com/office/drawing/2014/main" id="{2E359C06-B0FE-40DB-9CCA-E5175F66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5376957"/>
            <a:ext cx="490537" cy="431800"/>
          </a:xfrm>
          <a:prstGeom prst="ellipse">
            <a:avLst/>
          </a:prstGeom>
          <a:noFill/>
          <a:ln w="25400">
            <a:solidFill>
              <a:srgbClr val="FF5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rgbClr val="FF505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443089" y="29398"/>
            <a:ext cx="1874838" cy="510778"/>
          </a:xfrm>
          <a:prstGeom prst="roundRect">
            <a:avLst>
              <a:gd name="adj" fmla="val 16667"/>
            </a:avLst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FF99"/>
                </a:solidFill>
              </a:rPr>
              <a:t>Bài tập 2: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38200" y="417293"/>
            <a:ext cx="8153400" cy="6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có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nhận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xét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về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ý </a:t>
            </a:r>
            <a:r>
              <a:rPr lang="en-US" sz="2800" b="1" dirty="0" err="1">
                <a:solidFill>
                  <a:srgbClr val="FF0000"/>
                </a:solidFill>
              </a:rPr>
              <a:t>kiến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dưới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43089" y="1037152"/>
            <a:ext cx="8001000" cy="118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a. </a:t>
            </a:r>
            <a:r>
              <a:rPr lang="en-US" sz="2500" dirty="0" err="1"/>
              <a:t>Những</a:t>
            </a:r>
            <a:r>
              <a:rPr lang="en-US" sz="2500" dirty="0"/>
              <a:t> </a:t>
            </a:r>
            <a:r>
              <a:rPr lang="en-US" sz="2500" dirty="0" err="1"/>
              <a:t>người</a:t>
            </a:r>
            <a:r>
              <a:rPr lang="en-US" sz="2500" dirty="0"/>
              <a:t> </a:t>
            </a:r>
            <a:r>
              <a:rPr lang="en-US" sz="2500" dirty="0" err="1"/>
              <a:t>khuyết</a:t>
            </a:r>
            <a:r>
              <a:rPr lang="en-US" sz="2500" dirty="0"/>
              <a:t> </a:t>
            </a:r>
            <a:r>
              <a:rPr lang="en-US" sz="2500" dirty="0" err="1"/>
              <a:t>tật</a:t>
            </a:r>
            <a:r>
              <a:rPr lang="en-US" sz="2500" dirty="0"/>
              <a:t> </a:t>
            </a:r>
            <a:r>
              <a:rPr lang="en-US" sz="2500" dirty="0" err="1"/>
              <a:t>dù</a:t>
            </a:r>
            <a:r>
              <a:rPr lang="en-US" sz="2500" dirty="0"/>
              <a:t> </a:t>
            </a:r>
            <a:r>
              <a:rPr lang="en-US" sz="2500" dirty="0" err="1"/>
              <a:t>cố</a:t>
            </a:r>
            <a:r>
              <a:rPr lang="en-US" sz="2500" dirty="0"/>
              <a:t> </a:t>
            </a:r>
            <a:r>
              <a:rPr lang="en-US" sz="2500" dirty="0" err="1"/>
              <a:t>gắng</a:t>
            </a:r>
            <a:r>
              <a:rPr lang="en-US" sz="2500" dirty="0"/>
              <a:t> </a:t>
            </a:r>
            <a:r>
              <a:rPr lang="en-US" sz="2500" dirty="0" err="1"/>
              <a:t>học</a:t>
            </a:r>
            <a:r>
              <a:rPr lang="en-US" sz="2500" dirty="0"/>
              <a:t> </a:t>
            </a:r>
            <a:r>
              <a:rPr lang="en-US" sz="2500" dirty="0" err="1"/>
              <a:t>hành</a:t>
            </a:r>
            <a:r>
              <a:rPr lang="en-US" sz="2500" dirty="0"/>
              <a:t> </a:t>
            </a:r>
            <a:r>
              <a:rPr lang="en-US" sz="2500" dirty="0" err="1"/>
              <a:t>cũng</a:t>
            </a:r>
            <a:r>
              <a:rPr lang="en-US" sz="2500" dirty="0"/>
              <a:t> </a:t>
            </a:r>
            <a:r>
              <a:rPr lang="en-US" sz="2500" dirty="0" err="1"/>
              <a:t>chẳng</a:t>
            </a:r>
            <a:r>
              <a:rPr lang="en-US" sz="2500" dirty="0"/>
              <a:t> </a:t>
            </a:r>
            <a:r>
              <a:rPr lang="en-US" sz="2500" dirty="0" err="1"/>
              <a:t>để</a:t>
            </a:r>
            <a:r>
              <a:rPr lang="en-US" sz="2500" dirty="0"/>
              <a:t> </a:t>
            </a:r>
            <a:r>
              <a:rPr lang="en-US" sz="2500" dirty="0" err="1"/>
              <a:t>làm</a:t>
            </a:r>
            <a:r>
              <a:rPr lang="en-US" sz="2500" dirty="0"/>
              <a:t> </a:t>
            </a:r>
            <a:r>
              <a:rPr lang="en-US" sz="2500" dirty="0" err="1"/>
              <a:t>gì</a:t>
            </a:r>
            <a:r>
              <a:rPr lang="en-US" sz="2500" dirty="0"/>
              <a:t>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9222" y="2120265"/>
            <a:ext cx="8001000" cy="195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b. “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công</a:t>
            </a:r>
            <a:r>
              <a:rPr lang="en-US" sz="2500" dirty="0"/>
              <a:t> </a:t>
            </a:r>
            <a:r>
              <a:rPr lang="en-US" sz="2500" dirty="0" err="1"/>
              <a:t>mài</a:t>
            </a:r>
            <a:r>
              <a:rPr lang="en-US" sz="2500" dirty="0"/>
              <a:t> </a:t>
            </a:r>
            <a:r>
              <a:rPr lang="en-US" sz="2500" dirty="0" err="1"/>
              <a:t>sắt</a:t>
            </a:r>
            <a:r>
              <a:rPr lang="en-US" sz="2500" dirty="0"/>
              <a:t>,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ngày</a:t>
            </a:r>
            <a:r>
              <a:rPr lang="en-US" sz="2500" dirty="0"/>
              <a:t> </a:t>
            </a:r>
            <a:r>
              <a:rPr lang="en-US" sz="2500" dirty="0" err="1"/>
              <a:t>nên</a:t>
            </a:r>
            <a:r>
              <a:rPr lang="en-US" sz="2500" dirty="0"/>
              <a:t> </a:t>
            </a:r>
            <a:r>
              <a:rPr lang="en-US" sz="2500" dirty="0" err="1"/>
              <a:t>kim</a:t>
            </a:r>
            <a:r>
              <a:rPr lang="en-US" sz="2500" dirty="0"/>
              <a:t>”. ( </a:t>
            </a:r>
            <a:r>
              <a:rPr lang="en-US" sz="2500" dirty="0" err="1"/>
              <a:t>Tục</a:t>
            </a:r>
            <a:r>
              <a:rPr lang="en-US" sz="2500" dirty="0"/>
              <a:t> </a:t>
            </a:r>
            <a:r>
              <a:rPr lang="en-US" sz="2500" dirty="0" err="1"/>
              <a:t>ngữ</a:t>
            </a:r>
            <a:r>
              <a:rPr lang="en-US" sz="2500" dirty="0"/>
              <a:t> )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c. </a:t>
            </a:r>
            <a:r>
              <a:rPr lang="en-US" sz="2500" dirty="0" err="1"/>
              <a:t>Chỉ</a:t>
            </a:r>
            <a:r>
              <a:rPr lang="en-US" sz="2500" dirty="0"/>
              <a:t> con </a:t>
            </a:r>
            <a:r>
              <a:rPr lang="en-US" sz="2500" dirty="0" err="1"/>
              <a:t>nhà</a:t>
            </a:r>
            <a:r>
              <a:rPr lang="en-US" sz="2500" dirty="0"/>
              <a:t> </a:t>
            </a:r>
            <a:r>
              <a:rPr lang="en-US" sz="2500" dirty="0" err="1"/>
              <a:t>nghèo</a:t>
            </a:r>
            <a:r>
              <a:rPr lang="en-US" sz="2500" dirty="0"/>
              <a:t> </a:t>
            </a:r>
            <a:r>
              <a:rPr lang="en-US" sz="2500" dirty="0" err="1"/>
              <a:t>mới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chí</a:t>
            </a:r>
            <a:r>
              <a:rPr lang="en-US" sz="2500" dirty="0"/>
              <a:t> </a:t>
            </a:r>
            <a:r>
              <a:rPr lang="en-US" sz="2500" dirty="0" err="1"/>
              <a:t>vượt</a:t>
            </a:r>
            <a:r>
              <a:rPr lang="en-US" sz="2500" dirty="0"/>
              <a:t> </a:t>
            </a:r>
            <a:r>
              <a:rPr lang="en-US" sz="2500" dirty="0" err="1"/>
              <a:t>khó</a:t>
            </a:r>
            <a:r>
              <a:rPr lang="en-US" sz="2500" dirty="0"/>
              <a:t>, </a:t>
            </a:r>
            <a:r>
              <a:rPr lang="en-US" sz="2500" dirty="0" err="1"/>
              <a:t>còn</a:t>
            </a:r>
            <a:r>
              <a:rPr lang="en-US" sz="2500" dirty="0"/>
              <a:t> con </a:t>
            </a:r>
            <a:r>
              <a:rPr lang="en-US" sz="2500" dirty="0" err="1"/>
              <a:t>nhà</a:t>
            </a:r>
            <a:r>
              <a:rPr lang="en-US" sz="2500" dirty="0"/>
              <a:t> </a:t>
            </a:r>
            <a:r>
              <a:rPr lang="en-US" sz="2500" dirty="0" err="1"/>
              <a:t>giàu</a:t>
            </a:r>
            <a:r>
              <a:rPr lang="en-US" sz="2500" dirty="0"/>
              <a:t> </a:t>
            </a:r>
            <a:r>
              <a:rPr lang="en-US" sz="2500" dirty="0" err="1"/>
              <a:t>thì</a:t>
            </a:r>
            <a:r>
              <a:rPr lang="en-US" sz="2500" dirty="0"/>
              <a:t> </a:t>
            </a:r>
            <a:r>
              <a:rPr lang="en-US" sz="2500" dirty="0" err="1"/>
              <a:t>không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.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20511" y="3904349"/>
            <a:ext cx="8001000" cy="609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c. Con </a:t>
            </a:r>
            <a:r>
              <a:rPr lang="en-US" sz="2500" dirty="0" err="1"/>
              <a:t>trai</a:t>
            </a:r>
            <a:r>
              <a:rPr lang="en-US" sz="2500" dirty="0"/>
              <a:t> </a:t>
            </a:r>
            <a:r>
              <a:rPr lang="en-US" sz="2500" dirty="0" err="1"/>
              <a:t>mới</a:t>
            </a:r>
            <a:r>
              <a:rPr lang="en-US" sz="2500" dirty="0"/>
              <a:t> </a:t>
            </a:r>
            <a:r>
              <a:rPr lang="en-US" sz="2500" dirty="0" err="1"/>
              <a:t>cần</a:t>
            </a:r>
            <a:r>
              <a:rPr lang="en-US" sz="2500" dirty="0"/>
              <a:t> </a:t>
            </a:r>
            <a:r>
              <a:rPr lang="en-US" sz="2500" dirty="0" err="1"/>
              <a:t>có</a:t>
            </a:r>
            <a:r>
              <a:rPr lang="en-US" sz="2500" dirty="0"/>
              <a:t> </a:t>
            </a:r>
            <a:r>
              <a:rPr lang="en-US" sz="2500" dirty="0" err="1"/>
              <a:t>chí</a:t>
            </a:r>
            <a:r>
              <a:rPr lang="en-US" sz="2500" dirty="0"/>
              <a:t>.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31800" y="4584857"/>
            <a:ext cx="8001000" cy="116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500" dirty="0"/>
              <a:t>d. 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trì</a:t>
            </a:r>
            <a:r>
              <a:rPr lang="en-US" sz="2400" dirty="0"/>
              <a:t> </a:t>
            </a:r>
            <a:r>
              <a:rPr lang="en-US" sz="2400" dirty="0" err="1"/>
              <a:t>sửa</a:t>
            </a:r>
            <a:r>
              <a:rPr lang="en-US" sz="2400" dirty="0"/>
              <a:t> </a:t>
            </a:r>
            <a:r>
              <a:rPr lang="en-US" sz="2400" dirty="0" err="1"/>
              <a:t>chữa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đ</a:t>
            </a:r>
            <a:r>
              <a:rPr lang="vi-VN" sz="2400" dirty="0"/>
              <a:t>ược một khuyếm khuyết của bản thân ( như nói ngọng, nói lắp,..) cũng là người có chí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6342-F55C-49E4-B3DB-30B0CE40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1325563"/>
          </a:xfrm>
        </p:spPr>
        <p:txBody>
          <a:bodyPr>
            <a:normAutofit fontScale="90000"/>
          </a:bodyPr>
          <a:lstStyle/>
          <a:p>
            <a:r>
              <a:rPr lang="vi-VN" dirty="0">
                <a:solidFill>
                  <a:srgbClr val="00B050"/>
                </a:solidFill>
              </a:rPr>
              <a:t>Bài 3: Hãy kể lại cho các bạn trong nhóm cùng nghe về một tấm gương “ Có chí thì nên mà em biết”</a:t>
            </a:r>
          </a:p>
        </p:txBody>
      </p:sp>
    </p:spTree>
    <p:extLst>
      <p:ext uri="{BB962C8B-B14F-4D97-AF65-F5344CB8AC3E}">
        <p14:creationId xmlns:p14="http://schemas.microsoft.com/office/powerpoint/2010/main" val="49998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379663" y="5559425"/>
            <a:ext cx="5356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</a:rPr>
              <a:t>Thầy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giáo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Nguyễn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Ngọc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Ký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77C86-7462-414F-BEDD-49B63C9D8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5559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1B38CB-D457-4172-A550-F2AFC715D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55942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3327</TotalTime>
  <Words>482</Words>
  <Application>Microsoft Office PowerPoint</Application>
  <PresentationFormat>On-screen Show (4:3)</PresentationFormat>
  <Paragraphs>72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Malgun Gothic</vt:lpstr>
      <vt:lpstr>宋体</vt:lpstr>
      <vt:lpstr>Arial</vt:lpstr>
      <vt:lpstr>Arial-Rounded</vt:lpstr>
      <vt:lpstr>Calibri</vt:lpstr>
      <vt:lpstr>Calibri Light</vt:lpstr>
      <vt:lpstr>iCiel Cucho</vt:lpstr>
      <vt:lpstr>Quicksand Medium</vt:lpstr>
      <vt:lpstr>Times New Roman</vt:lpstr>
      <vt:lpstr>华康海报体W12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Hãy kể lại cho các bạn trong nhóm cùng nghe về một tấm gương “ Có chí thì nên mà em biết”</vt:lpstr>
      <vt:lpstr>PowerPoint Presentation</vt:lpstr>
      <vt:lpstr>PowerPoint Presentation</vt:lpstr>
      <vt:lpstr>Hiệp sĩ CNTT- Nguyễn Công Hùng</vt:lpstr>
      <vt:lpstr>PowerPoint Presentation</vt:lpstr>
      <vt:lpstr>PowerPoint Presentation</vt:lpstr>
      <vt:lpstr>PowerPoint Presentation</vt:lpstr>
      <vt:lpstr>PowerPoint Presentation</vt:lpstr>
      <vt:lpstr>Chúc các em học tốt !</vt:lpstr>
    </vt:vector>
  </TitlesOfParts>
  <Company>Thai Hung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tiÓu häc lª ngäc h©n líp 2e</dc:title>
  <dc:creator>TranTrung</dc:creator>
  <cp:lastModifiedBy>DELL</cp:lastModifiedBy>
  <cp:revision>235</cp:revision>
  <dcterms:created xsi:type="dcterms:W3CDTF">2005-03-07T15:19:15Z</dcterms:created>
  <dcterms:modified xsi:type="dcterms:W3CDTF">2023-10-12T00:58:35Z</dcterms:modified>
</cp:coreProperties>
</file>