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97" r:id="rId3"/>
    <p:sldId id="287" r:id="rId4"/>
    <p:sldId id="291" r:id="rId5"/>
    <p:sldId id="292" r:id="rId6"/>
    <p:sldId id="293" r:id="rId7"/>
    <p:sldId id="294" r:id="rId8"/>
    <p:sldId id="295" r:id="rId9"/>
    <p:sldId id="289" r:id="rId10"/>
    <p:sldId id="296" r:id="rId11"/>
    <p:sldId id="258" r:id="rId12"/>
    <p:sldId id="281" r:id="rId13"/>
    <p:sldId id="282" r:id="rId14"/>
    <p:sldId id="283" r:id="rId15"/>
    <p:sldId id="278" r:id="rId16"/>
    <p:sldId id="285" r:id="rId17"/>
    <p:sldId id="284" r:id="rId18"/>
    <p:sldId id="286" r:id="rId19"/>
  </p:sldIdLst>
  <p:sldSz cx="12192000" cy="6858000"/>
  <p:notesSz cx="6858000" cy="9144000"/>
  <p:embeddedFontLst>
    <p:embeddedFont>
      <p:font typeface="等线" panose="02010600030101010101" pitchFamily="2" charset="-122"/>
      <p:regular r:id="rId21"/>
    </p:embeddedFont>
    <p:embeddedFont>
      <p:font typeface="等线 Light" panose="02010600030101010101" pitchFamily="2" charset="-122"/>
      <p:regular r:id="rId22"/>
    </p:embeddedFont>
    <p:embeddedFont>
      <p:font typeface="包图简圆体" panose="020B0604020202020204" charset="-122"/>
      <p:regular r:id="rId23"/>
    </p:embeddedFont>
    <p:embeddedFont>
      <p:font typeface="字魂58号-创中黑" panose="020B0604020202020204" charset="-122"/>
      <p:regular r:id="rId24"/>
    </p:embeddedFont>
    <p:embeddedFont>
      <p:font typeface="#9Slide07 HoneyCream" panose="020B0604020202020204" charset="0"/>
      <p:regular r:id="rId25"/>
    </p:embeddedFont>
    <p:embeddedFont>
      <p:font typeface="Aptos Display" panose="020B0004020202020204" pitchFamily="34" charset="0"/>
      <p:regular r:id="rId26"/>
      <p:bold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iCiel Cadena" panose="02000503000000020004" charset="0"/>
      <p:bold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0" d="100"/>
          <a:sy n="60" d="100"/>
        </p:scale>
        <p:origin x="88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4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CE79B8-81C6-4AD6-B9F6-1042E47AEBCA}"/>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C247EC-1F2E-49D9-87DF-79E3A0D93FD0}"/>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02B730-0684-4C93-A9F7-8B6A8E675378}"/>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C18CD-478F-493E-BA3F-24E6C622771B}"/>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0B0D05-D250-40F0-BD05-CB2487ED5481}"/>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3094C90-757D-4D0B-BB8D-57CEFAE4B4B2}"/>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3872D1-474F-435A-9BD4-149D6DF1D5BB}"/>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8" name="页脚占位符 7">
            <a:extLst>
              <a:ext uri="{FF2B5EF4-FFF2-40B4-BE49-F238E27FC236}">
                <a16:creationId xmlns:a16="http://schemas.microsoft.com/office/drawing/2014/main"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DDD47E1-A0E1-4C79-A14A-3619B3DD1D43}"/>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4" name="页脚占位符 3">
            <a:extLst>
              <a:ext uri="{FF2B5EF4-FFF2-40B4-BE49-F238E27FC236}">
                <a16:creationId xmlns:a16="http://schemas.microsoft.com/office/drawing/2014/main"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F2035B-8904-4C22-BE87-B7ADE6786F65}"/>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3" name="页脚占位符 2">
            <a:extLst>
              <a:ext uri="{FF2B5EF4-FFF2-40B4-BE49-F238E27FC236}">
                <a16:creationId xmlns:a16="http://schemas.microsoft.com/office/drawing/2014/main"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B007-6F0D-45FF-836C-C6E1B389B3E3}"/>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824FF6D-3CB4-4181-B7AE-EF77566418AC}"/>
              </a:ext>
            </a:extLst>
          </p:cNvPr>
          <p:cNvSpPr>
            <a:spLocks noGrp="1"/>
          </p:cNvSpPr>
          <p:nvPr>
            <p:ph type="dt" sz="half" idx="10"/>
          </p:nvPr>
        </p:nvSpPr>
        <p:spPr/>
        <p:txBody>
          <a:bodyPr/>
          <a:lstStyle/>
          <a:p>
            <a:fld id="{B51479C6-82FA-49D2-99FA-B28CD38B4C3D}"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sp>
        <p:nvSpPr>
          <p:cNvPr id="10" name="Title 1">
            <a:extLst>
              <a:ext uri="{FF2B5EF4-FFF2-40B4-BE49-F238E27FC236}">
                <a16:creationId xmlns:a16="http://schemas.microsoft.com/office/drawing/2014/main"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05CE7590-A1F4-317C-5496-EC903BED6E5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9AA2EA89-14F5-E744-3E68-6952EE6D2CC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CF451879-2559-E0D8-B746-D23042077E5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C49980DA-8E9C-C900-581A-2C8280F497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17.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5" Type="http://schemas.openxmlformats.org/officeDocument/2006/relationships/slide" Target="slide6.xml"/><Relationship Id="rId10" Type="http://schemas.openxmlformats.org/officeDocument/2006/relationships/image" Target="../media/image15.png"/><Relationship Id="rId19" Type="http://schemas.openxmlformats.org/officeDocument/2006/relationships/image" Target="../media/image22.gif"/><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11.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4.emf"/><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8.png"/><Relationship Id="rId5" Type="http://schemas.openxmlformats.org/officeDocument/2006/relationships/image" Target="../media/image11.jpeg"/><Relationship Id="rId15" Type="http://schemas.openxmlformats.org/officeDocument/2006/relationships/image" Target="../media/image23.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11.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24.emf"/><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jpeg"/><Relationship Id="rId11" Type="http://schemas.openxmlformats.org/officeDocument/2006/relationships/image" Target="../media/image22.gif"/><Relationship Id="rId5" Type="http://schemas.openxmlformats.org/officeDocument/2006/relationships/image" Target="../media/image11.jpe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6.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312D16-2A71-44DE-90D9-9D126E57D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0" y="36496"/>
            <a:ext cx="12192001" cy="6858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4221088"/>
            <a:ext cx="3124191" cy="3124191"/>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3863752" y="3717032"/>
            <a:ext cx="7272808" cy="1676538"/>
          </a:xfrm>
          <a:prstGeom prst="rect">
            <a:avLst/>
          </a:prstGeom>
        </p:spPr>
      </p:pic>
      <p:sp>
        <p:nvSpPr>
          <p:cNvPr id="20" name="TextBox 19"/>
          <p:cNvSpPr txBox="1"/>
          <p:nvPr/>
        </p:nvSpPr>
        <p:spPr>
          <a:xfrm>
            <a:off x="987025" y="36496"/>
            <a:ext cx="11922746" cy="1169551"/>
          </a:xfrm>
          <a:prstGeom prst="rect">
            <a:avLst/>
          </a:prstGeom>
          <a:noFill/>
        </p:spPr>
        <p:txBody>
          <a:bodyPr wrap="square" rtlCol="0">
            <a:spAutoFit/>
          </a:bodyPr>
          <a:lstStyle/>
          <a:p>
            <a:r>
              <a:rPr lang="en-US" sz="7000">
                <a:ln w="28575">
                  <a:solidFill>
                    <a:schemeClr val="tx1">
                      <a:lumMod val="50000"/>
                      <a:lumOff val="50000"/>
                    </a:schemeClr>
                  </a:solidFill>
                </a:ln>
                <a:effectLst>
                  <a:outerShdw blurRad="38100" dist="38100" dir="2700000" algn="tl">
                    <a:srgbClr val="000000">
                      <a:alpha val="43137"/>
                    </a:srgbClr>
                  </a:outerShdw>
                </a:effectLst>
                <a:latin typeface="SVN-Lobster" panose="02040603050506020204" pitchFamily="18" charset="0"/>
              </a:rPr>
              <a:t>TRƯỜNG TIỂU HỌC SÀI ĐỒNG</a:t>
            </a:r>
            <a:endParaRPr lang="en-US" sz="7000" dirty="0">
              <a:ln w="28575">
                <a:solidFill>
                  <a:schemeClr val="tx1">
                    <a:lumMod val="50000"/>
                    <a:lumOff val="50000"/>
                  </a:schemeClr>
                </a:solidFill>
              </a:ln>
              <a:effectLst>
                <a:outerShdw blurRad="38100" dist="38100" dir="2700000" algn="tl">
                  <a:srgbClr val="000000">
                    <a:alpha val="43137"/>
                  </a:srgbClr>
                </a:outerShdw>
              </a:effectLst>
              <a:latin typeface="SVN-Lobster" panose="02040603050506020204" pitchFamily="18" charset="0"/>
            </a:endParaRPr>
          </a:p>
        </p:txBody>
      </p:sp>
      <p:sp>
        <p:nvSpPr>
          <p:cNvPr id="4" name="TextBox 3">
            <a:extLst>
              <a:ext uri="{FF2B5EF4-FFF2-40B4-BE49-F238E27FC236}">
                <a16:creationId xmlns:a16="http://schemas.microsoft.com/office/drawing/2014/main" id="{2330D200-9352-CD3D-536C-5B3F543EB0F8}"/>
              </a:ext>
            </a:extLst>
          </p:cNvPr>
          <p:cNvSpPr txBox="1"/>
          <p:nvPr/>
        </p:nvSpPr>
        <p:spPr>
          <a:xfrm>
            <a:off x="2423592" y="1305342"/>
            <a:ext cx="8136903" cy="2123658"/>
          </a:xfrm>
          <a:prstGeom prst="rect">
            <a:avLst/>
          </a:prstGeom>
          <a:noFill/>
        </p:spPr>
        <p:txBody>
          <a:bodyPr wrap="square" rtlCol="0">
            <a:spAutoFit/>
          </a:bodyPr>
          <a:lstStyle/>
          <a:p>
            <a:r>
              <a:rPr lang="en-US" sz="4400" b="1">
                <a:solidFill>
                  <a:srgbClr val="FF0000"/>
                </a:solidFill>
                <a:latin typeface="Aptos Display" panose="020B0004020202020204" pitchFamily="34" charset="0"/>
              </a:rPr>
              <a:t>Giáo viên: Trần Thị Hạnh</a:t>
            </a:r>
          </a:p>
          <a:p>
            <a:r>
              <a:rPr lang="en-US" sz="4400" b="1">
                <a:solidFill>
                  <a:srgbClr val="FF0000"/>
                </a:solidFill>
                <a:latin typeface="Aptos Display" panose="020B0004020202020204" pitchFamily="34" charset="0"/>
              </a:rPr>
              <a:t>Lớp : 4A2</a:t>
            </a:r>
          </a:p>
          <a:p>
            <a:r>
              <a:rPr lang="en-US" sz="4400" b="1">
                <a:solidFill>
                  <a:srgbClr val="FF0000"/>
                </a:solidFill>
                <a:latin typeface="Aptos Display" panose="020B0004020202020204" pitchFamily="34" charset="0"/>
              </a:rPr>
              <a:t>Môn: Tiếng Việt</a:t>
            </a:r>
          </a:p>
        </p:txBody>
      </p:sp>
      <p:sp>
        <p:nvSpPr>
          <p:cNvPr id="6" name="TextBox 5">
            <a:extLst>
              <a:ext uri="{FF2B5EF4-FFF2-40B4-BE49-F238E27FC236}">
                <a16:creationId xmlns:a16="http://schemas.microsoft.com/office/drawing/2014/main" id="{B00534D2-D3E8-B683-AA41-046078EE868B}"/>
              </a:ext>
            </a:extLst>
          </p:cNvPr>
          <p:cNvSpPr txBox="1"/>
          <p:nvPr/>
        </p:nvSpPr>
        <p:spPr>
          <a:xfrm>
            <a:off x="2389383" y="3579298"/>
            <a:ext cx="8136903" cy="1107996"/>
          </a:xfrm>
          <a:prstGeom prst="rect">
            <a:avLst/>
          </a:prstGeom>
          <a:noFill/>
        </p:spPr>
        <p:txBody>
          <a:bodyPr wrap="square" rtlCol="0">
            <a:spAutoFit/>
          </a:bodyPr>
          <a:lstStyle/>
          <a:p>
            <a:r>
              <a:rPr lang="en-US" sz="6600" b="1">
                <a:solidFill>
                  <a:srgbClr val="002060"/>
                </a:solidFill>
                <a:latin typeface="Aptos Display" panose="020B0004020202020204" pitchFamily="34" charset="0"/>
              </a:rPr>
              <a:t>Bài:</a:t>
            </a: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7408" y="764704"/>
            <a:ext cx="556915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C000"/>
                </a:solidFill>
                <a:effectLst>
                  <a:outerShdw dist="38100" dir="2700000" algn="tl" rotWithShape="0">
                    <a:schemeClr val="accent2"/>
                  </a:outerShdw>
                </a:effectLst>
                <a:latin typeface="iCiel Cadena" panose="02000503000000020004" pitchFamily="50" charset="0"/>
              </a:rPr>
              <a:t>YÊU CẦU CẦN ĐẠT</a:t>
            </a:r>
          </a:p>
        </p:txBody>
      </p:sp>
      <p:sp>
        <p:nvSpPr>
          <p:cNvPr id="5" name="TextBox 4"/>
          <p:cNvSpPr txBox="1"/>
          <p:nvPr/>
        </p:nvSpPr>
        <p:spPr>
          <a:xfrm>
            <a:off x="1055440" y="2232552"/>
            <a:ext cx="9793088" cy="1569660"/>
          </a:xfrm>
          <a:prstGeom prst="rect">
            <a:avLst/>
          </a:prstGeom>
          <a:solidFill>
            <a:schemeClr val="accent1">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457200" indent="-457200">
              <a:buFontTx/>
              <a:buChar char="-"/>
            </a:pPr>
            <a:r>
              <a:rPr lang="vi-VN" sz="3200" b="1" dirty="0">
                <a:solidFill>
                  <a:schemeClr val="accent1">
                    <a:lumMod val="75000"/>
                  </a:schemeClr>
                </a:solidFill>
                <a:latin typeface="Cambria" panose="02040503050406030204" pitchFamily="18" charset="0"/>
              </a:rPr>
              <a:t>Biết nhận diện và phân loại một số nhóm danh từ theo đặc điểm về nghĩa. </a:t>
            </a:r>
            <a:endParaRPr lang="en-US" sz="3200" b="1" dirty="0">
              <a:solidFill>
                <a:schemeClr val="accent1">
                  <a:lumMod val="75000"/>
                </a:schemeClr>
              </a:solidFill>
              <a:latin typeface="Cambria" panose="02040503050406030204" pitchFamily="18" charset="0"/>
            </a:endParaRPr>
          </a:p>
          <a:p>
            <a:pPr marL="457200" indent="-457200">
              <a:buFontTx/>
              <a:buChar char="-"/>
            </a:pPr>
            <a:r>
              <a:rPr lang="en-US" sz="3200" b="1" dirty="0" err="1">
                <a:solidFill>
                  <a:schemeClr val="accent1">
                    <a:lumMod val="75000"/>
                  </a:schemeClr>
                </a:solidFill>
                <a:effectLst/>
                <a:latin typeface="Cambria" panose="02040503050406030204" pitchFamily="18" charset="0"/>
              </a:rPr>
              <a:t>Biết</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đặt</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câu</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có</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chứa</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danh</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từ</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theo</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yêu</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cầu</a:t>
            </a:r>
            <a:r>
              <a:rPr lang="en-US" sz="3200" b="1" dirty="0">
                <a:solidFill>
                  <a:schemeClr val="accent1">
                    <a:lumMod val="75000"/>
                  </a:schemeClr>
                </a:solidFill>
                <a:effectLst/>
                <a:latin typeface="Cambria" panose="020405030504060302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054" y="3818374"/>
            <a:ext cx="3746946" cy="31701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4236354"/>
            <a:ext cx="2658086" cy="27312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40" y="121832"/>
            <a:ext cx="2454892" cy="2209073"/>
          </a:xfrm>
          <a:prstGeom prst="rect">
            <a:avLst/>
          </a:prstGeom>
        </p:spPr>
      </p:pic>
    </p:spTree>
    <p:extLst>
      <p:ext uri="{BB962C8B-B14F-4D97-AF65-F5344CB8AC3E}">
        <p14:creationId xmlns:p14="http://schemas.microsoft.com/office/powerpoint/2010/main" val="199487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9834439">
            <a:off x="7745546" y="273484"/>
            <a:ext cx="2724000" cy="2601698"/>
          </a:xfrm>
          <a:prstGeom prst="rect">
            <a:avLst/>
          </a:prstGeom>
        </p:spPr>
      </p:pic>
      <p:pic>
        <p:nvPicPr>
          <p:cNvPr id="3" name="Picture 2"/>
          <p:cNvPicPr>
            <a:picLocks noChangeAspect="1"/>
          </p:cNvPicPr>
          <p:nvPr/>
        </p:nvPicPr>
        <p:blipFill>
          <a:blip r:embed="rId5"/>
          <a:stretch>
            <a:fillRect/>
          </a:stretch>
        </p:blipFill>
        <p:spPr>
          <a:xfrm>
            <a:off x="-1320824" y="116632"/>
            <a:ext cx="12066577" cy="2436266"/>
          </a:xfrm>
          <a:prstGeom prst="rect">
            <a:avLst/>
          </a:prstGeom>
        </p:spPr>
      </p:pic>
      <p:graphicFrame>
        <p:nvGraphicFramePr>
          <p:cNvPr id="18" name="Group 31">
            <a:extLst>
              <a:ext uri="{FF2B5EF4-FFF2-40B4-BE49-F238E27FC236}">
                <a16:creationId xmlns:a16="http://schemas.microsoft.com/office/drawing/2014/main" id="{65EFAE38-230B-4F14-8AA6-1B1CB7F13B46}"/>
              </a:ext>
            </a:extLst>
          </p:cNvPr>
          <p:cNvGraphicFramePr>
            <a:graphicFrameLocks/>
          </p:cNvGraphicFramePr>
          <p:nvPr>
            <p:extLst>
              <p:ext uri="{D42A27DB-BD31-4B8C-83A1-F6EECF244321}">
                <p14:modId xmlns:p14="http://schemas.microsoft.com/office/powerpoint/2010/main" val="2759847261"/>
              </p:ext>
            </p:extLst>
          </p:nvPr>
        </p:nvGraphicFramePr>
        <p:xfrm>
          <a:off x="408973" y="2897894"/>
          <a:ext cx="11204494" cy="3517504"/>
        </p:xfrm>
        <a:graphic>
          <a:graphicData uri="http://schemas.openxmlformats.org/drawingml/2006/table">
            <a:tbl>
              <a:tblPr>
                <a:effectLst>
                  <a:innerShdw blurRad="63500" dist="50800" dir="8100000">
                    <a:prstClr val="black">
                      <a:alpha val="50000"/>
                    </a:prstClr>
                  </a:innerShdw>
                  <a:reflection blurRad="6350" stA="50000" endA="300" endPos="38500" dist="50800" dir="5400000" sy="-100000" algn="bl" rotWithShape="0"/>
                </a:effectLst>
                <a:tableStyleId>{35758FB7-9AC5-4552-8A53-C91805E547FA}</a:tableStyleId>
              </a:tblPr>
              <a:tblGrid>
                <a:gridCol w="3629100">
                  <a:extLst>
                    <a:ext uri="{9D8B030D-6E8A-4147-A177-3AD203B41FA5}">
                      <a16:colId xmlns:a16="http://schemas.microsoft.com/office/drawing/2014/main" val="20000"/>
                    </a:ext>
                  </a:extLst>
                </a:gridCol>
                <a:gridCol w="3787697">
                  <a:extLst>
                    <a:ext uri="{9D8B030D-6E8A-4147-A177-3AD203B41FA5}">
                      <a16:colId xmlns:a16="http://schemas.microsoft.com/office/drawing/2014/main" val="20001"/>
                    </a:ext>
                  </a:extLst>
                </a:gridCol>
                <a:gridCol w="3787697">
                  <a:extLst>
                    <a:ext uri="{9D8B030D-6E8A-4147-A177-3AD203B41FA5}">
                      <a16:colId xmlns:a16="http://schemas.microsoft.com/office/drawing/2014/main" val="2632306417"/>
                    </a:ext>
                  </a:extLst>
                </a:gridCol>
              </a:tblGrid>
              <a:tr h="10152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thời gian</a:t>
                      </a:r>
                      <a:r>
                        <a:rPr kumimoji="0" lang="en-US" sz="36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vật</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cây cối</a:t>
                      </a: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19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1170610" y="4544608"/>
            <a:ext cx="2494339"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đêm đêm</a:t>
            </a:r>
            <a:endParaRPr lang="en-US" sz="4000" b="1" dirty="0">
              <a:solidFill>
                <a:srgbClr val="002060"/>
              </a:solidFill>
              <a:latin typeface="Cambria" panose="02040503050406030204" pitchFamily="18" charset="0"/>
              <a:ea typeface="Cambria" panose="02040503050406030204" pitchFamily="18" charset="0"/>
            </a:endParaRPr>
          </a:p>
        </p:txBody>
      </p:sp>
      <p:sp>
        <p:nvSpPr>
          <p:cNvPr id="19" name="TextBox 18"/>
          <p:cNvSpPr txBox="1"/>
          <p:nvPr/>
        </p:nvSpPr>
        <p:spPr>
          <a:xfrm>
            <a:off x="1285039" y="5264041"/>
            <a:ext cx="1584176"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9318595" y="4920177"/>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cỏ</a:t>
            </a:r>
            <a:endParaRPr lang="en-US" sz="4000" b="1" dirty="0">
              <a:solidFill>
                <a:srgbClr val="002060"/>
              </a:solidFill>
              <a:latin typeface="Cambria" panose="02040503050406030204" pitchFamily="18" charset="0"/>
              <a:ea typeface="Cambria" panose="02040503050406030204" pitchFamily="18" charset="0"/>
            </a:endParaRPr>
          </a:p>
        </p:txBody>
      </p:sp>
      <p:sp>
        <p:nvSpPr>
          <p:cNvPr id="20" name="TextBox 19"/>
          <p:cNvSpPr txBox="1"/>
          <p:nvPr/>
        </p:nvSpPr>
        <p:spPr>
          <a:xfrm>
            <a:off x="9051727" y="5478136"/>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bưởi</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9305593" y="4367250"/>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lá</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4438681" y="4981352"/>
            <a:ext cx="3176780" cy="646331"/>
          </a:xfrm>
          <a:prstGeom prst="rect">
            <a:avLst/>
          </a:prstGeom>
          <a:noFill/>
        </p:spPr>
        <p:txBody>
          <a:bodyPr wrap="square" rtlCol="0">
            <a:spAutoFit/>
          </a:bodyPr>
          <a:lstStyle/>
          <a:p>
            <a:pPr lvl="0" fontAlgn="base">
              <a:spcBef>
                <a:spcPct val="20000"/>
              </a:spcBef>
              <a:spcAft>
                <a:spcPct val="0"/>
              </a:spcAft>
              <a:defRPr/>
            </a:pPr>
            <a:r>
              <a:rPr lang="vi-VN" sz="3600" b="1" dirty="0">
                <a:solidFill>
                  <a:srgbClr val="002060"/>
                </a:solidFill>
                <a:latin typeface="Cambria" panose="02040503050406030204" pitchFamily="18" charset="0"/>
                <a:ea typeface="Cambria" panose="02040503050406030204" pitchFamily="18" charset="0"/>
              </a:rPr>
              <a:t>vành khuyên</a:t>
            </a:r>
          </a:p>
        </p:txBody>
      </p:sp>
    </p:spTree>
    <p:extLst>
      <p:ext uri="{BB962C8B-B14F-4D97-AF65-F5344CB8AC3E}">
        <p14:creationId xmlns:p14="http://schemas.microsoft.com/office/powerpoint/2010/main" val="230701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2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6" grpId="0"/>
      <p:bldP spid="20" grpId="0"/>
      <p:bldP spid="2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09164" y="2040074"/>
            <a:ext cx="899593" cy="1082999"/>
          </a:xfrm>
          <a:prstGeom prst="rect">
            <a:avLst/>
          </a:prstGeom>
        </p:spPr>
      </p:pic>
      <p:sp>
        <p:nvSpPr>
          <p:cNvPr id="5" name="Rectangle 4"/>
          <p:cNvSpPr/>
          <p:nvPr/>
        </p:nvSpPr>
        <p:spPr>
          <a:xfrm>
            <a:off x="7674935" y="2449281"/>
            <a:ext cx="992579" cy="553998"/>
          </a:xfrm>
          <a:prstGeom prst="rect">
            <a:avLst/>
          </a:prstGeom>
        </p:spPr>
        <p:txBody>
          <a:bodyPr wrap="none">
            <a:spAutoFit/>
          </a:bodyPr>
          <a:lstStyle/>
          <a:p>
            <a:r>
              <a:rPr lang="vi-VN" sz="3000" dirty="0">
                <a:solidFill>
                  <a:srgbClr val="FF0000"/>
                </a:solidFill>
                <a:latin typeface="Cambria" panose="02040503050406030204" pitchFamily="18" charset="0"/>
                <a:ea typeface="Cambria" panose="02040503050406030204" pitchFamily="18" charset="0"/>
              </a:rPr>
              <a:t>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29569" y="2581573"/>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83905" y="3578555"/>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a16="http://schemas.microsoft.com/office/drawing/2014/main"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a16="http://schemas.microsoft.com/office/drawing/2014/main"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a16="http://schemas.microsoft.com/office/drawing/2014/main"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a16="http://schemas.microsoft.com/office/drawing/2014/main"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a16="http://schemas.microsoft.com/office/drawing/2014/main"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a16="http://schemas.microsoft.com/office/drawing/2014/main"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a16="http://schemas.microsoft.com/office/drawing/2014/main"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a16="http://schemas.microsoft.com/office/drawing/2014/main"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a16="http://schemas.microsoft.com/office/drawing/2014/main"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a16="http://schemas.microsoft.com/office/drawing/2014/main"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a16="http://schemas.microsoft.com/office/drawing/2014/main"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3140968"/>
            <a:ext cx="7128792" cy="1569660"/>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biết</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và</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đặt</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câu</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với</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danh</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từ</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đó</a:t>
            </a:r>
            <a:r>
              <a:rPr kumimoji="1" lang="en-US" altLang="zh-CN" sz="3200" b="1" dirty="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312D16-2A71-44DE-90D9-9D126E57D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000" b="0" i="0" u="none" strike="noStrike" kern="1200" cap="none" spc="0" normalizeH="0" baseline="0" noProof="0" dirty="0">
                <a:ln w="28575">
                  <a:solidFill>
                    <a:prstClr val="black">
                      <a:lumMod val="50000"/>
                      <a:lumOff val="50000"/>
                    </a:prstClr>
                  </a:solidFill>
                </a:ln>
                <a:solidFill>
                  <a:prstClr val="white"/>
                </a:solidFill>
                <a:effectLst/>
                <a:uLnTx/>
                <a:uFillTx/>
                <a:latin typeface="SVN-Lobster" panose="02040603050506020204" pitchFamily="18" charset="0"/>
                <a:ea typeface="+mn-ea"/>
                <a:cs typeface="+mn-cs"/>
              </a:rPr>
              <a:t>Luyện từ và câu </a:t>
            </a:r>
            <a:endParaRPr kumimoji="0" lang="en-US" sz="7000" b="0" i="0" u="none" strike="noStrike" kern="1200" cap="none" spc="0" normalizeH="0" baseline="0" noProof="0" dirty="0">
              <a:ln w="28575">
                <a:solidFill>
                  <a:prstClr val="black">
                    <a:lumMod val="50000"/>
                    <a:lumOff val="50000"/>
                  </a:prstClr>
                </a:solidFill>
              </a:ln>
              <a:solidFill>
                <a:prstClr val="white"/>
              </a:solidFill>
              <a:effectLst/>
              <a:uLnTx/>
              <a:uFillTx/>
              <a:latin typeface="SVN-Lobster" panose="02040603050506020204" pitchFamily="18" charset="0"/>
              <a:ea typeface="+mn-ea"/>
              <a:cs typeface="+mn-cs"/>
            </a:endParaRPr>
          </a:p>
        </p:txBody>
      </p:sp>
    </p:spTree>
    <p:extLst>
      <p:ext uri="{BB962C8B-B14F-4D97-AF65-F5344CB8AC3E}">
        <p14:creationId xmlns:p14="http://schemas.microsoft.com/office/powerpoint/2010/main" val="1385084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9"/>
          <a:stretch>
            <a:fillRect/>
          </a:stretch>
        </p:blipFill>
        <p:spPr>
          <a:xfrm>
            <a:off x="-1248816" y="5271618"/>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1"/>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3752" y="-1229141"/>
            <a:ext cx="10058400" cy="5165124"/>
          </a:xfrm>
          <a:prstGeom prst="rect">
            <a:avLst/>
          </a:prstGeom>
        </p:spPr>
      </p:pic>
      <p:pic>
        <p:nvPicPr>
          <p:cNvPr id="5" name="Picture 4">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4021" y="4726120"/>
            <a:ext cx="1333881" cy="1333881"/>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3130" y="3941342"/>
            <a:ext cx="1620743" cy="162074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599" y="5171587"/>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0559" y="5782324"/>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026845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2.91667E-6 -2.22222E-6 L 2.91667E-6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3" dur="1000" fill="hold"/>
                                        <p:tgtEl>
                                          <p:spTgt spid="11"/>
                                        </p:tgtEl>
                                        <p:attrNameLst>
                                          <p:attrName>ppt_x</p:attrName>
                                          <p:attrName>ppt_y</p:attrName>
                                        </p:attrNameLst>
                                      </p:cBhvr>
                                      <p:rCtr x="0" y="1412"/>
                                    </p:animMotion>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2"/>
                                        </p:tgtEl>
                                      </p:cBhvr>
                                    </p:cmd>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200" fill="hold">
                                          <p:stCondLst>
                                            <p:cond delay="0"/>
                                          </p:stCondLst>
                                        </p:cTn>
                                        <p:tgtEl>
                                          <p:spTgt spid="5"/>
                                        </p:tgtEl>
                                        <p:attrNameLst>
                                          <p:attrName>r</p:attrName>
                                        </p:attrNameLst>
                                      </p:cBhvr>
                                    </p:animRot>
                                    <p:animRot by="-240000">
                                      <p:cBhvr>
                                        <p:cTn id="30" dur="400" fill="hold">
                                          <p:stCondLst>
                                            <p:cond delay="400"/>
                                          </p:stCondLst>
                                        </p:cTn>
                                        <p:tgtEl>
                                          <p:spTgt spid="5"/>
                                        </p:tgtEl>
                                        <p:attrNameLst>
                                          <p:attrName>r</p:attrName>
                                        </p:attrNameLst>
                                      </p:cBhvr>
                                    </p:animRot>
                                    <p:animRot by="240000">
                                      <p:cBhvr>
                                        <p:cTn id="31" dur="400" fill="hold">
                                          <p:stCondLst>
                                            <p:cond delay="800"/>
                                          </p:stCondLst>
                                        </p:cTn>
                                        <p:tgtEl>
                                          <p:spTgt spid="5"/>
                                        </p:tgtEl>
                                        <p:attrNameLst>
                                          <p:attrName>r</p:attrName>
                                        </p:attrNameLst>
                                      </p:cBhvr>
                                    </p:animRot>
                                    <p:animRot by="-240000">
                                      <p:cBhvr>
                                        <p:cTn id="32" dur="400" fill="hold">
                                          <p:stCondLst>
                                            <p:cond delay="1200"/>
                                          </p:stCondLst>
                                        </p:cTn>
                                        <p:tgtEl>
                                          <p:spTgt spid="5"/>
                                        </p:tgtEl>
                                        <p:attrNameLst>
                                          <p:attrName>r</p:attrName>
                                        </p:attrNameLst>
                                      </p:cBhvr>
                                    </p:animRot>
                                    <p:animRot by="120000">
                                      <p:cBhvr>
                                        <p:cTn id="33" dur="400" fill="hold">
                                          <p:stCondLst>
                                            <p:cond delay="1600"/>
                                          </p:stCondLst>
                                        </p:cTn>
                                        <p:tgtEl>
                                          <p:spTgt spid="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9"/>
                                        </p:tgtEl>
                                        <p:attrNameLst>
                                          <p:attrName>r</p:attrName>
                                        </p:attrNameLst>
                                      </p:cBhvr>
                                    </p:animRot>
                                    <p:animRot by="-240000">
                                      <p:cBhvr>
                                        <p:cTn id="36" dur="400" fill="hold">
                                          <p:stCondLst>
                                            <p:cond delay="400"/>
                                          </p:stCondLst>
                                        </p:cTn>
                                        <p:tgtEl>
                                          <p:spTgt spid="29"/>
                                        </p:tgtEl>
                                        <p:attrNameLst>
                                          <p:attrName>r</p:attrName>
                                        </p:attrNameLst>
                                      </p:cBhvr>
                                    </p:animRot>
                                    <p:animRot by="240000">
                                      <p:cBhvr>
                                        <p:cTn id="37" dur="400" fill="hold">
                                          <p:stCondLst>
                                            <p:cond delay="800"/>
                                          </p:stCondLst>
                                        </p:cTn>
                                        <p:tgtEl>
                                          <p:spTgt spid="29"/>
                                        </p:tgtEl>
                                        <p:attrNameLst>
                                          <p:attrName>r</p:attrName>
                                        </p:attrNameLst>
                                      </p:cBhvr>
                                    </p:animRot>
                                    <p:animRot by="-240000">
                                      <p:cBhvr>
                                        <p:cTn id="38" dur="400" fill="hold">
                                          <p:stCondLst>
                                            <p:cond delay="1200"/>
                                          </p:stCondLst>
                                        </p:cTn>
                                        <p:tgtEl>
                                          <p:spTgt spid="29"/>
                                        </p:tgtEl>
                                        <p:attrNameLst>
                                          <p:attrName>r</p:attrName>
                                        </p:attrNameLst>
                                      </p:cBhvr>
                                    </p:animRot>
                                    <p:animRot by="120000">
                                      <p:cBhvr>
                                        <p:cTn id="39" dur="400" fill="hold">
                                          <p:stCondLst>
                                            <p:cond delay="1600"/>
                                          </p:stCondLst>
                                        </p:cTn>
                                        <p:tgtEl>
                                          <p:spTgt spid="2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6"/>
                                        </p:tgtEl>
                                        <p:attrNameLst>
                                          <p:attrName>r</p:attrName>
                                        </p:attrNameLst>
                                      </p:cBhvr>
                                    </p:animRot>
                                    <p:animRot by="-240000">
                                      <p:cBhvr>
                                        <p:cTn id="42" dur="400" fill="hold">
                                          <p:stCondLst>
                                            <p:cond delay="400"/>
                                          </p:stCondLst>
                                        </p:cTn>
                                        <p:tgtEl>
                                          <p:spTgt spid="6"/>
                                        </p:tgtEl>
                                        <p:attrNameLst>
                                          <p:attrName>r</p:attrName>
                                        </p:attrNameLst>
                                      </p:cBhvr>
                                    </p:animRot>
                                    <p:animRot by="240000">
                                      <p:cBhvr>
                                        <p:cTn id="43" dur="400" fill="hold">
                                          <p:stCondLst>
                                            <p:cond delay="800"/>
                                          </p:stCondLst>
                                        </p:cTn>
                                        <p:tgtEl>
                                          <p:spTgt spid="6"/>
                                        </p:tgtEl>
                                        <p:attrNameLst>
                                          <p:attrName>r</p:attrName>
                                        </p:attrNameLst>
                                      </p:cBhvr>
                                    </p:animRot>
                                    <p:animRot by="-240000">
                                      <p:cBhvr>
                                        <p:cTn id="44" dur="400" fill="hold">
                                          <p:stCondLst>
                                            <p:cond delay="1200"/>
                                          </p:stCondLst>
                                        </p:cTn>
                                        <p:tgtEl>
                                          <p:spTgt spid="6"/>
                                        </p:tgtEl>
                                        <p:attrNameLst>
                                          <p:attrName>r</p:attrName>
                                        </p:attrNameLst>
                                      </p:cBhvr>
                                    </p:animRot>
                                    <p:animRot by="120000">
                                      <p:cBhvr>
                                        <p:cTn id="45"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46" repeatCount="indefinite"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3" presetClass="mediacall" presetSubtype="0" fill="hold" nodeType="with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1" presetClass="mediacall" presetSubtype="0" fill="hold" nodeType="withEffect">
                                  <p:stCondLst>
                                    <p:cond delay="0"/>
                                  </p:stCondLst>
                                  <p:childTnLst>
                                    <p:cmd type="call" cmd="playFrom(0.0)">
                                      <p:cBhvr>
                                        <p:cTn id="6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a16="http://schemas.microsoft.com/office/drawing/2014/main"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a16="http://schemas.microsoft.com/office/drawing/2014/main"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a16="http://schemas.microsoft.com/office/drawing/2014/main"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a16="http://schemas.microsoft.com/office/drawing/2014/main"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a16="http://schemas.microsoft.com/office/drawing/2014/main"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a16="http://schemas.microsoft.com/office/drawing/2014/main"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a16="http://schemas.microsoft.com/office/drawing/2014/main"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a16="http://schemas.microsoft.com/office/drawing/2014/main"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a16="http://schemas.microsoft.com/office/drawing/2014/main"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a16="http://schemas.microsoft.com/office/drawing/2014/main"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subTnLst>
                                    <p:audio>
                                      <p:cMediaNode>
                                        <p:cTn display="0" masterRel="sameClick">
                                          <p:stCondLst>
                                            <p:cond evt="begin" delay="0">
                                              <p:tn val="33"/>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subTnLst>
                                    <p:audio>
                                      <p:cMediaNode>
                                        <p:cTn display="0" masterRel="sameClick">
                                          <p:stCondLst>
                                            <p:cond evt="begin" delay="0">
                                              <p:tn val="3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5401" cy="6252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77768" y="342858"/>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1232978" y="4516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66" name="Rectangle 65">
            <a:extLst>
              <a:ext uri="{FF2B5EF4-FFF2-40B4-BE49-F238E27FC236}">
                <a16:creationId xmlns:a16="http://schemas.microsoft.com/office/drawing/2014/main" id="{68CCCB1E-5D6D-4B1D-94ED-906BCD4A2D0C}"/>
              </a:ext>
            </a:extLst>
          </p:cNvPr>
          <p:cNvSpPr/>
          <p:nvPr/>
        </p:nvSpPr>
        <p:spPr>
          <a:xfrm>
            <a:off x="1522956" y="416428"/>
            <a:ext cx="9541595"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Tìm</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danh</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từ</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chung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câu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sau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Kim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Đồng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là</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anh</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hùng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nhỏ</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tuổi</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của</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Việt</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Nam.</a:t>
            </a:r>
            <a:endParaRPr kumimoji="0" lang="en-US" sz="4000" b="0"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218975" cy="1280134"/>
            <a:chOff x="122330" y="4865784"/>
            <a:chExt cx="4218975"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280134"/>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64180" y="5235199"/>
              <a:ext cx="337712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70AD47">
                      <a:lumMod val="75000"/>
                    </a:srgbClr>
                  </a:solidFill>
                  <a:latin typeface="Cambria" panose="02040503050406030204" pitchFamily="18" charset="0"/>
                  <a:ea typeface="Cambria" panose="02040503050406030204" pitchFamily="18" charset="0"/>
                </a:rPr>
                <a:t>a</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tuổi</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205545" cy="1562321"/>
            <a:chOff x="44072" y="3236271"/>
            <a:chExt cx="4205545" cy="1195495"/>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205545" cy="1093015"/>
              <a:chOff x="-94621" y="3720567"/>
              <a:chExt cx="4205545" cy="1093015"/>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66588" y="4259584"/>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233666" y="3800824"/>
              <a:ext cx="234954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677258" y="3288015"/>
            <a:ext cx="4325857" cy="1597371"/>
            <a:chOff x="7563106" y="3170084"/>
            <a:chExt cx="4325857" cy="1174206"/>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25857" cy="1174206"/>
              <a:chOff x="7575236" y="3720567"/>
              <a:chExt cx="4325857" cy="1174206"/>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800371" y="3673845"/>
              <a:ext cx="21312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Việt</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Nam</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062596" cy="1454714"/>
            <a:chOff x="7826367" y="4724671"/>
            <a:chExt cx="4062596" cy="1101454"/>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101454"/>
              <a:chOff x="7704862" y="5196309"/>
              <a:chExt cx="4062596" cy="1101454"/>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553998"/>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58587" y="34145"/>
                              <a:pt x="2536281" y="-125365"/>
                              <a:pt x="3810701" y="0"/>
                            </a:cubicBezTo>
                            <a:cubicBezTo>
                              <a:pt x="3801493" y="255049"/>
                              <a:pt x="3783440" y="425493"/>
                              <a:pt x="3810701" y="553998"/>
                            </a:cubicBezTo>
                            <a:cubicBezTo>
                              <a:pt x="2879425" y="489532"/>
                              <a:pt x="1894023" y="459772"/>
                              <a:pt x="0" y="553998"/>
                            </a:cubicBezTo>
                            <a:cubicBezTo>
                              <a:pt x="-32634" y="278045"/>
                              <a:pt x="45975" y="121593"/>
                              <a:pt x="0" y="0"/>
                            </a:cubicBezTo>
                            <a:close/>
                          </a:path>
                          <a:path w="3810701" h="553998" stroke="0" extrusionOk="0">
                            <a:moveTo>
                              <a:pt x="0" y="0"/>
                            </a:moveTo>
                            <a:cubicBezTo>
                              <a:pt x="750134" y="108135"/>
                              <a:pt x="3020743" y="-162209"/>
                              <a:pt x="3810701" y="0"/>
                            </a:cubicBezTo>
                            <a:cubicBezTo>
                              <a:pt x="3831593" y="153264"/>
                              <a:pt x="3808057" y="371326"/>
                              <a:pt x="3810701" y="553998"/>
                            </a:cubicBezTo>
                            <a:cubicBezTo>
                              <a:pt x="2934724" y="389738"/>
                              <a:pt x="1816311"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9618964" y="5103812"/>
              <a:ext cx="13463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rgbClr val="70AD47">
                      <a:lumMod val="75000"/>
                    </a:srgbClr>
                  </a:solidFill>
                  <a:latin typeface="Cambria" panose="02040503050406030204" pitchFamily="18" charset="0"/>
                  <a:ea typeface="Cambria" panose="02040503050406030204" pitchFamily="18" charset="0"/>
                </a:rPr>
                <a:t>Tuổi</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0817" y="2741900"/>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285" y="5224756"/>
            <a:ext cx="1818785" cy="1807894"/>
          </a:xfrm>
          <a:prstGeom prst="rect">
            <a:avLst/>
          </a:prstGeom>
        </p:spPr>
      </p:pic>
      <p:grpSp>
        <p:nvGrpSpPr>
          <p:cNvPr id="88" name="tho om chua"/>
          <p:cNvGrpSpPr/>
          <p:nvPr/>
        </p:nvGrpSpPr>
        <p:grpSpPr>
          <a:xfrm>
            <a:off x="3675184" y="447731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6347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35311" y="3977190"/>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69299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660</Words>
  <Application>Microsoft Office PowerPoint</Application>
  <PresentationFormat>Widescreen</PresentationFormat>
  <Paragraphs>116</Paragraphs>
  <Slides>18</Slides>
  <Notes>5</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Cambria</vt:lpstr>
      <vt:lpstr>Calibri</vt:lpstr>
      <vt:lpstr>Arial</vt:lpstr>
      <vt:lpstr>Aptos Display</vt:lpstr>
      <vt:lpstr>包图简圆体</vt:lpstr>
      <vt:lpstr>UTM Kabel KT</vt:lpstr>
      <vt:lpstr>等线</vt:lpstr>
      <vt:lpstr>等线 Light</vt:lpstr>
      <vt:lpstr>SVN-Lobster</vt:lpstr>
      <vt:lpstr>OpenSans</vt:lpstr>
      <vt:lpstr>iCiel Cadena</vt:lpstr>
      <vt:lpstr>Times New Roman</vt:lpstr>
      <vt:lpstr>#9Slide07 HoneyCream</vt:lpstr>
      <vt:lpstr>字魂58号-创中黑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le nga</cp:lastModifiedBy>
  <cp:revision>42</cp:revision>
  <dcterms:created xsi:type="dcterms:W3CDTF">2022-02-08T08:05:10Z</dcterms:created>
  <dcterms:modified xsi:type="dcterms:W3CDTF">2023-10-12T03:23:23Z</dcterms:modified>
</cp:coreProperties>
</file>