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80" r:id="rId2"/>
    <p:sldMasterId id="2147483692" r:id="rId3"/>
  </p:sldMasterIdLst>
  <p:notesMasterIdLst>
    <p:notesMasterId r:id="rId35"/>
  </p:notesMasterIdLst>
  <p:sldIdLst>
    <p:sldId id="257" r:id="rId4"/>
    <p:sldId id="298" r:id="rId5"/>
    <p:sldId id="299" r:id="rId6"/>
    <p:sldId id="300" r:id="rId7"/>
    <p:sldId id="301" r:id="rId8"/>
    <p:sldId id="302" r:id="rId9"/>
    <p:sldId id="303" r:id="rId10"/>
    <p:sldId id="262" r:id="rId11"/>
    <p:sldId id="290" r:id="rId12"/>
    <p:sldId id="260" r:id="rId13"/>
    <p:sldId id="259" r:id="rId14"/>
    <p:sldId id="285" r:id="rId15"/>
    <p:sldId id="263" r:id="rId16"/>
    <p:sldId id="286" r:id="rId17"/>
    <p:sldId id="272" r:id="rId18"/>
    <p:sldId id="287" r:id="rId19"/>
    <p:sldId id="273" r:id="rId20"/>
    <p:sldId id="274" r:id="rId21"/>
    <p:sldId id="275" r:id="rId22"/>
    <p:sldId id="288" r:id="rId23"/>
    <p:sldId id="289" r:id="rId24"/>
    <p:sldId id="279" r:id="rId25"/>
    <p:sldId id="304" r:id="rId26"/>
    <p:sldId id="291" r:id="rId27"/>
    <p:sldId id="292" r:id="rId28"/>
    <p:sldId id="293" r:id="rId29"/>
    <p:sldId id="294" r:id="rId30"/>
    <p:sldId id="295" r:id="rId31"/>
    <p:sldId id="305" r:id="rId32"/>
    <p:sldId id="283" r:id="rId33"/>
    <p:sldId id="284" r:id="rId34"/>
  </p:sldIdLst>
  <p:sldSz cx="12192000" cy="6858000"/>
  <p:notesSz cx="6858000" cy="9144000"/>
  <p:embeddedFontLst>
    <p:embeddedFont>
      <p:font typeface="#9Slide03 Cabin Bold" panose="020B0604020202020204" charset="0"/>
      <p:bold r:id="rId36"/>
    </p:embeddedFont>
    <p:embeddedFont>
      <p:font typeface="#9Slide03 Comfortaa Light" panose="020B0604020202020204" charset="0"/>
      <p:regular r:id="rId37"/>
    </p:embeddedFont>
    <p:embeddedFont>
      <p:font typeface="#9Slide07 HoneyCream" panose="020B0604020202020204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mbria" panose="02040503050406030204" pitchFamily="18" charset="0"/>
      <p:regular r:id="rId43"/>
      <p:bold r:id="rId44"/>
      <p:italic r:id="rId45"/>
      <p:boldItalic r:id="rId46"/>
    </p:embeddedFont>
    <p:embeddedFont>
      <p:font typeface="Cambria Math" panose="02040503050406030204" pitchFamily="18" charset="0"/>
      <p:regular r:id="rId47"/>
    </p:embeddedFont>
    <p:embeddedFont>
      <p:font typeface="Snap ITC" panose="04040A07060A02020202" pitchFamily="82" charset="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174" autoAdjust="0"/>
  </p:normalViewPr>
  <p:slideViewPr>
    <p:cSldViewPr snapToGrid="0">
      <p:cViewPr varScale="1">
        <p:scale>
          <a:sx n="60" d="100"/>
          <a:sy n="60" d="100"/>
        </p:scale>
        <p:origin x="90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1.fntdata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9.fntdata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08EC0-972C-4D28-A435-6B51E8ADAB82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E4D8C-EC55-44A7-8A82-25B11EFD3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90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2914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171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8801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397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758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7479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9492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3187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2718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9743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9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9460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3651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2295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290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1076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4401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3798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1686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0935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2542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519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BF6F-E398-4CE1-9655-B778DF008A8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5196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1577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836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BF6F-E398-4CE1-9655-B778DF008A8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401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BF6F-E398-4CE1-9655-B778DF008A8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374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BF6F-E398-4CE1-9655-B778DF008A8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073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BF6F-E398-4CE1-9655-B778DF008A8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782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453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3659D5-1263-49DE-97F1-D16BDA4D4D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475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5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13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07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05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819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347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568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289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024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893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26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1735E91-12B9-4F06-A240-66039B1C6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9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3430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1939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984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7663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1425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7704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874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5" y="0"/>
            <a:ext cx="12212475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21439492">
            <a:off x="10214943" y="693953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7910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CB0347-C00F-4EA9-ACF1-799F91768A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20E9695-2281-444D-BA6A-ABEFA212E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5780455"/>
            <a:ext cx="1197795" cy="10775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0A47D58-B9DA-406F-BC4F-167CF194E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1209453" y="5883592"/>
            <a:ext cx="2490267" cy="9878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02B96ED-5B16-4B61-A19A-5F56F79EB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3592525" y="5862952"/>
            <a:ext cx="2490267" cy="9878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4BB2C5-472F-49FE-BFF7-5FA00DE38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41987" b="725"/>
          <a:stretch/>
        </p:blipFill>
        <p:spPr>
          <a:xfrm>
            <a:off x="6109209" y="5862952"/>
            <a:ext cx="2490267" cy="9878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E5EEFFC-B045-4F22-B206-84EC6425E5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796" b="-666"/>
          <a:stretch/>
        </p:blipFill>
        <p:spPr>
          <a:xfrm>
            <a:off x="8492285" y="5846917"/>
            <a:ext cx="3672889" cy="10244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1363905-71F2-4909-8859-C06A75B29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7" t="35821" r="77721" b="22172"/>
          <a:stretch/>
        </p:blipFill>
        <p:spPr>
          <a:xfrm>
            <a:off x="478752" y="2168121"/>
            <a:ext cx="900019" cy="133610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20F0C65-BB01-4382-987B-0E3AE7CAA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1" t="53696" r="31567" b="21621"/>
          <a:stretch/>
        </p:blipFill>
        <p:spPr>
          <a:xfrm>
            <a:off x="10874209" y="942204"/>
            <a:ext cx="1203407" cy="79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989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818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71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037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360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</p:spTree>
    <p:extLst>
      <p:ext uri="{BB962C8B-B14F-4D97-AF65-F5344CB8AC3E}">
        <p14:creationId xmlns:p14="http://schemas.microsoft.com/office/powerpoint/2010/main" val="1262964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8433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C89A3-927C-4604-9DD7-5221D021248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12/10/2023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DDFF6-D30B-4688-AA1F-2968695D1DA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87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5" Type="http://schemas.openxmlformats.org/officeDocument/2006/relationships/image" Target="../media/image23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8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8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37.png"/><Relationship Id="rId3" Type="http://schemas.microsoft.com/office/2007/relationships/media" Target="../media/media3.mp3"/><Relationship Id="rId7" Type="http://schemas.openxmlformats.org/officeDocument/2006/relationships/image" Target="../media/image34.png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7.xml"/><Relationship Id="rId11" Type="http://schemas.microsoft.com/office/2007/relationships/hdphoto" Target="../media/hdphoto12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6.png"/><Relationship Id="rId4" Type="http://schemas.openxmlformats.org/officeDocument/2006/relationships/audio" Target="../media/media3.mp3"/><Relationship Id="rId9" Type="http://schemas.openxmlformats.org/officeDocument/2006/relationships/image" Target="../media/image35.png"/><Relationship Id="rId14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15.wdp"/><Relationship Id="rId3" Type="http://schemas.microsoft.com/office/2007/relationships/media" Target="../media/media3.mp3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8.xml"/><Relationship Id="rId11" Type="http://schemas.microsoft.com/office/2007/relationships/hdphoto" Target="../media/hdphoto14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8.png"/><Relationship Id="rId4" Type="http://schemas.openxmlformats.org/officeDocument/2006/relationships/audio" Target="../media/media3.mp3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42.png"/><Relationship Id="rId3" Type="http://schemas.microsoft.com/office/2007/relationships/media" Target="../media/media3.mp3"/><Relationship Id="rId7" Type="http://schemas.openxmlformats.org/officeDocument/2006/relationships/image" Target="../media/image34.png"/><Relationship Id="rId12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9.xml"/><Relationship Id="rId11" Type="http://schemas.microsoft.com/office/2007/relationships/hdphoto" Target="../media/hdphoto16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0.png"/><Relationship Id="rId4" Type="http://schemas.openxmlformats.org/officeDocument/2006/relationships/audio" Target="../media/media3.mp3"/><Relationship Id="rId9" Type="http://schemas.openxmlformats.org/officeDocument/2006/relationships/image" Target="../media/image9.png"/><Relationship Id="rId14" Type="http://schemas.microsoft.com/office/2007/relationships/hdphoto" Target="../media/hdphoto1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9.wdp"/><Relationship Id="rId5" Type="http://schemas.openxmlformats.org/officeDocument/2006/relationships/image" Target="../media/image52.png"/><Relationship Id="rId4" Type="http://schemas.microsoft.com/office/2007/relationships/hdphoto" Target="../media/hdphoto18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2.wdp"/><Relationship Id="rId5" Type="http://schemas.openxmlformats.org/officeDocument/2006/relationships/image" Target="../media/image55.png"/><Relationship Id="rId4" Type="http://schemas.microsoft.com/office/2007/relationships/hdphoto" Target="../media/hdphoto21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5.wdp"/><Relationship Id="rId5" Type="http://schemas.openxmlformats.org/officeDocument/2006/relationships/image" Target="../media/image58.png"/><Relationship Id="rId4" Type="http://schemas.microsoft.com/office/2007/relationships/hdphoto" Target="../media/hdphoto24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8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gif"/><Relationship Id="rId5" Type="http://schemas.microsoft.com/office/2007/relationships/hdphoto" Target="../media/hdphoto1.wdp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slide" Target="slide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6220047" y="5256784"/>
            <a:ext cx="6047152" cy="1628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2" y="5059759"/>
            <a:ext cx="1998919" cy="1798243"/>
          </a:xfrm>
          <a:prstGeom prst="rect">
            <a:avLst/>
          </a:prstGeom>
        </p:spPr>
      </p:pic>
      <p:pic>
        <p:nvPicPr>
          <p:cNvPr id="2" name="5c6abf3318997">
            <a:hlinkClick r:id="" action="ppaction://media"/>
            <a:extLst>
              <a:ext uri="{FF2B5EF4-FFF2-40B4-BE49-F238E27FC236}">
                <a16:creationId xmlns:a16="http://schemas.microsoft.com/office/drawing/2014/main" id="{BB48CF0A-4E8B-4A4D-924F-82FE0D5CB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25592" y="2021481"/>
            <a:ext cx="244751" cy="2447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91" y="0"/>
            <a:ext cx="807685" cy="807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72" y="6010500"/>
            <a:ext cx="452558" cy="4666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07"/>
          <a:stretch/>
        </p:blipFill>
        <p:spPr>
          <a:xfrm>
            <a:off x="-465701" y="2275070"/>
            <a:ext cx="12164124" cy="349411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7346A0-B95C-7C41-FE95-066B7707FB5A}"/>
              </a:ext>
            </a:extLst>
          </p:cNvPr>
          <p:cNvSpPr/>
          <p:nvPr/>
        </p:nvSpPr>
        <p:spPr>
          <a:xfrm>
            <a:off x="1062776" y="159683"/>
            <a:ext cx="104294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"/>
                <a:ea typeface="微软雅黑"/>
              </a:rPr>
              <a:t>TRƯỜNG TIỂU HỌC SÀI ĐỒNG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11D104-C49C-C665-7FD6-67561FE55C11}"/>
              </a:ext>
            </a:extLst>
          </p:cNvPr>
          <p:cNvSpPr/>
          <p:nvPr/>
        </p:nvSpPr>
        <p:spPr>
          <a:xfrm>
            <a:off x="2761349" y="1083013"/>
            <a:ext cx="571002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/>
                <a:ea typeface="微软雅黑"/>
              </a:rPr>
              <a:t>Giáo viên: Lương Thu Trang</a:t>
            </a:r>
          </a:p>
          <a:p>
            <a:pPr algn="ctr"/>
            <a:r>
              <a:rPr lang="en-US" sz="32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/>
                <a:ea typeface="微软雅黑"/>
              </a:rPr>
              <a:t>Lớp: 4A6</a:t>
            </a:r>
          </a:p>
          <a:p>
            <a:pPr algn="ctr"/>
            <a:r>
              <a:rPr lang="en-US" sz="32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/>
                <a:ea typeface="微软雅黑"/>
              </a:rPr>
              <a:t>Môn: Toán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E3DF72-800D-38C9-729C-039BD7029427}"/>
              </a:ext>
            </a:extLst>
          </p:cNvPr>
          <p:cNvSpPr/>
          <p:nvPr/>
        </p:nvSpPr>
        <p:spPr>
          <a:xfrm>
            <a:off x="1284326" y="2895292"/>
            <a:ext cx="227979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微软雅黑"/>
              </a:rPr>
              <a:t>Bài 7:</a:t>
            </a:r>
          </a:p>
        </p:txBody>
      </p:sp>
    </p:spTree>
    <p:extLst>
      <p:ext uri="{BB962C8B-B14F-4D97-AF65-F5344CB8AC3E}">
        <p14:creationId xmlns:p14="http://schemas.microsoft.com/office/powerpoint/2010/main" val="416076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374308" y="1527157"/>
            <a:ext cx="2662826" cy="2378224"/>
            <a:chOff x="3133692" y="1611748"/>
            <a:chExt cx="2662826" cy="2378224"/>
          </a:xfrm>
        </p:grpSpPr>
        <p:grpSp>
          <p:nvGrpSpPr>
            <p:cNvPr id="10" name="Group 9"/>
            <p:cNvGrpSpPr/>
            <p:nvPr/>
          </p:nvGrpSpPr>
          <p:grpSpPr>
            <a:xfrm>
              <a:off x="3620655" y="2059709"/>
              <a:ext cx="1995054" cy="1435505"/>
              <a:chOff x="3620655" y="2059709"/>
              <a:chExt cx="1995054" cy="1435505"/>
            </a:xfrm>
          </p:grpSpPr>
          <p:cxnSp>
            <p:nvCxnSpPr>
              <p:cNvPr id="3" name="Straight Connector 2"/>
              <p:cNvCxnSpPr/>
              <p:nvPr/>
            </p:nvCxnSpPr>
            <p:spPr>
              <a:xfrm>
                <a:off x="3620655" y="3495213"/>
                <a:ext cx="1995054" cy="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flipV="1">
                <a:off x="3620655" y="2059709"/>
                <a:ext cx="1379614" cy="1435505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3133692" y="3293080"/>
              <a:ext cx="4133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chemeClr val="bg1"/>
                  </a:solidFill>
                  <a:latin typeface="#9Slide03 Cabin Bold" panose="00000800000000000000" pitchFamily="2" charset="0"/>
                </a:rPr>
                <a:t>O</a:t>
              </a:r>
              <a:endParaRPr lang="en-US" sz="2800" dirty="0">
                <a:solidFill>
                  <a:schemeClr val="bg1"/>
                </a:solidFill>
                <a:latin typeface="#9Slide03 Cabin Bold" panose="00000800000000000000" pitchFamily="2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673170" y="1611748"/>
              <a:ext cx="4133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chemeClr val="bg1"/>
                  </a:solidFill>
                  <a:latin typeface="#9Slide03 Cabin Bold" panose="00000800000000000000" pitchFamily="2" charset="0"/>
                </a:rPr>
                <a:t>A</a:t>
              </a:r>
              <a:endParaRPr lang="en-US" sz="2800" dirty="0">
                <a:solidFill>
                  <a:schemeClr val="bg1"/>
                </a:solidFill>
                <a:latin typeface="#9Slide03 Cabin Bold" panose="00000800000000000000" pitchFamily="2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383155" y="3466752"/>
              <a:ext cx="4133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chemeClr val="bg1"/>
                  </a:solidFill>
                  <a:latin typeface="#9Slide03 Cabin Bold" panose="00000800000000000000" pitchFamily="2" charset="0"/>
                </a:rPr>
                <a:t>B</a:t>
              </a:r>
              <a:endParaRPr lang="en-US" sz="2800" dirty="0">
                <a:solidFill>
                  <a:schemeClr val="bg1"/>
                </a:solidFill>
                <a:latin typeface="#9Slide03 Cabin Bold" panose="00000800000000000000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212650" y="1095842"/>
            <a:ext cx="3045193" cy="2855194"/>
            <a:chOff x="6076799" y="1134778"/>
            <a:chExt cx="3045193" cy="2855194"/>
          </a:xfrm>
        </p:grpSpPr>
        <p:grpSp>
          <p:nvGrpSpPr>
            <p:cNvPr id="40" name="Group 39"/>
            <p:cNvGrpSpPr/>
            <p:nvPr/>
          </p:nvGrpSpPr>
          <p:grpSpPr>
            <a:xfrm>
              <a:off x="6390690" y="1608024"/>
              <a:ext cx="2479573" cy="1887191"/>
              <a:chOff x="3620655" y="1608024"/>
              <a:chExt cx="2479573" cy="1887191"/>
            </a:xfrm>
          </p:grpSpPr>
          <p:cxnSp>
            <p:nvCxnSpPr>
              <p:cNvPr id="47" name="Straight Connector 46"/>
              <p:cNvCxnSpPr/>
              <p:nvPr/>
            </p:nvCxnSpPr>
            <p:spPr>
              <a:xfrm>
                <a:off x="3620655" y="3495213"/>
                <a:ext cx="2479573" cy="0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V="1">
                <a:off x="3620655" y="1608024"/>
                <a:ext cx="1876945" cy="1887191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TextBox 50"/>
            <p:cNvSpPr txBox="1"/>
            <p:nvPr/>
          </p:nvSpPr>
          <p:spPr>
            <a:xfrm>
              <a:off x="6076799" y="3427816"/>
              <a:ext cx="4133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chemeClr val="bg1"/>
                  </a:solidFill>
                  <a:latin typeface="#9Slide03 Cabin Bold" panose="00000800000000000000" pitchFamily="2" charset="0"/>
                </a:rPr>
                <a:t>P</a:t>
              </a:r>
              <a:endParaRPr lang="en-US" sz="2800" dirty="0">
                <a:solidFill>
                  <a:schemeClr val="bg1"/>
                </a:solidFill>
                <a:latin typeface="#9Slide03 Cabin Bold" panose="00000800000000000000" pitchFamily="2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854272" y="1134778"/>
              <a:ext cx="4133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chemeClr val="bg1"/>
                  </a:solidFill>
                  <a:latin typeface="#9Slide03 Cabin Bold" panose="00000800000000000000" pitchFamily="2" charset="0"/>
                </a:rPr>
                <a:t>M</a:t>
              </a:r>
              <a:endParaRPr lang="en-US" sz="2800" dirty="0">
                <a:solidFill>
                  <a:schemeClr val="bg1"/>
                </a:solidFill>
                <a:latin typeface="#9Slide03 Cabin Bold" panose="00000800000000000000" pitchFamily="2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708629" y="3466752"/>
              <a:ext cx="4133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chemeClr val="bg1"/>
                  </a:solidFill>
                  <a:latin typeface="#9Slide03 Cabin Bold" panose="00000800000000000000" pitchFamily="2" charset="0"/>
                </a:rPr>
                <a:t>N</a:t>
              </a:r>
              <a:endParaRPr lang="en-US" sz="2800" dirty="0">
                <a:solidFill>
                  <a:schemeClr val="bg1"/>
                </a:solidFill>
                <a:latin typeface="#9Slide03 Cabin Bold" panose="00000800000000000000" pitchFamily="2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076" b="100000" l="17062" r="36546">
                        <a14:backgroundMark x1="32543" y1="64645" x2="32543" y2="64645"/>
                        <a14:backgroundMark x1="27909" y1="47368" x2="27909" y2="47368"/>
                        <a14:backgroundMark x1="23275" y1="96911" x2="23275" y2="9691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22" t="36472" r="63782"/>
          <a:stretch/>
        </p:blipFill>
        <p:spPr>
          <a:xfrm>
            <a:off x="925368" y="2866412"/>
            <a:ext cx="2309390" cy="32625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167" b="71481" l="52292" r="60365">
                        <a14:foregroundMark x1="55729" y1="42778" x2="55729" y2="42778"/>
                        <a14:foregroundMark x1="55625" y1="42963" x2="55625" y2="42963"/>
                        <a14:foregroundMark x1="53594" y1="50556" x2="53594" y2="5055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2411" t="39362" r="39823" b="28108"/>
          <a:stretch/>
        </p:blipFill>
        <p:spPr>
          <a:xfrm>
            <a:off x="8745301" y="2775428"/>
            <a:ext cx="1461925" cy="34445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278" b="71111" l="59844" r="69427">
                        <a14:foregroundMark x1="64948" y1="51296" x2="64948" y2="51296"/>
                        <a14:foregroundMark x1="63073" y1="50926" x2="63073" y2="5092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0071" t="45603" r="30461" b="29433"/>
          <a:stretch/>
        </p:blipFill>
        <p:spPr>
          <a:xfrm>
            <a:off x="5660779" y="4059416"/>
            <a:ext cx="1731524" cy="2568102"/>
          </a:xfrm>
          <a:prstGeom prst="rect">
            <a:avLst/>
          </a:prstGeom>
        </p:spPr>
      </p:pic>
      <p:sp>
        <p:nvSpPr>
          <p:cNvPr id="20" name="Rounded Rectangular Callout 19"/>
          <p:cNvSpPr/>
          <p:nvPr/>
        </p:nvSpPr>
        <p:spPr>
          <a:xfrm>
            <a:off x="54605" y="800622"/>
            <a:ext cx="3048265" cy="2254580"/>
          </a:xfrm>
          <a:prstGeom prst="wedgeRoundRectCallout">
            <a:avLst>
              <a:gd name="adj1" fmla="val -7501"/>
              <a:gd name="adj2" fmla="val 62501"/>
              <a:gd name="adj3" fmla="val 16667"/>
            </a:avLst>
          </a:prstGeom>
          <a:ln w="19050">
            <a:solidFill>
              <a:schemeClr val="tx1"/>
            </a:solidFill>
            <a:prstDash val="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 thấy góc đỉnh O; cạnh OA, OB bé hơn góc đỉnh P; cạnh PM, PN,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Rounded Rectangular Callout 55"/>
          <p:cNvSpPr/>
          <p:nvPr/>
        </p:nvSpPr>
        <p:spPr>
          <a:xfrm>
            <a:off x="4480817" y="1788767"/>
            <a:ext cx="3443773" cy="2197828"/>
          </a:xfrm>
          <a:prstGeom prst="wedgeRoundRectCallout">
            <a:avLst>
              <a:gd name="adj1" fmla="val -7501"/>
              <a:gd name="adj2" fmla="val 62501"/>
              <a:gd name="adj3" fmla="val 16667"/>
            </a:avLst>
          </a:prstGeom>
          <a:ln w="19050">
            <a:solidFill>
              <a:schemeClr val="tx1"/>
            </a:solidFill>
            <a:prstDash val="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 dùng thước đo góc để đo mỗi góc bằng bao nhiêu độ rồi mới so sánh thì mới biết được!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Oval Callout 20"/>
          <p:cNvSpPr/>
          <p:nvPr/>
        </p:nvSpPr>
        <p:spPr>
          <a:xfrm>
            <a:off x="9051161" y="939989"/>
            <a:ext cx="2680527" cy="1572694"/>
          </a:xfrm>
          <a:prstGeom prst="wedgeEllipseCallout">
            <a:avLst>
              <a:gd name="adj1" fmla="val -28674"/>
              <a:gd name="adj2" fmla="val 74526"/>
            </a:avLst>
          </a:prstGeom>
          <a:solidFill>
            <a:srgbClr val="FFFF00">
              <a:alpha val="82000"/>
            </a:srgbClr>
          </a:solidFill>
          <a:ln w="28575"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 thấy hai góc này bằng nhau.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82556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6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50" y="34791"/>
            <a:ext cx="10706100" cy="63753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5393C9A-3AD8-4C5E-AC23-03C902398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1" t="1608" r="31893" b="68843"/>
          <a:stretch/>
        </p:blipFill>
        <p:spPr>
          <a:xfrm rot="5729656">
            <a:off x="8761834" y="-159896"/>
            <a:ext cx="2058380" cy="2210568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85393C9A-3AD8-4C5E-AC23-03C902398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76376" b="68843"/>
          <a:stretch/>
        </p:blipFill>
        <p:spPr>
          <a:xfrm>
            <a:off x="-144693" y="-184899"/>
            <a:ext cx="3936437" cy="24313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1" b="89968" l="2913" r="28803">
                        <a14:foregroundMark x1="17476" y1="44175" x2="20550" y2="48625"/>
                        <a14:foregroundMark x1="20119" y1="45874" x2="20820" y2="46117"/>
                        <a14:foregroundMark x1="16775" y1="71845" x2="13970" y2="80987"/>
                        <a14:foregroundMark x1="20011" y1="72249" x2="20119" y2="80421"/>
                        <a14:foregroundMark x1="20442" y1="74757" x2="20928" y2="79450"/>
                        <a14:foregroundMark x1="19094" y1="75162" x2="19633" y2="75162"/>
                        <a14:foregroundMark x1="13700" y1="74272" x2="15534" y2="73786"/>
                        <a14:foregroundMark x1="14455" y1="73301" x2="13700" y2="77508"/>
                        <a14:foregroundMark x1="13430" y1="74757" x2="13053" y2="78641"/>
                        <a14:foregroundMark x1="13215" y1="77751" x2="13053" y2="80259"/>
                        <a14:foregroundMark x1="13430" y1="82120" x2="15102" y2="81634"/>
                        <a14:foregroundMark x1="19094" y1="81796" x2="22977" y2="81796"/>
                        <a14:foregroundMark x1="20442" y1="77346" x2="21575" y2="82201"/>
                        <a14:foregroundMark x1="19094" y1="76699" x2="19094" y2="80583"/>
                        <a14:foregroundMark x1="18986" y1="75162" x2="18986" y2="77913"/>
                        <a14:foregroundMark x1="15912" y1="75809" x2="16127" y2="78155"/>
                        <a14:foregroundMark x1="15264" y1="73301" x2="13700" y2="80259"/>
                        <a14:foregroundMark x1="14239" y1="75566" x2="12945" y2="80663"/>
                        <a14:foregroundMark x1="19525" y1="74434" x2="18986" y2="79207"/>
                        <a14:foregroundMark x1="18716" y1="76133" x2="18447" y2="79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533"/>
          <a:stretch/>
        </p:blipFill>
        <p:spPr>
          <a:xfrm>
            <a:off x="-109206" y="1240759"/>
            <a:ext cx="3020851" cy="6834439"/>
          </a:xfrm>
          <a:prstGeom prst="rect">
            <a:avLst/>
          </a:prstGeom>
        </p:spPr>
      </p:pic>
      <p:pic>
        <p:nvPicPr>
          <p:cNvPr id="14" name="图片 22">
            <a:extLst>
              <a:ext uri="{FF2B5EF4-FFF2-40B4-BE49-F238E27FC236}">
                <a16:creationId xmlns:a16="http://schemas.microsoft.com/office/drawing/2014/main" id="{D5F15923-784F-43D4-881A-DB8004B578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14" r="10651" b="21236"/>
          <a:stretch/>
        </p:blipFill>
        <p:spPr>
          <a:xfrm rot="20368252">
            <a:off x="9491076" y="4770648"/>
            <a:ext cx="2821715" cy="19659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840" y="2466122"/>
            <a:ext cx="8077900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0"/>
            <a:ext cx="10706100" cy="63753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5393C9A-3AD8-4C5E-AC23-03C902398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1" t="1608" r="31893" b="68843"/>
          <a:stretch/>
        </p:blipFill>
        <p:spPr>
          <a:xfrm rot="5729656">
            <a:off x="8761834" y="-159896"/>
            <a:ext cx="2058380" cy="2210568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85393C9A-3AD8-4C5E-AC23-03C9023981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1608" r="76376" b="68843"/>
          <a:stretch/>
        </p:blipFill>
        <p:spPr>
          <a:xfrm>
            <a:off x="-144693" y="-184899"/>
            <a:ext cx="3936437" cy="24313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1" b="89968" l="2913" r="28803">
                        <a14:foregroundMark x1="17476" y1="44175" x2="20550" y2="48625"/>
                        <a14:foregroundMark x1="20119" y1="45874" x2="20820" y2="46117"/>
                        <a14:foregroundMark x1="16775" y1="71845" x2="13970" y2="80987"/>
                        <a14:foregroundMark x1="20011" y1="72249" x2="20119" y2="80421"/>
                        <a14:foregroundMark x1="20442" y1="74757" x2="20928" y2="79450"/>
                        <a14:foregroundMark x1="19094" y1="75162" x2="19633" y2="75162"/>
                        <a14:foregroundMark x1="13700" y1="74272" x2="15534" y2="73786"/>
                        <a14:foregroundMark x1="14455" y1="73301" x2="13700" y2="77508"/>
                        <a14:foregroundMark x1="13430" y1="74757" x2="13053" y2="78641"/>
                        <a14:foregroundMark x1="13215" y1="77751" x2="13053" y2="80259"/>
                        <a14:foregroundMark x1="13430" y1="82120" x2="15102" y2="81634"/>
                        <a14:foregroundMark x1="19094" y1="81796" x2="22977" y2="81796"/>
                        <a14:foregroundMark x1="20442" y1="77346" x2="21575" y2="82201"/>
                        <a14:foregroundMark x1="19094" y1="76699" x2="19094" y2="80583"/>
                        <a14:foregroundMark x1="18986" y1="75162" x2="18986" y2="77913"/>
                        <a14:foregroundMark x1="15912" y1="75809" x2="16127" y2="78155"/>
                        <a14:foregroundMark x1="15264" y1="73301" x2="13700" y2="80259"/>
                        <a14:foregroundMark x1="14239" y1="75566" x2="12945" y2="80663"/>
                        <a14:foregroundMark x1="19525" y1="74434" x2="18986" y2="79207"/>
                        <a14:foregroundMark x1="18716" y1="76133" x2="18447" y2="79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533"/>
          <a:stretch/>
        </p:blipFill>
        <p:spPr>
          <a:xfrm>
            <a:off x="-109206" y="1240759"/>
            <a:ext cx="3020851" cy="6834439"/>
          </a:xfrm>
          <a:prstGeom prst="rect">
            <a:avLst/>
          </a:prstGeom>
        </p:spPr>
      </p:pic>
      <p:pic>
        <p:nvPicPr>
          <p:cNvPr id="14" name="图片 22">
            <a:extLst>
              <a:ext uri="{FF2B5EF4-FFF2-40B4-BE49-F238E27FC236}">
                <a16:creationId xmlns:a16="http://schemas.microsoft.com/office/drawing/2014/main" id="{D5F15923-784F-43D4-881A-DB8004B578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14" r="10651" b="21236"/>
          <a:stretch/>
        </p:blipFill>
        <p:spPr>
          <a:xfrm rot="20368252">
            <a:off x="9491076" y="4770648"/>
            <a:ext cx="2821715" cy="19659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143D14FC-7E66-4A2B-87F4-E9546638A666}"/>
                  </a:ext>
                </a:extLst>
              </p:cNvPr>
              <p:cNvSpPr/>
              <p:nvPr/>
            </p:nvSpPr>
            <p:spPr>
              <a:xfrm>
                <a:off x="2722960" y="2260576"/>
                <a:ext cx="7422526" cy="2325058"/>
              </a:xfrm>
              <a:prstGeom prst="rect">
                <a:avLst/>
              </a:prstGeom>
              <a:noFill/>
            </p:spPr>
            <p:txBody>
              <a:bodyPr wrap="square" lIns="91439" tIns="45719" rIns="91439" bIns="45719" rtlCol="0">
                <a:spAutoFit/>
              </a:bodyPr>
              <a:lstStyle/>
              <a:p>
                <a:pPr algn="just" defTabSz="914354"/>
                <a:r>
                  <a:rPr lang="en-US" altLang="zh-CN" sz="4800" b="1" kern="800">
                    <a:ln w="22225"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ea typeface="方正少儿简体" panose="03000509000000000000" pitchFamily="65" charset="-122"/>
                    <a:cs typeface="+mn-ea"/>
                    <a:sym typeface="+mn-lt"/>
                  </a:rPr>
                  <a:t>Góc đỉnh O; cạnh OA, OB bằng ba mươi độ. Ba mươi độ viết là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4800" b="1" i="1" kern="800" smtClean="0">
                            <a:ln w="22225">
                              <a:noFill/>
                            </a:ln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方正少儿简体" panose="03000509000000000000" pitchFamily="65" charset="-122"/>
                            <a:cs typeface="+mn-ea"/>
                            <a:sym typeface="+mn-lt"/>
                          </a:rPr>
                        </m:ctrlPr>
                      </m:sSupPr>
                      <m:e>
                        <m:r>
                          <a:rPr lang="en-US" altLang="zh-CN" sz="4800" b="1" i="1" kern="800" smtClean="0">
                            <a:ln w="22225">
                              <a:noFill/>
                            </a:ln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方正少儿简体" panose="03000509000000000000" pitchFamily="65" charset="-122"/>
                            <a:cs typeface="+mn-ea"/>
                            <a:sym typeface="+mn-lt"/>
                          </a:rPr>
                          <m:t>𝟑𝟎</m:t>
                        </m:r>
                      </m:e>
                      <m:sup>
                        <m:r>
                          <a:rPr lang="en-US" altLang="zh-CN" sz="4800" b="1" i="1" kern="800" smtClean="0">
                            <a:ln w="22225">
                              <a:noFill/>
                            </a:ln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ea"/>
                            <a:sym typeface="+mn-lt"/>
                          </a:rPr>
                          <m:t>°</m:t>
                        </m:r>
                      </m:sup>
                    </m:sSup>
                  </m:oMath>
                </a14:m>
                <a:endParaRPr lang="zh-CN" altLang="en-US" sz="4800" b="1" kern="800" dirty="0">
                  <a:ln w="2222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ea typeface="方正少儿简体" panose="03000509000000000000" pitchFamily="65" charset="-122"/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143D14FC-7E66-4A2B-87F4-E9546638A6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2960" y="2260576"/>
                <a:ext cx="7422526" cy="2325058"/>
              </a:xfrm>
              <a:prstGeom prst="rect">
                <a:avLst/>
              </a:prstGeom>
              <a:blipFill>
                <a:blip r:embed="rId8"/>
                <a:stretch>
                  <a:fillRect l="-3862" t="-6824" r="-4437" b="-14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861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7489197" y="2166543"/>
            <a:ext cx="5096503" cy="66678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vi-VN" altLang="zh-CN" sz="3733" b="1" kern="800" dirty="0">
                <a:ln w="22225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Thước đo góc</a:t>
            </a:r>
            <a:endParaRPr lang="zh-CN" altLang="en-US" sz="3733" b="1" kern="800" dirty="0">
              <a:ln w="22225"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30875" y="253352"/>
            <a:ext cx="11099800" cy="79354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Cách đo góc bằng thước đo góc</a:t>
            </a:r>
            <a:endParaRPr lang="en-US" sz="4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6" b="98120" l="3810" r="96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97" y="1256851"/>
            <a:ext cx="8071663" cy="48752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706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254248" y="2406213"/>
            <a:ext cx="4306052" cy="3364878"/>
            <a:chOff x="304800" y="2790784"/>
            <a:chExt cx="4306052" cy="3364878"/>
          </a:xfrm>
        </p:grpSpPr>
        <p:grpSp>
          <p:nvGrpSpPr>
            <p:cNvPr id="6" name="Group 5"/>
            <p:cNvGrpSpPr/>
            <p:nvPr/>
          </p:nvGrpSpPr>
          <p:grpSpPr>
            <a:xfrm>
              <a:off x="873323" y="3270061"/>
              <a:ext cx="3123816" cy="2312249"/>
              <a:chOff x="2411760" y="909573"/>
              <a:chExt cx="2342862" cy="1734187"/>
            </a:xfrm>
          </p:grpSpPr>
          <p:cxnSp>
            <p:nvCxnSpPr>
              <p:cNvPr id="4" name="Straight Connector 3"/>
              <p:cNvCxnSpPr/>
              <p:nvPr/>
            </p:nvCxnSpPr>
            <p:spPr>
              <a:xfrm flipV="1">
                <a:off x="2411760" y="909573"/>
                <a:ext cx="1014587" cy="1734187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flipV="1">
                <a:off x="2411761" y="2638501"/>
                <a:ext cx="2342861" cy="5258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1549714" y="2790784"/>
              <a:ext cx="960107" cy="66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A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50745" y="5488876"/>
              <a:ext cx="960107" cy="66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B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4800" y="5248915"/>
              <a:ext cx="960107" cy="66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O</a:t>
              </a:r>
            </a:p>
          </p:txBody>
        </p:sp>
      </p:grpSp>
      <p:sp>
        <p:nvSpPr>
          <p:cNvPr id="14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-588572" y="1225661"/>
            <a:ext cx="8650363" cy="58477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vi-VN" altLang="zh-CN" sz="32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Đo g</a:t>
            </a:r>
            <a:r>
              <a:rPr lang="en-US" altLang="zh-CN" sz="3200" b="1" kern="800" dirty="0" err="1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óc</a:t>
            </a:r>
            <a:r>
              <a:rPr lang="en-US" altLang="zh-CN" sz="32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đỉnh</a:t>
            </a:r>
            <a:r>
              <a:rPr lang="en-US" altLang="zh-CN" sz="32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O; </a:t>
            </a:r>
            <a:r>
              <a:rPr lang="en-US" altLang="zh-CN" sz="3200" b="1" kern="800" dirty="0" err="1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cạnh</a:t>
            </a:r>
            <a:r>
              <a:rPr lang="en-US" altLang="zh-CN" sz="32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OA, OB</a:t>
            </a:r>
            <a:r>
              <a:rPr lang="vi-VN" altLang="zh-CN" sz="32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:</a:t>
            </a:r>
            <a:endParaRPr lang="zh-CN" altLang="en-US" sz="3200" b="1" kern="800" dirty="0">
              <a:ln w="22225">
                <a:noFill/>
              </a:ln>
              <a:solidFill>
                <a:srgbClr val="C00000"/>
              </a:solidFill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08000" y="203523"/>
            <a:ext cx="11099800" cy="79354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Calibri" panose="020F0502020204030204" pitchFamily="34" charset="0"/>
                <a:cs typeface="Calibri" panose="020F0502020204030204" pitchFamily="34" charset="0"/>
              </a:rPr>
              <a:t>b) Cách đo góc bằng thước đo góc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6" b="98120" l="3810" r="96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50"/>
          <a:stretch/>
        </p:blipFill>
        <p:spPr>
          <a:xfrm>
            <a:off x="11967640" y="2666414"/>
            <a:ext cx="5038663" cy="2533614"/>
          </a:xfrm>
          <a:prstGeom prst="rect">
            <a:avLst/>
          </a:prstGeom>
        </p:spPr>
      </p:pic>
      <p:sp>
        <p:nvSpPr>
          <p:cNvPr id="16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1322834" y="2067986"/>
            <a:ext cx="7611681" cy="1569658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just" defTabSz="914354"/>
            <a:r>
              <a:rPr lang="vi-VN" altLang="zh-CN" sz="3200" b="1" kern="800" dirty="0">
                <a:ln w="22225">
                  <a:noFill/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Đặt thước đo góc sao cho tâm của thước trùng với đỉnh O của góc; cạnh OB nằm trên đường kính </a:t>
            </a:r>
            <a:r>
              <a:rPr lang="vi-VN" altLang="zh-CN" sz="3200" b="1" kern="800">
                <a:ln w="22225">
                  <a:noFill/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của </a:t>
            </a:r>
            <a:r>
              <a:rPr lang="en-US" altLang="zh-CN" sz="3200" b="1" kern="800">
                <a:ln w="22225">
                  <a:noFill/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nửa </a:t>
            </a:r>
            <a:r>
              <a:rPr lang="vi-VN" altLang="zh-CN" sz="3200" b="1" kern="800">
                <a:ln w="22225">
                  <a:noFill/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hình </a:t>
            </a:r>
            <a:r>
              <a:rPr lang="vi-VN" altLang="zh-CN" sz="3200" b="1" kern="800" dirty="0">
                <a:ln w="22225">
                  <a:noFill/>
                </a:ln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tròn của thước.</a:t>
            </a:r>
            <a:endParaRPr lang="zh-CN" altLang="en-US" sz="3200" b="1" kern="800" dirty="0">
              <a:ln w="22225">
                <a:noFill/>
              </a:ln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56441" y="3933221"/>
            <a:ext cx="6224957" cy="2062101"/>
            <a:chOff x="8788399" y="4663188"/>
            <a:chExt cx="7411467" cy="2062101"/>
          </a:xfrm>
        </p:grpSpPr>
        <p:sp>
          <p:nvSpPr>
            <p:cNvPr id="17" name="矩形 8">
              <a:extLst>
                <a:ext uri="{FF2B5EF4-FFF2-40B4-BE49-F238E27FC236}">
                  <a16:creationId xmlns:a16="http://schemas.microsoft.com/office/drawing/2014/main" id="{143D14FC-7E66-4A2B-87F4-E9546638A666}"/>
                </a:ext>
              </a:extLst>
            </p:cNvPr>
            <p:cNvSpPr/>
            <p:nvPr/>
          </p:nvSpPr>
          <p:spPr>
            <a:xfrm>
              <a:off x="8788399" y="4663188"/>
              <a:ext cx="7411467" cy="2062101"/>
            </a:xfrm>
            <a:prstGeom prst="rect">
              <a:avLst/>
            </a:prstGeom>
            <a:noFill/>
          </p:spPr>
          <p:txBody>
            <a:bodyPr wrap="square" lIns="91439" tIns="45719" rIns="91439" bIns="45719" rtlCol="0">
              <a:spAutoFit/>
            </a:bodyPr>
            <a:lstStyle/>
            <a:p>
              <a:pPr algn="just" defTabSz="914354"/>
              <a:r>
                <a:rPr lang="vi-VN" altLang="zh-CN" sz="3200" b="1" kern="800" dirty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Cạnh OA đi qua một vạch trên nửa đường tròn của thước, chẳng hạn vạch ghi </a:t>
              </a:r>
              <a:r>
                <a:rPr lang="vi-VN" altLang="zh-CN" sz="3200" b="1" kern="80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số </a:t>
              </a:r>
              <a:r>
                <a:rPr lang="en-US" altLang="zh-CN" sz="3200" b="1" kern="80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3</a:t>
              </a:r>
              <a:r>
                <a:rPr lang="vi-VN" altLang="zh-CN" sz="3200" b="1" kern="80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0</a:t>
              </a:r>
              <a:r>
                <a:rPr lang="vi-VN" altLang="zh-CN" sz="3200" b="1" kern="800" dirty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, ta </a:t>
              </a:r>
              <a:r>
                <a:rPr lang="vi-VN" altLang="zh-CN" sz="3200" b="1" kern="80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được </a:t>
              </a:r>
              <a:r>
                <a:rPr lang="en-US" altLang="zh-CN" sz="3200" b="1" kern="80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số đo </a:t>
              </a:r>
              <a:r>
                <a:rPr lang="vi-VN" altLang="zh-CN" sz="3200" b="1" kern="80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góc </a:t>
              </a:r>
              <a:r>
                <a:rPr lang="vi-VN" altLang="zh-CN" sz="3200" b="1" kern="800" dirty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đỉnh O; cạnh OA, OB </a:t>
              </a:r>
              <a:r>
                <a:rPr lang="vi-VN" altLang="zh-CN" sz="3200" b="1" kern="80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bằng </a:t>
              </a:r>
              <a:r>
                <a:rPr lang="en-US" altLang="zh-CN" sz="3200" b="1" kern="80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3</a:t>
              </a:r>
              <a:r>
                <a:rPr lang="vi-VN" altLang="zh-CN" sz="3200" b="1" kern="80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  <a:sym typeface="+mn-lt"/>
                </a:rPr>
                <a:t>0 </a:t>
              </a:r>
              <a:endParaRPr lang="zh-CN" altLang="en-US" sz="3200" b="1" kern="800" dirty="0">
                <a:ln w="2222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4623963" y="6028733"/>
              <a:ext cx="177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kern="800" dirty="0">
                  <a:ln w="22225">
                    <a:noFill/>
                  </a:ln>
                  <a:solidFill>
                    <a:srgbClr val="00206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o</a:t>
              </a:r>
              <a:endParaRPr lang="en-US" sz="2400" kern="800" dirty="0">
                <a:ln w="2222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391563" y="2070735"/>
            <a:ext cx="1423899" cy="1750157"/>
            <a:chOff x="9701302" y="1815327"/>
            <a:chExt cx="1423899" cy="1750157"/>
          </a:xfrm>
        </p:grpSpPr>
        <p:sp>
          <p:nvSpPr>
            <p:cNvPr id="24" name="Chord 23"/>
            <p:cNvSpPr/>
            <p:nvPr/>
          </p:nvSpPr>
          <p:spPr>
            <a:xfrm rot="8263736">
              <a:off x="9961915" y="1815327"/>
              <a:ext cx="1162172" cy="1162172"/>
            </a:xfrm>
            <a:prstGeom prst="chord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7" name="Group 26"/>
            <p:cNvGrpSpPr/>
            <p:nvPr/>
          </p:nvGrpSpPr>
          <p:grpSpPr>
            <a:xfrm rot="1603646">
              <a:off x="10264455" y="1896763"/>
              <a:ext cx="860746" cy="692498"/>
              <a:chOff x="10175555" y="1960263"/>
              <a:chExt cx="860746" cy="692498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10175555" y="2067986"/>
                <a:ext cx="86074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bg1"/>
                    </a:solidFill>
                    <a:latin typeface="#9Slide03 Comfortaa Light" panose="00000400000000000000" pitchFamily="2" charset="0"/>
                  </a:rPr>
                  <a:t>3</a:t>
                </a:r>
                <a:r>
                  <a:rPr lang="vi-VN" sz="3200">
                    <a:solidFill>
                      <a:schemeClr val="bg1"/>
                    </a:solidFill>
                    <a:latin typeface="#9Slide03 Comfortaa Light" panose="00000400000000000000" pitchFamily="2" charset="0"/>
                  </a:rPr>
                  <a:t>0</a:t>
                </a:r>
                <a:endParaRPr lang="en-US" sz="3200" dirty="0">
                  <a:solidFill>
                    <a:schemeClr val="bg1"/>
                  </a:solidFill>
                  <a:latin typeface="#9Slide03 Comfortaa Light" panose="00000400000000000000" pitchFamily="2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0669428" y="1960263"/>
                <a:ext cx="12794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000" kern="800" dirty="0">
                    <a:ln w="22225">
                      <a:noFill/>
                    </a:ln>
                    <a:solidFill>
                      <a:schemeClr val="bg1"/>
                    </a:solidFill>
                    <a:latin typeface="UTM Avo" panose="02040603050506020204" pitchFamily="18" charset="0"/>
                    <a:ea typeface="方正少儿简体" panose="03000509000000000000" pitchFamily="65" charset="-122"/>
                    <a:cs typeface="+mn-ea"/>
                  </a:rPr>
                  <a:t>o</a:t>
                </a:r>
                <a:endParaRPr lang="en-US" sz="2000" kern="800" dirty="0">
                  <a:ln w="22225">
                    <a:noFill/>
                  </a:ln>
                  <a:solidFill>
                    <a:schemeClr val="bg1"/>
                  </a:solidFill>
                  <a:latin typeface="UTM Avo" panose="02040603050506020204" pitchFamily="18" charset="0"/>
                  <a:ea typeface="方正少儿简体" panose="03000509000000000000" pitchFamily="65" charset="-122"/>
                  <a:cs typeface="+mn-ea"/>
                </a:endParaRPr>
              </a:p>
            </p:txBody>
          </p:sp>
        </p:grpSp>
        <p:sp>
          <p:nvSpPr>
            <p:cNvPr id="28" name="Isosceles Triangle 27"/>
            <p:cNvSpPr/>
            <p:nvPr/>
          </p:nvSpPr>
          <p:spPr>
            <a:xfrm rot="12344395">
              <a:off x="9701302" y="2531935"/>
              <a:ext cx="1029894" cy="1033549"/>
            </a:xfrm>
            <a:prstGeom prst="triangle">
              <a:avLst/>
            </a:prstGeom>
            <a:solidFill>
              <a:srgbClr val="00B0F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72612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11111E-6 L -0.46224 0.0041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12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1317815" y="308856"/>
            <a:ext cx="9556375" cy="59633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3503713" y="1274599"/>
            <a:ext cx="5184576" cy="403187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defTabSz="914354">
              <a:lnSpc>
                <a:spcPct val="100000"/>
              </a:lnSpc>
            </a:pPr>
            <a:r>
              <a:rPr lang="en-US" altLang="zh-CN" sz="128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LUYỆN </a:t>
            </a:r>
          </a:p>
          <a:p>
            <a:pPr defTabSz="914354">
              <a:lnSpc>
                <a:spcPct val="100000"/>
              </a:lnSpc>
            </a:pPr>
            <a:r>
              <a:rPr lang="en-US" altLang="zh-CN" sz="128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TẬP</a:t>
            </a:r>
            <a:endParaRPr lang="zh-CN" altLang="en-US" sz="1280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071813" y="4471990"/>
            <a:ext cx="8859499" cy="23860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30875" y="253352"/>
            <a:ext cx="11099800" cy="16643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latin typeface="Calibri" panose="020F0502020204030204" pitchFamily="34" charset="0"/>
                <a:cs typeface="Calibri" panose="020F0502020204030204" pitchFamily="34" charset="0"/>
              </a:rPr>
              <a:t>Bài 1: Quan sát thước đo góc rồi nêu số đo của mỗi góc (theo mẫu)</a:t>
            </a:r>
            <a:endParaRPr lang="en-US" sz="5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026" name="Picture 2" descr="Toán lớp 4 trang 24 - Bài 7: Đo góc, đơn vị đo góc - SGK Kết nối tri thức |  SGK Toán 4 - Kết nối tri thứ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84"/>
          <a:stretch/>
        </p:blipFill>
        <p:spPr bwMode="auto">
          <a:xfrm>
            <a:off x="2902895" y="2397904"/>
            <a:ext cx="6335314" cy="367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27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223117" y="225094"/>
            <a:ext cx="9601067" cy="3134123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华康方圆体W7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83499" y="3575594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vi-VN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vi-VN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</a:t>
            </a:r>
            <a:r>
              <a:rPr lang="vi-VN" sz="44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en-US" sz="8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6373" y="5313865"/>
            <a:ext cx="2735625" cy="153443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258715" y="3569554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vi-VN" sz="4267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r>
              <a:rPr lang="vi-VN" sz="4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  <a:r>
              <a:rPr lang="vi-VN" sz="4400" b="1" baseline="30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r>
              <a:rPr lang="vi-VN" sz="4267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267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83499" y="4727722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vi-VN" sz="4267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vi-VN" sz="4267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vi-VN" sz="4267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r>
              <a:rPr lang="vi-VN" sz="4000" b="1" baseline="30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sz="40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en-US" sz="72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en-US" sz="4267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56875" y="4715642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40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110</a:t>
            </a:r>
            <a:r>
              <a:rPr lang="vi-VN" sz="4000" b="1" baseline="30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sz="4267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080" y="395579"/>
            <a:ext cx="2504585" cy="222958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294" b="47619" l="35513" r="665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24800" r="33201" b="51400"/>
          <a:stretch/>
        </p:blipFill>
        <p:spPr>
          <a:xfrm>
            <a:off x="1334267" y="254569"/>
            <a:ext cx="2122844" cy="1640379"/>
          </a:xfrm>
          <a:prstGeom prst="rect">
            <a:avLst/>
          </a:prstGeom>
        </p:spPr>
      </p:pic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85" y="-649817"/>
            <a:ext cx="649817" cy="649817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9358" y="-649817"/>
            <a:ext cx="649817" cy="649817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07632" y="-683280"/>
            <a:ext cx="649817" cy="649817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63305" y="-683280"/>
            <a:ext cx="649817" cy="649817"/>
          </a:xfrm>
          <a:prstGeom prst="rect">
            <a:avLst/>
          </a:prstGeom>
        </p:spPr>
      </p:pic>
      <p:pic>
        <p:nvPicPr>
          <p:cNvPr id="2050" name="Picture 2" descr="https://img.loigiaihay.com/picture/2023/0310/19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54"/>
          <a:stretch/>
        </p:blipFill>
        <p:spPr bwMode="auto">
          <a:xfrm>
            <a:off x="3288213" y="263595"/>
            <a:ext cx="4557504" cy="305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99373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6" grpId="0" animBg="1"/>
      <p:bldP spid="16" grpId="1" animBg="1"/>
      <p:bldP spid="17" grpId="0" animBg="1"/>
      <p:bldP spid="1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223117" y="225094"/>
            <a:ext cx="9601067" cy="3279738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83499" y="3604472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vi-VN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vi-VN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vi-VN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  <a:r>
              <a:rPr lang="vi-VN" sz="44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en-US" sz="8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9170"/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6373" y="5313865"/>
            <a:ext cx="2735625" cy="153443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258715" y="3598432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4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r>
              <a:rPr lang="vi-VN" sz="4000" b="1" baseline="30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83499" y="4756600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4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110</a:t>
            </a:r>
            <a:r>
              <a:rPr lang="vi-VN" sz="4400" b="1" baseline="30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sz="44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56875" y="4744520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44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120</a:t>
            </a:r>
            <a:r>
              <a:rPr lang="vi-VN" sz="4400" b="1" baseline="30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sz="48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85" y="-649817"/>
            <a:ext cx="649817" cy="649817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9358" y="-649817"/>
            <a:ext cx="649817" cy="649817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07632" y="-683280"/>
            <a:ext cx="649817" cy="649817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63305" y="-683280"/>
            <a:ext cx="649817" cy="6498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750" b="41000" l="3967" r="3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266" b="58400"/>
          <a:stretch/>
        </p:blipFill>
        <p:spPr>
          <a:xfrm>
            <a:off x="613757" y="-683280"/>
            <a:ext cx="4087383" cy="2852936"/>
          </a:xfrm>
          <a:prstGeom prst="rect">
            <a:avLst/>
          </a:prstGeom>
        </p:spPr>
      </p:pic>
      <p:pic>
        <p:nvPicPr>
          <p:cNvPr id="4098" name="Picture 2" descr="https://img.loigiaihay.com/picture/2023/0310/20_2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895"/>
          <a:stretch/>
        </p:blipFill>
        <p:spPr bwMode="auto">
          <a:xfrm>
            <a:off x="4845519" y="474514"/>
            <a:ext cx="4755233" cy="297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MNT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42104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223117" y="225094"/>
            <a:ext cx="9601067" cy="3268877"/>
          </a:xfrm>
          <a:prstGeom prst="snip2DiagRect">
            <a:avLst/>
          </a:prstGeom>
          <a:solidFill>
            <a:schemeClr val="bg1"/>
          </a:solidFill>
          <a:ln w="38100">
            <a:solidFill>
              <a:srgbClr val="852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华康方圆体W7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83499" y="3642972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vi-VN" sz="4800" b="1" dirty="0">
              <a:solidFill>
                <a:srgbClr val="FF0000"/>
              </a:solidFill>
            </a:endParaRPr>
          </a:p>
          <a:p>
            <a:pPr algn="ctr" defTabSz="1219170"/>
            <a:endParaRPr lang="vi-VN" sz="4800" b="1" dirty="0">
              <a:solidFill>
                <a:srgbClr val="FF0000"/>
              </a:solidFill>
            </a:endParaRPr>
          </a:p>
          <a:p>
            <a:pPr algn="ctr" defTabSz="1219170"/>
            <a:endParaRPr lang="vi-VN" sz="4800" b="1" dirty="0">
              <a:solidFill>
                <a:srgbClr val="FF0000"/>
              </a:solidFill>
            </a:endParaRPr>
          </a:p>
          <a:p>
            <a:pPr algn="ctr" defTabSz="1219170"/>
            <a:r>
              <a:rPr lang="vi-VN" sz="4400" b="1" dirty="0">
                <a:solidFill>
                  <a:srgbClr val="FF0000"/>
                </a:solidFill>
              </a:rPr>
              <a:t>180</a:t>
            </a:r>
            <a:r>
              <a:rPr lang="vi-VN" sz="4400" b="1" baseline="30000" dirty="0">
                <a:solidFill>
                  <a:srgbClr val="FF0000"/>
                </a:solidFill>
              </a:rPr>
              <a:t>o</a:t>
            </a:r>
            <a:endParaRPr lang="en-US" sz="4400" b="1" dirty="0">
              <a:solidFill>
                <a:srgbClr val="FF0000"/>
              </a:solidFill>
            </a:endParaRPr>
          </a:p>
          <a:p>
            <a:pPr algn="ctr" defTabSz="1219170"/>
            <a:endParaRPr lang="en-US" sz="8000" b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 defTabSz="1219170"/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2045" y1="68801" x2="49500" y2="67990"/>
                        <a14:foregroundMark x1="71636" y1="68720" x2="96545" y2="68801"/>
                        <a14:foregroundMark x1="78455" y1="12399" x2="80091" y2="40924"/>
                        <a14:foregroundMark x1="75500" y1="7780" x2="77864" y2="7780"/>
                        <a14:foregroundMark x1="91818" y1="84360" x2="94773" y2="83874"/>
                        <a14:foregroundMark x1="82045" y1="74230" x2="88545" y2="84360"/>
                        <a14:foregroundMark x1="81045" y1="72771" x2="76727" y2="88412"/>
                        <a14:foregroundMark x1="77955" y1="90276" x2="86727" y2="85900"/>
                        <a14:foregroundMark x1="79273" y1="79822" x2="86955" y2="90276"/>
                        <a14:foregroundMark x1="80318" y1="78363" x2="85818" y2="86224"/>
                        <a14:foregroundMark x1="78955" y1="82982" x2="79273" y2="90276"/>
                        <a14:foregroundMark x1="18864" y1="76013" x2="27636" y2="82901"/>
                        <a14:foregroundMark x1="53591" y1="90924" x2="70227" y2="90600"/>
                        <a14:foregroundMark x1="19091" y1="81848" x2="23136" y2="92058"/>
                        <a14:foregroundMark x1="19682" y1="78201" x2="25182" y2="89708"/>
                        <a14:foregroundMark x1="16227" y1="78363" x2="22227" y2="93355"/>
                        <a14:foregroundMark x1="2364" y1="89465" x2="10727" y2="89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6373" y="5313865"/>
            <a:ext cx="2735625" cy="153443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258715" y="3636932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4400" b="1" dirty="0">
                <a:solidFill>
                  <a:schemeClr val="accent6">
                    <a:lumMod val="75000"/>
                  </a:schemeClr>
                </a:solidFill>
              </a:rPr>
              <a:t>100</a:t>
            </a:r>
            <a:r>
              <a:rPr lang="vi-VN" sz="4400" b="1" baseline="300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83499" y="4795100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4000" b="1" dirty="0">
                <a:solidFill>
                  <a:srgbClr val="7030A0"/>
                </a:solidFill>
              </a:rPr>
              <a:t>110</a:t>
            </a:r>
            <a:r>
              <a:rPr lang="vi-VN" sz="4000" b="1" baseline="30000" dirty="0">
                <a:solidFill>
                  <a:srgbClr val="7030A0"/>
                </a:solidFill>
              </a:rPr>
              <a:t>o</a:t>
            </a:r>
            <a:endParaRPr lang="en-US" sz="4000" b="1" dirty="0">
              <a:solidFill>
                <a:srgbClr val="7030A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56875" y="4783020"/>
            <a:ext cx="4320480" cy="864096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vi-VN" sz="4000" b="1" dirty="0">
                <a:solidFill>
                  <a:schemeClr val="accent4"/>
                </a:solidFill>
              </a:rPr>
              <a:t>120</a:t>
            </a:r>
            <a:r>
              <a:rPr lang="vi-VN" sz="4000" b="1" baseline="30000" dirty="0">
                <a:solidFill>
                  <a:schemeClr val="accent4"/>
                </a:solidFill>
              </a:rPr>
              <a:t>o</a:t>
            </a:r>
            <a:endParaRPr lang="en-US" sz="4400" b="1" dirty="0">
              <a:solidFill>
                <a:schemeClr val="accent4"/>
              </a:solidFill>
              <a:latin typeface="UTM Avo" panose="02040603050506020204" pitchFamily="18" charset="0"/>
            </a:endParaRPr>
          </a:p>
        </p:txBody>
      </p:sp>
      <p:pic>
        <p:nvPicPr>
          <p:cNvPr id="3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85" y="-649817"/>
            <a:ext cx="649817" cy="649817"/>
          </a:xfrm>
          <a:prstGeom prst="rect">
            <a:avLst/>
          </a:prstGeom>
        </p:spPr>
      </p:pic>
      <p:pic>
        <p:nvPicPr>
          <p:cNvPr id="3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9358" y="-649817"/>
            <a:ext cx="649817" cy="649817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07632" y="-683280"/>
            <a:ext cx="649817" cy="649817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63305" y="-683280"/>
            <a:ext cx="649817" cy="6498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00" b="47850" l="4500" r="43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667" b="52800"/>
          <a:stretch/>
        </p:blipFill>
        <p:spPr>
          <a:xfrm>
            <a:off x="8515391" y="-38421"/>
            <a:ext cx="2447163" cy="2123272"/>
          </a:xfrm>
          <a:prstGeom prst="rect">
            <a:avLst/>
          </a:prstGeom>
        </p:spPr>
      </p:pic>
      <p:pic>
        <p:nvPicPr>
          <p:cNvPr id="21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29" y="1337045"/>
            <a:ext cx="1352032" cy="1305809"/>
          </a:xfrm>
          <a:prstGeom prst="rect">
            <a:avLst/>
          </a:prstGeom>
        </p:spPr>
      </p:pic>
      <p:pic>
        <p:nvPicPr>
          <p:cNvPr id="5122" name="Picture 2" descr="https://img.loigiaihay.com/picture/2023/0310/20_2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38"/>
          <a:stretch/>
        </p:blipFill>
        <p:spPr bwMode="auto">
          <a:xfrm>
            <a:off x="2929173" y="248529"/>
            <a:ext cx="4913650" cy="310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95628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1.0099 2.46914E-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03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1317815" y="308856"/>
            <a:ext cx="9556375" cy="59633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3503713" y="1274599"/>
            <a:ext cx="5184576" cy="403187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2800" b="1" i="0" u="none" strike="noStrike" kern="800" cap="none" spc="0" normalizeH="0" baseline="0" noProof="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KHỞI</a:t>
            </a:r>
            <a:r>
              <a:rPr kumimoji="0" lang="vi-VN" altLang="zh-CN" sz="12800" b="1" i="0" u="none" strike="noStrike" kern="800" cap="none" spc="0" normalizeH="0" noProof="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ĐỘNG</a:t>
            </a:r>
            <a:endParaRPr kumimoji="0" lang="zh-CN" altLang="en-US" sz="12800" b="1" i="0" u="none" strike="noStrike" kern="800" cap="none" spc="0" normalizeH="0" baseline="0" noProof="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071813" y="4471990"/>
            <a:ext cx="8859499" cy="23860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13006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07619" y="308008"/>
            <a:ext cx="11099800" cy="7530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Bài 2: Quan sát tranh rồi nêu số đo các góc sau: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6" name="Picture 2" descr="https://img.loigiaihay.com/picture/2023/0310/20_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1" r="65898"/>
          <a:stretch/>
        </p:blipFill>
        <p:spPr bwMode="auto">
          <a:xfrm>
            <a:off x="1437745" y="1468334"/>
            <a:ext cx="3432638" cy="4306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5091764" y="1482030"/>
            <a:ext cx="6968691" cy="175432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just" defTabSz="914354"/>
            <a:r>
              <a:rPr lang="vi-VN" altLang="zh-CN" sz="5400" b="1" kern="800" dirty="0">
                <a:ln w="2222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Góc đỉnh N; cạnh NM, NH bằng ...... </a:t>
            </a:r>
            <a:endParaRPr lang="zh-CN" altLang="en-US" sz="5400" b="1" kern="800" dirty="0">
              <a:ln w="22225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5091763" y="3585890"/>
            <a:ext cx="6968691" cy="175432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just" defTabSz="914354"/>
            <a:r>
              <a:rPr lang="vi-VN" altLang="zh-CN" sz="5400" b="1" kern="800" dirty="0">
                <a:ln w="2222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Góc đỉnh H; cạnh HM, HN bằng ...... </a:t>
            </a:r>
            <a:endParaRPr lang="zh-CN" altLang="en-US" sz="5400" b="1" kern="800" dirty="0">
              <a:ln w="22225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894870" y="2107832"/>
            <a:ext cx="1116530" cy="1020979"/>
            <a:chOff x="12281836" y="1482030"/>
            <a:chExt cx="1116530" cy="1020979"/>
          </a:xfrm>
        </p:grpSpPr>
        <p:sp>
          <p:nvSpPr>
            <p:cNvPr id="7" name="TextBox 6"/>
            <p:cNvSpPr txBox="1"/>
            <p:nvPr/>
          </p:nvSpPr>
          <p:spPr>
            <a:xfrm>
              <a:off x="13006347" y="1482030"/>
              <a:ext cx="1279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kern="800" dirty="0">
                  <a:ln w="22225">
                    <a:noFill/>
                  </a:ln>
                  <a:solidFill>
                    <a:srgbClr val="C0000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o</a:t>
              </a:r>
              <a:endParaRPr lang="en-US" sz="28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2281836" y="1579679"/>
              <a:ext cx="11165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kern="800" dirty="0">
                  <a:ln w="22225">
                    <a:noFill/>
                  </a:ln>
                  <a:solidFill>
                    <a:srgbClr val="C0000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60</a:t>
              </a:r>
              <a:endParaRPr lang="en-US" sz="54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907311" y="4208655"/>
            <a:ext cx="1116530" cy="1020979"/>
            <a:chOff x="12281836" y="1482030"/>
            <a:chExt cx="1116530" cy="1020979"/>
          </a:xfrm>
        </p:grpSpPr>
        <p:sp>
          <p:nvSpPr>
            <p:cNvPr id="12" name="TextBox 11"/>
            <p:cNvSpPr txBox="1"/>
            <p:nvPr/>
          </p:nvSpPr>
          <p:spPr>
            <a:xfrm>
              <a:off x="13006347" y="1482030"/>
              <a:ext cx="1279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kern="800" dirty="0">
                  <a:ln w="22225">
                    <a:noFill/>
                  </a:ln>
                  <a:solidFill>
                    <a:srgbClr val="C0000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o</a:t>
              </a:r>
              <a:endParaRPr lang="en-US" sz="28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2281836" y="1579679"/>
              <a:ext cx="11165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kern="800" dirty="0">
                  <a:ln w="22225">
                    <a:noFill/>
                  </a:ln>
                  <a:solidFill>
                    <a:srgbClr val="C00000"/>
                  </a:solidFill>
                  <a:latin typeface="Calibri" panose="020F0502020204030204" pitchFamily="34" charset="0"/>
                  <a:ea typeface="方正少儿简体" panose="03000509000000000000" pitchFamily="65" charset="-122"/>
                  <a:cs typeface="Calibri" panose="020F0502020204030204" pitchFamily="34" charset="0"/>
                </a:rPr>
                <a:t>90</a:t>
              </a:r>
              <a:endParaRPr lang="en-US" sz="5400" b="1" kern="800" dirty="0">
                <a:ln w="22225"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588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mg.loigiaihay.com/picture/2023/0310/20_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01"/>
          <a:stretch/>
        </p:blipFill>
        <p:spPr bwMode="auto">
          <a:xfrm>
            <a:off x="407619" y="1631966"/>
            <a:ext cx="5724323" cy="354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7619" y="308008"/>
            <a:ext cx="11099800" cy="7530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Bài 2: Quan sát tranh rồi nêu số đo các góc sau: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227545" y="1482030"/>
            <a:ext cx="5832910" cy="175432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just" defTabSz="914354"/>
            <a:r>
              <a:rPr lang="vi-VN" altLang="zh-CN" sz="5400" b="1" kern="800" dirty="0">
                <a:ln w="2222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Góc đỉnh C; cạnh CA, CB bằng ...... </a:t>
            </a:r>
            <a:endParaRPr lang="zh-CN" altLang="en-US" sz="5400" b="1" kern="800" dirty="0">
              <a:ln w="22225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6343048" y="3585890"/>
            <a:ext cx="5717406" cy="175432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just" defTabSz="914354"/>
            <a:r>
              <a:rPr lang="vi-VN" altLang="zh-CN" sz="5400" b="1" kern="800" dirty="0">
                <a:ln w="22225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Góc đỉnh D; cạnh DA, DB bằng ...... </a:t>
            </a:r>
            <a:endParaRPr lang="zh-CN" altLang="en-US" sz="5400" b="1" kern="800" dirty="0">
              <a:ln w="22225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0029148" y="2179321"/>
            <a:ext cx="1116530" cy="928646"/>
            <a:chOff x="12281836" y="1482030"/>
            <a:chExt cx="1116530" cy="928646"/>
          </a:xfrm>
        </p:grpSpPr>
        <p:sp>
          <p:nvSpPr>
            <p:cNvPr id="8" name="TextBox 7"/>
            <p:cNvSpPr txBox="1"/>
            <p:nvPr/>
          </p:nvSpPr>
          <p:spPr>
            <a:xfrm>
              <a:off x="13006347" y="1482030"/>
              <a:ext cx="1279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1" kern="800" dirty="0">
                  <a:ln w="22225">
                    <a:noFill/>
                  </a:ln>
                  <a:solidFill>
                    <a:srgbClr val="C00000"/>
                  </a:solidFill>
                  <a:latin typeface="UTM Avo" panose="02040603050506020204" pitchFamily="18" charset="0"/>
                  <a:ea typeface="方正少儿简体" panose="03000509000000000000" pitchFamily="65" charset="-122"/>
                  <a:cs typeface="+mn-ea"/>
                </a:rPr>
                <a:t>o</a:t>
              </a:r>
              <a:endParaRPr lang="en-US" sz="2400" b="1" kern="800" dirty="0">
                <a:ln w="22225">
                  <a:noFill/>
                </a:ln>
                <a:solidFill>
                  <a:srgbClr val="C0000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281836" y="1579679"/>
              <a:ext cx="11165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kern="800" dirty="0">
                  <a:ln w="22225">
                    <a:noFill/>
                  </a:ln>
                  <a:solidFill>
                    <a:srgbClr val="C00000"/>
                  </a:solidFill>
                  <a:latin typeface="UTM Avo" panose="02040603050506020204" pitchFamily="18" charset="0"/>
                  <a:ea typeface="方正少儿简体" panose="03000509000000000000" pitchFamily="65" charset="-122"/>
                  <a:cs typeface="+mn-ea"/>
                </a:rPr>
                <a:t>35</a:t>
              </a:r>
              <a:endParaRPr lang="en-US" sz="4800" b="1" kern="800" dirty="0">
                <a:ln w="22225">
                  <a:noFill/>
                </a:ln>
                <a:solidFill>
                  <a:srgbClr val="C0000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0100918" y="4249746"/>
            <a:ext cx="1116530" cy="928646"/>
            <a:chOff x="12281836" y="1482030"/>
            <a:chExt cx="1116530" cy="928646"/>
          </a:xfrm>
        </p:grpSpPr>
        <p:sp>
          <p:nvSpPr>
            <p:cNvPr id="11" name="TextBox 10"/>
            <p:cNvSpPr txBox="1"/>
            <p:nvPr/>
          </p:nvSpPr>
          <p:spPr>
            <a:xfrm>
              <a:off x="13006347" y="1482030"/>
              <a:ext cx="1279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1" kern="800" dirty="0">
                  <a:ln w="22225">
                    <a:noFill/>
                  </a:ln>
                  <a:solidFill>
                    <a:srgbClr val="C00000"/>
                  </a:solidFill>
                  <a:latin typeface="UTM Avo" panose="02040603050506020204" pitchFamily="18" charset="0"/>
                  <a:ea typeface="方正少儿简体" panose="03000509000000000000" pitchFamily="65" charset="-122"/>
                  <a:cs typeface="+mn-ea"/>
                </a:rPr>
                <a:t>o</a:t>
              </a:r>
              <a:endParaRPr lang="en-US" sz="2400" b="1" kern="800" dirty="0">
                <a:ln w="22225">
                  <a:noFill/>
                </a:ln>
                <a:solidFill>
                  <a:srgbClr val="C0000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281836" y="1579679"/>
              <a:ext cx="11165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kern="800" dirty="0">
                  <a:ln w="22225">
                    <a:noFill/>
                  </a:ln>
                  <a:solidFill>
                    <a:srgbClr val="C00000"/>
                  </a:solidFill>
                  <a:latin typeface="UTM Avo" panose="02040603050506020204" pitchFamily="18" charset="0"/>
                  <a:ea typeface="方正少儿简体" panose="03000509000000000000" pitchFamily="65" charset="-122"/>
                  <a:cs typeface="+mn-ea"/>
                </a:rPr>
                <a:t>45</a:t>
              </a:r>
              <a:endParaRPr lang="en-US" sz="4800" b="1" kern="800" dirty="0">
                <a:ln w="22225">
                  <a:noFill/>
                </a:ln>
                <a:solidFill>
                  <a:srgbClr val="C00000"/>
                </a:solidFill>
                <a:latin typeface="UTM Avo" panose="02040603050506020204" pitchFamily="18" charset="0"/>
                <a:ea typeface="方正少儿简体" panose="03000509000000000000" pitchFamily="65" charset="-122"/>
                <a:cs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155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1317815" y="308856"/>
            <a:ext cx="9556375" cy="59633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3503713" y="1274599"/>
            <a:ext cx="5184576" cy="403187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defTabSz="914354">
              <a:lnSpc>
                <a:spcPct val="100000"/>
              </a:lnSpc>
            </a:pPr>
            <a:r>
              <a:rPr lang="en-US" altLang="zh-CN" sz="128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CỦNG CỐ</a:t>
            </a:r>
            <a:endParaRPr lang="zh-CN" altLang="en-US" sz="1280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071813" y="4471990"/>
            <a:ext cx="8859499" cy="23860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46059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-1104800" y="356659"/>
            <a:ext cx="15062416" cy="59633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2133808" y="1243488"/>
            <a:ext cx="8585200" cy="415498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600" b="1" i="0" u="none" strike="noStrike" kern="800" cap="none" spc="0" normalizeH="0" baseline="0" noProof="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Hãy quan sát xung quanh các em, những đồ vật nào có thể tạo thành góc?</a:t>
            </a:r>
            <a:endParaRPr kumimoji="0" lang="zh-CN" altLang="en-US" sz="6600" b="1" i="0" u="none" strike="noStrike" kern="800" cap="none" spc="0" normalizeH="0" baseline="0" noProof="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/>
              <a:uLnTx/>
              <a:uFillTx/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071813" y="4471990"/>
            <a:ext cx="8859499" cy="23860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3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846" y="2759025"/>
            <a:ext cx="3343735" cy="33437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462" y="259770"/>
            <a:ext cx="3265241" cy="32652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7" r="16365"/>
          <a:stretch/>
        </p:blipFill>
        <p:spPr>
          <a:xfrm>
            <a:off x="239349" y="302433"/>
            <a:ext cx="4642616" cy="41284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Straight Connector 7"/>
          <p:cNvCxnSpPr/>
          <p:nvPr/>
        </p:nvCxnSpPr>
        <p:spPr>
          <a:xfrm>
            <a:off x="1295467" y="86585"/>
            <a:ext cx="1265191" cy="22800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5" idx="0"/>
          </p:cNvCxnSpPr>
          <p:nvPr/>
        </p:nvCxnSpPr>
        <p:spPr>
          <a:xfrm>
            <a:off x="2560658" y="302434"/>
            <a:ext cx="1" cy="2048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6806771" y="3138287"/>
            <a:ext cx="1111864" cy="33630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267906" y="3145817"/>
            <a:ext cx="544359" cy="17233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430244" y="2534314"/>
            <a:ext cx="3909603" cy="320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732666" y="644692"/>
            <a:ext cx="3598332" cy="18925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8077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37" y="1816807"/>
            <a:ext cx="4254668" cy="42546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234" y="230449"/>
            <a:ext cx="3517860" cy="3979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087" y="2499577"/>
            <a:ext cx="3264363" cy="32128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Straight Connector 7"/>
          <p:cNvCxnSpPr/>
          <p:nvPr/>
        </p:nvCxnSpPr>
        <p:spPr>
          <a:xfrm>
            <a:off x="2399156" y="3939755"/>
            <a:ext cx="1368121" cy="24655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403919" y="1028734"/>
            <a:ext cx="0" cy="29500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7098983" y="2818998"/>
            <a:ext cx="1491323" cy="26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6284776" y="230448"/>
            <a:ext cx="824885" cy="258854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942485" y="1604798"/>
            <a:ext cx="1230211" cy="22653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8626245" y="3833302"/>
            <a:ext cx="1554025" cy="25720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42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571516" y="561743"/>
            <a:ext cx="10943556" cy="175432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Hãy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đứng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lên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và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tạo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góc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bằng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tay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chân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thân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mình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của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em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5400" b="1" i="0" u="none" strike="noStrike" kern="800" cap="none" spc="0" normalizeH="0" baseline="0" noProof="0" dirty="0" err="1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nhé</a:t>
            </a:r>
            <a:r>
              <a:rPr kumimoji="0" lang="en-US" altLang="zh-CN" sz="5400" b="1" i="0" u="none" strike="noStrike" kern="800" cap="none" spc="0" normalizeH="0" baseline="0" noProof="0" dirty="0">
                <a:ln w="22225">
                  <a:noFill/>
                </a:ln>
                <a:solidFill>
                  <a:srgbClr val="C00000"/>
                </a:solidFill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  <a:sym typeface="+mn-lt"/>
              </a:rPr>
              <a:t>!</a:t>
            </a:r>
            <a:endParaRPr kumimoji="0" lang="zh-CN" altLang="en-US" sz="5400" b="1" i="0" u="none" strike="noStrike" kern="800" cap="none" spc="0" normalizeH="0" baseline="0" noProof="0" dirty="0">
              <a:ln w="22225">
                <a:noFill/>
              </a:ln>
              <a:solidFill>
                <a:srgbClr val="C00000"/>
              </a:solidFill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173" y1="30192" x2="48403" y2="37859"/>
                        <a14:foregroundMark x1="57668" y1="30511" x2="61661" y2="41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811" y="2243985"/>
            <a:ext cx="4185189" cy="41851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67" b="90000" l="10000" r="92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86" y="2316067"/>
            <a:ext cx="3989953" cy="43091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3291" y1="36808" x2="65495" y2="37459"/>
                        <a14:foregroundMark x1="55751" y1="50651" x2="53674" y2="60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2075277"/>
            <a:ext cx="4439235" cy="435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30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4728" y1="26765" x2="57029" y2="33235"/>
                        <a14:foregroundMark x1="61821" y1="28382" x2="65655" y2="32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829" y="1197406"/>
            <a:ext cx="4159197" cy="45179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70767" y1="36306" x2="73642" y2="57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380" y="2445544"/>
            <a:ext cx="4174620" cy="31409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3000" y1="28994" x2="45000" y2="35207"/>
                        <a14:foregroundMark x1="56667" y1="28994" x2="60667" y2="36095"/>
                        <a14:foregroundMark x1="40667" y1="29290" x2="41000" y2="3639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52" y="1444631"/>
            <a:ext cx="3810000" cy="4292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783028" y="67026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760319" y="59992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1067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1661" y1="33682" x2="78754" y2="46234"/>
                        <a14:foregroundMark x1="79553" y1="39121" x2="60383" y2="418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88" y="2067610"/>
            <a:ext cx="4855265" cy="3707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6006" y1="25561" x2="51757" y2="47323"/>
                        <a14:foregroundMark x1="64537" y1="39724" x2="50958" y2="49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61" y="1476951"/>
            <a:ext cx="4674096" cy="4323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316" y1="35075" x2="44569" y2="38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87" y="1373564"/>
            <a:ext cx="5169816" cy="442655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30472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-1104800" y="356659"/>
            <a:ext cx="15062416" cy="59633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2307980" y="808059"/>
            <a:ext cx="8585200" cy="70788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800" cap="none" spc="0" normalizeH="0" baseline="0" noProof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YÊU</a:t>
            </a:r>
            <a:r>
              <a:rPr kumimoji="0" lang="en-US" altLang="zh-CN" sz="4000" b="1" i="0" u="none" strike="noStrike" kern="800" cap="none" spc="0" normalizeH="0" noProof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CẦU CẦN ĐẠT</a:t>
            </a:r>
            <a:endParaRPr kumimoji="0" lang="zh-CN" altLang="en-US" sz="4000" b="1" i="0" u="none" strike="noStrike" kern="800" cap="none" spc="0" normalizeH="0" baseline="0" noProof="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/>
              <a:uLnTx/>
              <a:uFillTx/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071813" y="4471990"/>
            <a:ext cx="8859499" cy="23860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1800454" y="1796777"/>
            <a:ext cx="9114972" cy="296459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just" defTabSz="914354"/>
            <a:r>
              <a:rPr lang="vi-VN" altLang="zh-CN" sz="3733" kern="800">
                <a:ln w="22225">
                  <a:noFill/>
                </a:ln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- Nhận biết được đơn vị đo góc: độ (°), thước đo góc và cách đo góc.</a:t>
            </a:r>
            <a:endParaRPr lang="en-US" altLang="zh-CN" sz="3733" kern="800">
              <a:ln w="22225">
                <a:noFill/>
              </a:ln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  <a:p>
            <a:pPr algn="just" defTabSz="914354"/>
            <a:endParaRPr lang="vi-VN" altLang="zh-CN" sz="3733" kern="800">
              <a:ln w="22225">
                <a:noFill/>
              </a:ln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  <a:p>
            <a:pPr algn="just" defTabSz="914354"/>
            <a:r>
              <a:rPr lang="vi-VN" altLang="zh-CN" sz="3733" kern="800">
                <a:ln w="22225">
                  <a:noFill/>
                </a:ln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- Sử dụng được thước đo góc để đo các góc: 60°, 90°, 120°, 180°.</a:t>
            </a:r>
          </a:p>
        </p:txBody>
      </p:sp>
    </p:spTree>
    <p:extLst>
      <p:ext uri="{BB962C8B-B14F-4D97-AF65-F5344CB8AC3E}">
        <p14:creationId xmlns:p14="http://schemas.microsoft.com/office/powerpoint/2010/main" val="364385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ounded Rectangle 120"/>
          <p:cNvSpPr/>
          <p:nvPr/>
        </p:nvSpPr>
        <p:spPr>
          <a:xfrm>
            <a:off x="950976" y="282237"/>
            <a:ext cx="10378440" cy="6336704"/>
          </a:xfrm>
          <a:prstGeom prst="roundRect">
            <a:avLst>
              <a:gd name="adj" fmla="val 3247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762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</a:rPr>
              <a:t> </a:t>
            </a:r>
            <a:endParaRPr lang="en-GB" dirty="0">
              <a:ln w="76200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2590622" y="468435"/>
            <a:ext cx="70107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  <a:cs typeface="MV Boli" pitchFamily="2" charset="0"/>
              </a:rPr>
              <a:t>Tích tắc, tích tắc</a:t>
            </a:r>
            <a:endParaRPr lang="en-US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nap ITC" pitchFamily="82" charset="0"/>
              <a:cs typeface="MV Boli" pitchFamily="2" charset="0"/>
            </a:endParaRPr>
          </a:p>
        </p:txBody>
      </p:sp>
      <p:pic>
        <p:nvPicPr>
          <p:cNvPr id="39" name="Picture 2" descr="http://lenagold.narod.ru/fon/clipart/d/dev/deva2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843" y="5683918"/>
            <a:ext cx="1751759" cy="1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520849" y="1611097"/>
            <a:ext cx="3548021" cy="4129525"/>
            <a:chOff x="2184049" y="1645202"/>
            <a:chExt cx="3548021" cy="4129525"/>
          </a:xfrm>
        </p:grpSpPr>
        <p:sp>
          <p:nvSpPr>
            <p:cNvPr id="61" name="Rounded Rectangle 60"/>
            <p:cNvSpPr/>
            <p:nvPr/>
          </p:nvSpPr>
          <p:spPr>
            <a:xfrm>
              <a:off x="3882123" y="2078357"/>
              <a:ext cx="151879" cy="513115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2" name="Flowchart: Delay 61"/>
            <p:cNvSpPr/>
            <p:nvPr/>
          </p:nvSpPr>
          <p:spPr>
            <a:xfrm rot="16200000">
              <a:off x="3841780" y="2174474"/>
              <a:ext cx="232566" cy="403418"/>
            </a:xfrm>
            <a:prstGeom prst="flowChartDelay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2184049" y="1645202"/>
              <a:ext cx="3548021" cy="4129525"/>
              <a:chOff x="755574" y="836712"/>
              <a:chExt cx="4032448" cy="4710980"/>
            </a:xfrm>
          </p:grpSpPr>
          <p:sp>
            <p:nvSpPr>
              <p:cNvPr id="13" name="Block Arc 12"/>
              <p:cNvSpPr/>
              <p:nvPr/>
            </p:nvSpPr>
            <p:spPr>
              <a:xfrm>
                <a:off x="1420269" y="836712"/>
                <a:ext cx="2703062" cy="2016224"/>
              </a:xfrm>
              <a:prstGeom prst="blockArc">
                <a:avLst>
                  <a:gd name="adj1" fmla="val 10800000"/>
                  <a:gd name="adj2" fmla="val 21336649"/>
                  <a:gd name="adj3" fmla="val 13160"/>
                </a:avLst>
              </a:prstGeom>
              <a:solidFill>
                <a:srgbClr val="92D05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 rot="20078790">
                <a:off x="1588516" y="1118481"/>
                <a:ext cx="359577" cy="1368152"/>
              </a:xfrm>
              <a:prstGeom prst="roundRect">
                <a:avLst>
                  <a:gd name="adj" fmla="val 50000"/>
                </a:avLst>
              </a:prstGeom>
              <a:solidFill>
                <a:srgbClr val="92D05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 rot="1619937">
                <a:off x="1420725" y="4179540"/>
                <a:ext cx="504056" cy="1368152"/>
              </a:xfrm>
              <a:prstGeom prst="roundRect">
                <a:avLst>
                  <a:gd name="adj" fmla="val 50000"/>
                </a:avLst>
              </a:prstGeom>
              <a:solidFill>
                <a:srgbClr val="92D05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 rot="20078790">
                <a:off x="3606741" y="4177370"/>
                <a:ext cx="504056" cy="1368152"/>
              </a:xfrm>
              <a:prstGeom prst="roundRect">
                <a:avLst>
                  <a:gd name="adj" fmla="val 50000"/>
                </a:avLst>
              </a:prstGeom>
              <a:solidFill>
                <a:srgbClr val="92D05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 rot="1720834">
                <a:off x="3507369" y="1127224"/>
                <a:ext cx="359577" cy="1368152"/>
              </a:xfrm>
              <a:prstGeom prst="roundRect">
                <a:avLst>
                  <a:gd name="adj" fmla="val 50000"/>
                </a:avLst>
              </a:prstGeom>
              <a:solidFill>
                <a:srgbClr val="92D05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Flowchart: Delay 10"/>
              <p:cNvSpPr/>
              <p:nvPr/>
            </p:nvSpPr>
            <p:spPr>
              <a:xfrm rot="14850161">
                <a:off x="1414983" y="1103326"/>
                <a:ext cx="536216" cy="948197"/>
              </a:xfrm>
              <a:prstGeom prst="flowChartDelay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Flowchart: Delay 11"/>
              <p:cNvSpPr/>
              <p:nvPr/>
            </p:nvSpPr>
            <p:spPr>
              <a:xfrm rot="17664833">
                <a:off x="3583101" y="1103327"/>
                <a:ext cx="536216" cy="948197"/>
              </a:xfrm>
              <a:prstGeom prst="flowChartDelay">
                <a:avLst/>
              </a:prstGeom>
              <a:solidFill>
                <a:srgbClr val="FFFF00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" name="Oval 3"/>
              <p:cNvSpPr/>
              <p:nvPr/>
            </p:nvSpPr>
            <p:spPr>
              <a:xfrm>
                <a:off x="755574" y="1769717"/>
                <a:ext cx="4032448" cy="3744416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404511" y="1739354"/>
                <a:ext cx="734577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12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525262" y="1926132"/>
                <a:ext cx="705647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11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535686" y="4786899"/>
                <a:ext cx="472228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6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588075" y="4554191"/>
                <a:ext cx="472228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7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667274" y="4554191"/>
                <a:ext cx="472228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5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114588" y="3904534"/>
                <a:ext cx="472228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4</a:t>
                </a: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945621" y="2497732"/>
                <a:ext cx="734577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10</a:t>
                </a: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86440" y="3185752"/>
                <a:ext cx="472228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9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615094" y="1926132"/>
                <a:ext cx="472228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1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4309696" y="3185752"/>
                <a:ext cx="472228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3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4121728" y="2497732"/>
                <a:ext cx="472228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2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906368" y="3904534"/>
                <a:ext cx="472228" cy="73733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en-US" sz="3600" b="1" dirty="0">
                    <a:ln w="11430"/>
                    <a:gradFill>
                      <a:gsLst>
                        <a:gs pos="0">
                          <a:srgbClr val="C0504D">
                            <a:tint val="70000"/>
                            <a:satMod val="245000"/>
                          </a:srgbClr>
                        </a:gs>
                        <a:gs pos="75000">
                          <a:srgbClr val="C0504D">
                            <a:tint val="90000"/>
                            <a:shade val="60000"/>
                            <a:satMod val="240000"/>
                          </a:srgbClr>
                        </a:gs>
                        <a:gs pos="100000">
                          <a:srgbClr val="C0504D">
                            <a:tint val="100000"/>
                            <a:shade val="50000"/>
                            <a:satMod val="240000"/>
                          </a:srgb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  <a:latin typeface="Clarendon Blk BT" pitchFamily="18" charset="0"/>
                  </a:rPr>
                  <a:t>8</a:t>
                </a:r>
              </a:p>
            </p:txBody>
          </p:sp>
        </p:grpSp>
        <p:sp>
          <p:nvSpPr>
            <p:cNvPr id="63" name="Rounded Rectangle 62"/>
            <p:cNvSpPr/>
            <p:nvPr/>
          </p:nvSpPr>
          <p:spPr>
            <a:xfrm>
              <a:off x="3767991" y="1990221"/>
              <a:ext cx="380145" cy="194087"/>
            </a:xfrm>
            <a:prstGeom prst="roundRect">
              <a:avLst>
                <a:gd name="adj" fmla="val 40308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3814306" y="3946474"/>
              <a:ext cx="329371" cy="268994"/>
            </a:xfrm>
            <a:prstGeom prst="ellips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8183" y="3077016"/>
              <a:ext cx="1508572" cy="921664"/>
            </a:xfrm>
            <a:prstGeom prst="rect">
              <a:avLst/>
            </a:prstGeom>
          </p:spPr>
        </p:pic>
        <p:pic>
          <p:nvPicPr>
            <p:cNvPr id="4100" name="Picture 4" descr="http://esl-kids.com/img/fcs/bodyparts/mouth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500" b="92000" l="0" r="9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2637" y="4292623"/>
              <a:ext cx="918646" cy="918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</p:spTree>
    <p:extLst>
      <p:ext uri="{BB962C8B-B14F-4D97-AF65-F5344CB8AC3E}">
        <p14:creationId xmlns:p14="http://schemas.microsoft.com/office/powerpoint/2010/main" val="385974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BFCA3BB-D64C-447B-9DED-C53C5E01F9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564905"/>
            <a:ext cx="6288021" cy="3346415"/>
          </a:xfrm>
          <a:prstGeom prst="rect">
            <a:avLst/>
          </a:prstGeom>
        </p:spPr>
      </p:pic>
      <p:sp>
        <p:nvSpPr>
          <p:cNvPr id="8" name="矩形 6">
            <a:extLst>
              <a:ext uri="{FF2B5EF4-FFF2-40B4-BE49-F238E27FC236}">
                <a16:creationId xmlns:a16="http://schemas.microsoft.com/office/drawing/2014/main" id="{AAD15EE4-EBA8-4B67-836E-13923FF199A9}"/>
              </a:ext>
            </a:extLst>
          </p:cNvPr>
          <p:cNvSpPr/>
          <p:nvPr/>
        </p:nvSpPr>
        <p:spPr>
          <a:xfrm>
            <a:off x="4751851" y="1028734"/>
            <a:ext cx="6624736" cy="1054133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ts val="7500"/>
              </a:lnSpc>
            </a:pPr>
            <a:r>
              <a:rPr lang="en-US" altLang="zh-CN" sz="11733" b="1" kern="800" dirty="0">
                <a:ln w="22225"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DẶN DÒ</a:t>
            </a:r>
            <a:endParaRPr lang="zh-CN" altLang="en-US" sz="11733" b="1" kern="800" dirty="0">
              <a:ln w="22225">
                <a:noFill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5983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120819" y="4490329"/>
            <a:ext cx="8859499" cy="238601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378724" y="548681"/>
            <a:ext cx="11434555" cy="462827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899" y="1490268"/>
            <a:ext cx="4214205" cy="27450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0331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ounded Rectangle 120"/>
          <p:cNvSpPr/>
          <p:nvPr/>
        </p:nvSpPr>
        <p:spPr>
          <a:xfrm>
            <a:off x="1014984" y="260648"/>
            <a:ext cx="10543032" cy="6336704"/>
          </a:xfrm>
          <a:prstGeom prst="roundRect">
            <a:avLst>
              <a:gd name="adj" fmla="val 339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76200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3882123" y="2078357"/>
            <a:ext cx="151879" cy="51311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Flowchart: Delay 61"/>
          <p:cNvSpPr/>
          <p:nvPr/>
        </p:nvSpPr>
        <p:spPr>
          <a:xfrm rot="16200000">
            <a:off x="3841780" y="2174474"/>
            <a:ext cx="232566" cy="403418"/>
          </a:xfrm>
          <a:prstGeom prst="flowChartDelay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184049" y="1645202"/>
            <a:ext cx="3548021" cy="4129525"/>
            <a:chOff x="755574" y="836712"/>
            <a:chExt cx="4032448" cy="4710980"/>
          </a:xfrm>
        </p:grpSpPr>
        <p:sp>
          <p:nvSpPr>
            <p:cNvPr id="13" name="Block Arc 12"/>
            <p:cNvSpPr/>
            <p:nvPr/>
          </p:nvSpPr>
          <p:spPr>
            <a:xfrm>
              <a:off x="1420269" y="836712"/>
              <a:ext cx="2703062" cy="2016224"/>
            </a:xfrm>
            <a:prstGeom prst="blockArc">
              <a:avLst>
                <a:gd name="adj1" fmla="val 10800000"/>
                <a:gd name="adj2" fmla="val 21336649"/>
                <a:gd name="adj3" fmla="val 1316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 rot="20078790">
              <a:off x="1588516" y="1118481"/>
              <a:ext cx="359577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 rot="1619937">
              <a:off x="1420725" y="4179540"/>
              <a:ext cx="504056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 rot="20078790">
              <a:off x="3606741" y="4177370"/>
              <a:ext cx="504056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 rot="1720834">
              <a:off x="3507369" y="1127224"/>
              <a:ext cx="359577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lowchart: Delay 10"/>
            <p:cNvSpPr/>
            <p:nvPr/>
          </p:nvSpPr>
          <p:spPr>
            <a:xfrm rot="14850161">
              <a:off x="1414983" y="1103326"/>
              <a:ext cx="536216" cy="948197"/>
            </a:xfrm>
            <a:prstGeom prst="flowChartDelay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lowchart: Delay 11"/>
            <p:cNvSpPr/>
            <p:nvPr/>
          </p:nvSpPr>
          <p:spPr>
            <a:xfrm rot="17664833">
              <a:off x="3583101" y="1103327"/>
              <a:ext cx="536216" cy="948197"/>
            </a:xfrm>
            <a:prstGeom prst="flowChartDelay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755574" y="1769717"/>
              <a:ext cx="4032448" cy="3744416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404511" y="1739354"/>
              <a:ext cx="73457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12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525262" y="1926132"/>
              <a:ext cx="70564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11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535686" y="4786899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6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588075" y="4554191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7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667274" y="4554191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5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14588" y="3904534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4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45621" y="2497732"/>
              <a:ext cx="73457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10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86440" y="318575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9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615094" y="192613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309696" y="318575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3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121728" y="249773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2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06368" y="3904534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8</a:t>
              </a:r>
            </a:p>
          </p:txBody>
        </p:sp>
      </p:grpSp>
      <p:sp>
        <p:nvSpPr>
          <p:cNvPr id="63" name="Rounded Rectangle 62"/>
          <p:cNvSpPr/>
          <p:nvPr/>
        </p:nvSpPr>
        <p:spPr>
          <a:xfrm>
            <a:off x="3767991" y="1990221"/>
            <a:ext cx="380145" cy="194087"/>
          </a:xfrm>
          <a:prstGeom prst="roundRect">
            <a:avLst>
              <a:gd name="adj" fmla="val 40308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" name="Cloud 126"/>
          <p:cNvSpPr/>
          <p:nvPr/>
        </p:nvSpPr>
        <p:spPr>
          <a:xfrm>
            <a:off x="7993933" y="861701"/>
            <a:ext cx="2376264" cy="1646795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8178367" y="1103120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MV Boli" pitchFamily="2" charset="0"/>
              </a:rPr>
              <a:t>3 giờ 45 phút</a:t>
            </a:r>
            <a:endParaRPr lang="en-GB" sz="2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MV Boli" pitchFamily="2" charset="0"/>
            </a:endParaRPr>
          </a:p>
        </p:txBody>
      </p:sp>
      <p:sp>
        <p:nvSpPr>
          <p:cNvPr id="133" name="Cloud 132"/>
          <p:cNvSpPr/>
          <p:nvPr/>
        </p:nvSpPr>
        <p:spPr>
          <a:xfrm>
            <a:off x="8775239" y="3072447"/>
            <a:ext cx="2376264" cy="1646795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8959673" y="3313866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MV Boli" pitchFamily="2" charset="0"/>
                <a:cs typeface="MV Boli" pitchFamily="2" charset="0"/>
              </a:defRPr>
            </a:lvl1pPr>
          </a:lstStyle>
          <a:p>
            <a:r>
              <a:rPr lang="vi-VN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giờ 45 phút</a:t>
            </a:r>
            <a:endParaRPr lang="en-GB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6" name="Cloud 135"/>
          <p:cNvSpPr/>
          <p:nvPr/>
        </p:nvSpPr>
        <p:spPr>
          <a:xfrm>
            <a:off x="6025756" y="2452569"/>
            <a:ext cx="2376264" cy="1646795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5900114" y="2682094"/>
            <a:ext cx="25019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MV Boli" pitchFamily="2" charset="0"/>
                <a:cs typeface="MV Boli" pitchFamily="2" charset="0"/>
              </a:defRPr>
            </a:lvl1pPr>
          </a:lstStyle>
          <a:p>
            <a:r>
              <a:rPr lang="vi-VN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giờ </a:t>
            </a:r>
          </a:p>
          <a:p>
            <a:r>
              <a:rPr lang="vi-VN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 phút</a:t>
            </a:r>
            <a:endParaRPr lang="en-GB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27" name="Right Arrow 1026"/>
          <p:cNvSpPr/>
          <p:nvPr/>
        </p:nvSpPr>
        <p:spPr>
          <a:xfrm rot="420568">
            <a:off x="4004271" y="3949580"/>
            <a:ext cx="903527" cy="373615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0" name="Right Arrow 139"/>
          <p:cNvSpPr/>
          <p:nvPr/>
        </p:nvSpPr>
        <p:spPr>
          <a:xfrm flipH="1">
            <a:off x="2632073" y="3897253"/>
            <a:ext cx="1321259" cy="373615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814306" y="3946474"/>
            <a:ext cx="329371" cy="268994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6075800" y="4886693"/>
            <a:ext cx="2907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  <a:cs typeface="MV Boli" pitchFamily="2" charset="0"/>
              </a:rPr>
              <a:t>Great!</a:t>
            </a:r>
            <a:endParaRPr lang="en-US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nap ITC" pitchFamily="82" charset="0"/>
              <a:cs typeface="MV Boli" pitchFamily="2" charset="0"/>
            </a:endParaRPr>
          </a:p>
        </p:txBody>
      </p:sp>
      <p:pic>
        <p:nvPicPr>
          <p:cNvPr id="143" name="Picture 2" descr="http://lenagold.narod.ru/fon/clipart/d/dev/deva2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9390" y="5745309"/>
            <a:ext cx="1574899" cy="110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80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</p:childTnLst>
        </p:cTn>
      </p:par>
    </p:tnLst>
    <p:bldLst>
      <p:bldP spid="134" grpId="0"/>
      <p:bldP spid="137" grpId="0"/>
      <p:bldP spid="1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ounded Rectangle 120"/>
          <p:cNvSpPr/>
          <p:nvPr/>
        </p:nvSpPr>
        <p:spPr>
          <a:xfrm>
            <a:off x="877824" y="260648"/>
            <a:ext cx="10451592" cy="6336704"/>
          </a:xfrm>
          <a:prstGeom prst="roundRect">
            <a:avLst>
              <a:gd name="adj" fmla="val 3968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76200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3882123" y="2078357"/>
            <a:ext cx="151879" cy="51311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Flowchart: Delay 61"/>
          <p:cNvSpPr/>
          <p:nvPr/>
        </p:nvSpPr>
        <p:spPr>
          <a:xfrm rot="16200000">
            <a:off x="3841780" y="2174474"/>
            <a:ext cx="232566" cy="403418"/>
          </a:xfrm>
          <a:prstGeom prst="flowChartDelay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184049" y="1645202"/>
            <a:ext cx="3548021" cy="4129525"/>
            <a:chOff x="755574" y="836712"/>
            <a:chExt cx="4032448" cy="4710980"/>
          </a:xfrm>
        </p:grpSpPr>
        <p:sp>
          <p:nvSpPr>
            <p:cNvPr id="13" name="Block Arc 12"/>
            <p:cNvSpPr/>
            <p:nvPr/>
          </p:nvSpPr>
          <p:spPr>
            <a:xfrm>
              <a:off x="1420269" y="836712"/>
              <a:ext cx="2703062" cy="2016224"/>
            </a:xfrm>
            <a:prstGeom prst="blockArc">
              <a:avLst>
                <a:gd name="adj1" fmla="val 10800000"/>
                <a:gd name="adj2" fmla="val 21336649"/>
                <a:gd name="adj3" fmla="val 1316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 rot="20078790">
              <a:off x="1588516" y="1118481"/>
              <a:ext cx="359577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 rot="1619937">
              <a:off x="1420725" y="4179540"/>
              <a:ext cx="504056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 rot="20078790">
              <a:off x="3606741" y="4177370"/>
              <a:ext cx="504056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 rot="1720834">
              <a:off x="3507369" y="1127224"/>
              <a:ext cx="359577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lowchart: Delay 10"/>
            <p:cNvSpPr/>
            <p:nvPr/>
          </p:nvSpPr>
          <p:spPr>
            <a:xfrm rot="14850161">
              <a:off x="1414983" y="1103326"/>
              <a:ext cx="536216" cy="948197"/>
            </a:xfrm>
            <a:prstGeom prst="flowChartDelay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lowchart: Delay 11"/>
            <p:cNvSpPr/>
            <p:nvPr/>
          </p:nvSpPr>
          <p:spPr>
            <a:xfrm rot="17664833">
              <a:off x="3583101" y="1103327"/>
              <a:ext cx="536216" cy="948197"/>
            </a:xfrm>
            <a:prstGeom prst="flowChartDelay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755574" y="1769717"/>
              <a:ext cx="4032448" cy="3744416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404511" y="1739354"/>
              <a:ext cx="73457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12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525262" y="1926132"/>
              <a:ext cx="70564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11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535686" y="4786899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6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588075" y="4554191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7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667274" y="4554191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5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14588" y="3904534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4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45621" y="2497732"/>
              <a:ext cx="73457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10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86440" y="318575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9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615094" y="192613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309696" y="318575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3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121728" y="249773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2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06368" y="3904534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8</a:t>
              </a:r>
            </a:p>
          </p:txBody>
        </p:sp>
      </p:grpSp>
      <p:sp>
        <p:nvSpPr>
          <p:cNvPr id="63" name="Rounded Rectangle 62"/>
          <p:cNvSpPr/>
          <p:nvPr/>
        </p:nvSpPr>
        <p:spPr>
          <a:xfrm>
            <a:off x="3767991" y="1990221"/>
            <a:ext cx="380145" cy="194087"/>
          </a:xfrm>
          <a:prstGeom prst="roundRect">
            <a:avLst>
              <a:gd name="adj" fmla="val 40308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" name="Cloud 126"/>
          <p:cNvSpPr/>
          <p:nvPr/>
        </p:nvSpPr>
        <p:spPr>
          <a:xfrm>
            <a:off x="6594782" y="3239208"/>
            <a:ext cx="2376264" cy="1646795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6779216" y="3480627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MV Boli" pitchFamily="2" charset="0"/>
              </a:rPr>
              <a:t>2 giờ 30 phút</a:t>
            </a:r>
            <a:endParaRPr lang="en-GB" sz="2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MV Boli" pitchFamily="2" charset="0"/>
            </a:endParaRPr>
          </a:p>
        </p:txBody>
      </p:sp>
      <p:sp>
        <p:nvSpPr>
          <p:cNvPr id="133" name="Cloud 132"/>
          <p:cNvSpPr/>
          <p:nvPr/>
        </p:nvSpPr>
        <p:spPr>
          <a:xfrm>
            <a:off x="8226026" y="1478497"/>
            <a:ext cx="2376264" cy="1646795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8410460" y="1719916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MV Boli" pitchFamily="2" charset="0"/>
                <a:cs typeface="MV Boli" pitchFamily="2" charset="0"/>
              </a:defRPr>
            </a:lvl1pPr>
          </a:lstStyle>
          <a:p>
            <a:r>
              <a:rPr lang="vi-VN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giờ 30 phút</a:t>
            </a:r>
            <a:endParaRPr lang="en-GB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6" name="Cloud 135"/>
          <p:cNvSpPr/>
          <p:nvPr/>
        </p:nvSpPr>
        <p:spPr>
          <a:xfrm>
            <a:off x="5561317" y="1040140"/>
            <a:ext cx="2376264" cy="1646795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5435675" y="1269665"/>
            <a:ext cx="25019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MV Boli" pitchFamily="2" charset="0"/>
                <a:cs typeface="MV Boli" pitchFamily="2" charset="0"/>
              </a:defRPr>
            </a:lvl1pPr>
          </a:lstStyle>
          <a:p>
            <a:r>
              <a:rPr lang="vi-VN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giờ </a:t>
            </a:r>
          </a:p>
          <a:p>
            <a:r>
              <a:rPr lang="vi-VN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phút</a:t>
            </a:r>
            <a:endParaRPr lang="en-GB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27" name="Right Arrow 1026"/>
          <p:cNvSpPr/>
          <p:nvPr/>
        </p:nvSpPr>
        <p:spPr>
          <a:xfrm rot="20259035">
            <a:off x="4017614" y="3679847"/>
            <a:ext cx="903527" cy="373615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0" name="Right Arrow 139"/>
          <p:cNvSpPr/>
          <p:nvPr/>
        </p:nvSpPr>
        <p:spPr>
          <a:xfrm rot="16200000" flipH="1">
            <a:off x="3312336" y="4461411"/>
            <a:ext cx="1321259" cy="373615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814306" y="3946474"/>
            <a:ext cx="329371" cy="268994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6075801" y="4886693"/>
            <a:ext cx="2907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  <a:cs typeface="MV Boli" pitchFamily="2" charset="0"/>
              </a:rPr>
              <a:t>Great!</a:t>
            </a:r>
          </a:p>
        </p:txBody>
      </p:sp>
      <p:pic>
        <p:nvPicPr>
          <p:cNvPr id="3074" name="Picture 2" descr="http://lenagold.narod.ru/fon/clipart/d/dev/deva2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15326" y="5698424"/>
            <a:ext cx="1792069" cy="125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90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</p:childTnLst>
        </p:cTn>
      </p:par>
    </p:tnLst>
    <p:bldLst>
      <p:bldP spid="134" grpId="0"/>
      <p:bldP spid="137" grpId="0"/>
      <p:bldP spid="1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ounded Rectangle 120"/>
          <p:cNvSpPr/>
          <p:nvPr/>
        </p:nvSpPr>
        <p:spPr>
          <a:xfrm>
            <a:off x="1097280" y="260648"/>
            <a:ext cx="10168128" cy="6336704"/>
          </a:xfrm>
          <a:prstGeom prst="roundRect">
            <a:avLst>
              <a:gd name="adj" fmla="val 361"/>
            </a:avLst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76200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3882123" y="2078357"/>
            <a:ext cx="151879" cy="51311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Flowchart: Delay 61"/>
          <p:cNvSpPr/>
          <p:nvPr/>
        </p:nvSpPr>
        <p:spPr>
          <a:xfrm rot="16200000">
            <a:off x="3841780" y="2174474"/>
            <a:ext cx="232566" cy="403418"/>
          </a:xfrm>
          <a:prstGeom prst="flowChartDelay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184049" y="1645202"/>
            <a:ext cx="3548021" cy="4129525"/>
            <a:chOff x="755574" y="836712"/>
            <a:chExt cx="4032448" cy="4710980"/>
          </a:xfrm>
        </p:grpSpPr>
        <p:sp>
          <p:nvSpPr>
            <p:cNvPr id="13" name="Block Arc 12"/>
            <p:cNvSpPr/>
            <p:nvPr/>
          </p:nvSpPr>
          <p:spPr>
            <a:xfrm>
              <a:off x="1420269" y="836712"/>
              <a:ext cx="2703062" cy="2016224"/>
            </a:xfrm>
            <a:prstGeom prst="blockArc">
              <a:avLst>
                <a:gd name="adj1" fmla="val 10800000"/>
                <a:gd name="adj2" fmla="val 21336649"/>
                <a:gd name="adj3" fmla="val 1316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 rot="20078790">
              <a:off x="1588516" y="1118481"/>
              <a:ext cx="359577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 rot="1619937">
              <a:off x="1420725" y="4179540"/>
              <a:ext cx="504056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 rot="20078790">
              <a:off x="3606741" y="4177370"/>
              <a:ext cx="504056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 rot="1720834">
              <a:off x="3507369" y="1127224"/>
              <a:ext cx="359577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lowchart: Delay 10"/>
            <p:cNvSpPr/>
            <p:nvPr/>
          </p:nvSpPr>
          <p:spPr>
            <a:xfrm rot="14850161">
              <a:off x="1414983" y="1103326"/>
              <a:ext cx="536216" cy="948197"/>
            </a:xfrm>
            <a:prstGeom prst="flowChartDelay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lowchart: Delay 11"/>
            <p:cNvSpPr/>
            <p:nvPr/>
          </p:nvSpPr>
          <p:spPr>
            <a:xfrm rot="17664833">
              <a:off x="3583101" y="1103327"/>
              <a:ext cx="536216" cy="948197"/>
            </a:xfrm>
            <a:prstGeom prst="flowChartDelay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755574" y="1769717"/>
              <a:ext cx="4032448" cy="3744416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404511" y="1739354"/>
              <a:ext cx="73457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12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525262" y="1926132"/>
              <a:ext cx="70564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11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535686" y="4786899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6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588075" y="4554191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7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667274" y="4554191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5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14588" y="3904534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4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45621" y="2497732"/>
              <a:ext cx="73457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10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86440" y="318575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9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615094" y="192613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309696" y="318575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3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121728" y="249773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2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06368" y="3904534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8</a:t>
              </a:r>
            </a:p>
          </p:txBody>
        </p:sp>
      </p:grpSp>
      <p:sp>
        <p:nvSpPr>
          <p:cNvPr id="63" name="Rounded Rectangle 62"/>
          <p:cNvSpPr/>
          <p:nvPr/>
        </p:nvSpPr>
        <p:spPr>
          <a:xfrm>
            <a:off x="3767991" y="1990221"/>
            <a:ext cx="380145" cy="194087"/>
          </a:xfrm>
          <a:prstGeom prst="roundRect">
            <a:avLst>
              <a:gd name="adj" fmla="val 40308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7" name="Cloud 126"/>
          <p:cNvSpPr/>
          <p:nvPr/>
        </p:nvSpPr>
        <p:spPr>
          <a:xfrm>
            <a:off x="6289104" y="2998740"/>
            <a:ext cx="2376264" cy="1646795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6473538" y="3240159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MV Boli" pitchFamily="2" charset="0"/>
              </a:rPr>
              <a:t>13 giờ kém 20 phút</a:t>
            </a:r>
            <a:endParaRPr lang="en-GB" sz="2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MV Boli" pitchFamily="2" charset="0"/>
            </a:endParaRPr>
          </a:p>
        </p:txBody>
      </p:sp>
      <p:sp>
        <p:nvSpPr>
          <p:cNvPr id="133" name="Cloud 132"/>
          <p:cNvSpPr/>
          <p:nvPr/>
        </p:nvSpPr>
        <p:spPr>
          <a:xfrm>
            <a:off x="7821043" y="1110788"/>
            <a:ext cx="2376264" cy="1646795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8005477" y="1352207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MV Boli" pitchFamily="2" charset="0"/>
                <a:cs typeface="MV Boli" pitchFamily="2" charset="0"/>
              </a:defRPr>
            </a:lvl1pPr>
          </a:lstStyle>
          <a:p>
            <a:r>
              <a:rPr lang="vi-VN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 giờ kém 20 phút</a:t>
            </a:r>
            <a:endParaRPr lang="en-GB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6" name="Cloud 135"/>
          <p:cNvSpPr/>
          <p:nvPr/>
        </p:nvSpPr>
        <p:spPr>
          <a:xfrm>
            <a:off x="5146836" y="939678"/>
            <a:ext cx="2376264" cy="1646795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5021194" y="1286021"/>
            <a:ext cx="25019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MV Boli" pitchFamily="2" charset="0"/>
                <a:cs typeface="MV Boli" pitchFamily="2" charset="0"/>
              </a:defRPr>
            </a:lvl1pPr>
          </a:lstStyle>
          <a:p>
            <a:r>
              <a:rPr lang="vi-VN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giờ kém 20 phút</a:t>
            </a:r>
            <a:endParaRPr lang="en-GB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27" name="Right Arrow 1026"/>
          <p:cNvSpPr/>
          <p:nvPr/>
        </p:nvSpPr>
        <p:spPr>
          <a:xfrm rot="16200000">
            <a:off x="3521289" y="3405587"/>
            <a:ext cx="903527" cy="373615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0" name="Right Arrow 139"/>
          <p:cNvSpPr/>
          <p:nvPr/>
        </p:nvSpPr>
        <p:spPr>
          <a:xfrm rot="20224390" flipH="1">
            <a:off x="2662493" y="4186487"/>
            <a:ext cx="1321259" cy="373615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814306" y="3946474"/>
            <a:ext cx="329371" cy="268994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6620704" y="5129919"/>
            <a:ext cx="2907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nap ITC" pitchFamily="82" charset="0"/>
                <a:cs typeface="MV Boli" pitchFamily="2" charset="0"/>
              </a:rPr>
              <a:t>Great!</a:t>
            </a:r>
          </a:p>
        </p:txBody>
      </p:sp>
      <p:pic>
        <p:nvPicPr>
          <p:cNvPr id="39" name="Picture 2" descr="http://lenagold.narod.ru/fon/clipart/d/dev/deva2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0611" y="5698424"/>
            <a:ext cx="1656783" cy="115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91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</p:childTnLst>
        </p:cTn>
      </p:par>
    </p:tnLst>
    <p:bldLst>
      <p:bldP spid="126" grpId="0"/>
      <p:bldP spid="134" grpId="0"/>
      <p:bldP spid="1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ounded Rectangle 120"/>
          <p:cNvSpPr/>
          <p:nvPr/>
        </p:nvSpPr>
        <p:spPr>
          <a:xfrm>
            <a:off x="668215" y="282237"/>
            <a:ext cx="10981593" cy="6336704"/>
          </a:xfrm>
          <a:prstGeom prst="round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76200">
                  <a:solidFill>
                    <a:prstClr val="black"/>
                  </a:solidFill>
                </a:ln>
                <a:solidFill>
                  <a:prstClr val="white"/>
                </a:solidFill>
                <a:latin typeface="Calibri"/>
              </a:rPr>
              <a:t> </a:t>
            </a:r>
            <a:endParaRPr lang="en-GB" dirty="0">
              <a:ln w="76200">
                <a:solidFill>
                  <a:prstClr val="black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3882123" y="2078357"/>
            <a:ext cx="151879" cy="51311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Flowchart: Delay 61"/>
          <p:cNvSpPr/>
          <p:nvPr/>
        </p:nvSpPr>
        <p:spPr>
          <a:xfrm rot="16200000">
            <a:off x="3841780" y="2174474"/>
            <a:ext cx="232566" cy="403418"/>
          </a:xfrm>
          <a:prstGeom prst="flowChartDelay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184049" y="1645202"/>
            <a:ext cx="3548021" cy="4129525"/>
            <a:chOff x="755574" y="836712"/>
            <a:chExt cx="4032448" cy="4710980"/>
          </a:xfrm>
        </p:grpSpPr>
        <p:sp>
          <p:nvSpPr>
            <p:cNvPr id="13" name="Block Arc 12"/>
            <p:cNvSpPr/>
            <p:nvPr/>
          </p:nvSpPr>
          <p:spPr>
            <a:xfrm>
              <a:off x="1420269" y="836712"/>
              <a:ext cx="2703062" cy="2016224"/>
            </a:xfrm>
            <a:prstGeom prst="blockArc">
              <a:avLst>
                <a:gd name="adj1" fmla="val 10800000"/>
                <a:gd name="adj2" fmla="val 21336649"/>
                <a:gd name="adj3" fmla="val 1316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 rot="20078790">
              <a:off x="1588516" y="1118481"/>
              <a:ext cx="359577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 rot="1619937">
              <a:off x="1420725" y="4179540"/>
              <a:ext cx="504056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 rot="20078790">
              <a:off x="3606741" y="4177370"/>
              <a:ext cx="504056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 rot="1720834">
              <a:off x="3507369" y="1127224"/>
              <a:ext cx="359577" cy="1368152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lowchart: Delay 10"/>
            <p:cNvSpPr/>
            <p:nvPr/>
          </p:nvSpPr>
          <p:spPr>
            <a:xfrm rot="14850161">
              <a:off x="1414983" y="1103326"/>
              <a:ext cx="536216" cy="948197"/>
            </a:xfrm>
            <a:prstGeom prst="flowChartDelay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lowchart: Delay 11"/>
            <p:cNvSpPr/>
            <p:nvPr/>
          </p:nvSpPr>
          <p:spPr>
            <a:xfrm rot="17664833">
              <a:off x="3583101" y="1103327"/>
              <a:ext cx="536216" cy="948197"/>
            </a:xfrm>
            <a:prstGeom prst="flowChartDelay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755574" y="1769717"/>
              <a:ext cx="4032448" cy="3744416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404511" y="1739354"/>
              <a:ext cx="73457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12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525262" y="1926132"/>
              <a:ext cx="70564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11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535686" y="4786899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6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588075" y="4554191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7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667274" y="4554191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5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14588" y="3904534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4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45621" y="2497732"/>
              <a:ext cx="734577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10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86440" y="318575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9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615094" y="192613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1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309696" y="318575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3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121728" y="2497732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2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06368" y="3904534"/>
              <a:ext cx="472228" cy="7373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larendon Blk BT" pitchFamily="18" charset="0"/>
                </a:rPr>
                <a:t>8</a:t>
              </a:r>
            </a:p>
          </p:txBody>
        </p:sp>
      </p:grpSp>
      <p:sp>
        <p:nvSpPr>
          <p:cNvPr id="63" name="Rounded Rectangle 62"/>
          <p:cNvSpPr/>
          <p:nvPr/>
        </p:nvSpPr>
        <p:spPr>
          <a:xfrm>
            <a:off x="3767991" y="1990221"/>
            <a:ext cx="380145" cy="194087"/>
          </a:xfrm>
          <a:prstGeom prst="roundRect">
            <a:avLst>
              <a:gd name="adj" fmla="val 40308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814306" y="3946474"/>
            <a:ext cx="329371" cy="268994"/>
          </a:xfrm>
          <a:prstGeom prst="ellips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9" name="Picture 2" descr="http://lenagold.narod.ru/fon/clipart/d/dev/deva2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760" y="5674392"/>
            <a:ext cx="1751759" cy="11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183" y="3077016"/>
            <a:ext cx="1508572" cy="921664"/>
          </a:xfrm>
          <a:prstGeom prst="rect">
            <a:avLst/>
          </a:prstGeom>
        </p:spPr>
      </p:pic>
      <p:pic>
        <p:nvPicPr>
          <p:cNvPr id="4100" name="Picture 4" descr="http://esl-kids.com/img/fcs/bodyparts/mouth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00" b="92000" l="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637" y="4292623"/>
            <a:ext cx="918646" cy="91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AppData\Local\Microsoft\Windows\Temporary Internet Files\Content.IE5\JZ3JN60V\MC900432675[1]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868" y="5674392"/>
            <a:ext cx="1405141" cy="140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636290" y="866274"/>
            <a:ext cx="5329282" cy="3271316"/>
            <a:chOff x="4932040" y="2447276"/>
            <a:chExt cx="3152674" cy="2238730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4932040" y="2447276"/>
              <a:ext cx="3104936" cy="2006625"/>
            </a:xfrm>
            <a:prstGeom prst="wedgeRoundRectCallout">
              <a:avLst>
                <a:gd name="adj1" fmla="val 37961"/>
                <a:gd name="adj2" fmla="val 113123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4988701" y="2600794"/>
              <a:ext cx="3096013" cy="208521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vi-VN" sz="48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MV Boli" pitchFamily="2" charset="0"/>
                </a:rPr>
                <a:t>Đố các bạn phát hiện ra điều kì lạ ở đồng hồ?</a:t>
              </a:r>
              <a:endParaRPr lang="en-US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MV Boli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616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525" y="259882"/>
            <a:ext cx="9559357" cy="596240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071813" y="4471990"/>
            <a:ext cx="8859499" cy="23860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44241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-1104800" y="356659"/>
            <a:ext cx="15062416" cy="596335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2307980" y="808059"/>
            <a:ext cx="8585200" cy="70788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800" cap="none" spc="0" normalizeH="0" baseline="0" noProof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YÊU</a:t>
            </a:r>
            <a:r>
              <a:rPr kumimoji="0" lang="en-US" altLang="zh-CN" sz="4000" b="1" i="0" u="none" strike="noStrike" kern="800" cap="none" spc="0" normalizeH="0" noProof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TM Alberta Heavy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 CẦU CẦN ĐẠT</a:t>
            </a:r>
            <a:endParaRPr kumimoji="0" lang="zh-CN" altLang="en-US" sz="4000" b="1" i="0" u="none" strike="noStrike" kern="800" cap="none" spc="0" normalizeH="0" baseline="0" noProof="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FFFF00"/>
              </a:solidFill>
              <a:effectLst/>
              <a:uLnTx/>
              <a:uFillTx/>
              <a:latin typeface="UTM Alberta Heavy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278D0BC4-8601-4A6D-89D8-B1B8337E85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071813" y="4471990"/>
            <a:ext cx="8859499" cy="23860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BDCCEE5-2CE1-4187-BDA5-0E35C971B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143D14FC-7E66-4A2B-87F4-E9546638A666}"/>
              </a:ext>
            </a:extLst>
          </p:cNvPr>
          <p:cNvSpPr/>
          <p:nvPr/>
        </p:nvSpPr>
        <p:spPr>
          <a:xfrm>
            <a:off x="1800454" y="1796777"/>
            <a:ext cx="9114972" cy="296459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just" defTabSz="914354"/>
            <a:r>
              <a:rPr lang="vi-VN" altLang="zh-CN" sz="3733" kern="800">
                <a:ln w="22225">
                  <a:noFill/>
                </a:ln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- Nhận biết được đơn vị đo góc: độ (°), thước đo góc và cách đo góc.</a:t>
            </a:r>
            <a:endParaRPr lang="en-US" altLang="zh-CN" sz="3733" kern="800">
              <a:ln w="22225">
                <a:noFill/>
              </a:ln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  <a:p>
            <a:pPr algn="just" defTabSz="914354"/>
            <a:endParaRPr lang="vi-VN" altLang="zh-CN" sz="3733" kern="800">
              <a:ln w="22225">
                <a:noFill/>
              </a:ln>
              <a:latin typeface="UTM Avo" panose="02040603050506020204" pitchFamily="18" charset="0"/>
              <a:ea typeface="方正少儿简体" panose="03000509000000000000" pitchFamily="65" charset="-122"/>
              <a:cs typeface="+mn-ea"/>
              <a:sym typeface="+mn-lt"/>
            </a:endParaRPr>
          </a:p>
          <a:p>
            <a:pPr algn="just" defTabSz="914354"/>
            <a:r>
              <a:rPr lang="vi-VN" altLang="zh-CN" sz="3733" kern="800">
                <a:ln w="22225">
                  <a:noFill/>
                </a:ln>
                <a:latin typeface="UTM Avo" panose="02040603050506020204" pitchFamily="18" charset="0"/>
                <a:ea typeface="方正少儿简体" panose="03000509000000000000" pitchFamily="65" charset="-122"/>
                <a:cs typeface="+mn-ea"/>
                <a:sym typeface="+mn-lt"/>
              </a:rPr>
              <a:t>- Sử dụng được thước đo góc để đo các góc: 60°, 90°, 120°, 180°.</a:t>
            </a:r>
          </a:p>
        </p:txBody>
      </p:sp>
    </p:spTree>
    <p:extLst>
      <p:ext uri="{BB962C8B-B14F-4D97-AF65-F5344CB8AC3E}">
        <p14:creationId xmlns:p14="http://schemas.microsoft.com/office/powerpoint/2010/main" val="418224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6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5md4rjc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643</Words>
  <Application>Microsoft Office PowerPoint</Application>
  <PresentationFormat>Widescreen</PresentationFormat>
  <Paragraphs>224</Paragraphs>
  <Slides>31</Slides>
  <Notes>31</Notes>
  <HiddenSlides>0</HiddenSlides>
  <MMClips>13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8" baseType="lpstr">
      <vt:lpstr>UTM Avo</vt:lpstr>
      <vt:lpstr>Cambria</vt:lpstr>
      <vt:lpstr>Clarendon Blk BT</vt:lpstr>
      <vt:lpstr>Calibri</vt:lpstr>
      <vt:lpstr>Arial</vt:lpstr>
      <vt:lpstr>#9Slide07 HoneyCream</vt:lpstr>
      <vt:lpstr>华康方圆体W7</vt:lpstr>
      <vt:lpstr>UTM Seagull</vt:lpstr>
      <vt:lpstr>Snap ITC</vt:lpstr>
      <vt:lpstr>UTM Showcard</vt:lpstr>
      <vt:lpstr>UTM Alberta Heavy</vt:lpstr>
      <vt:lpstr>Cambria Math</vt:lpstr>
      <vt:lpstr>#9Slide03 Cabin Bold</vt:lpstr>
      <vt:lpstr>#9Slide03 Comfortaa Light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MangnonTeam</cp:keywords>
  <cp:lastModifiedBy>le nga</cp:lastModifiedBy>
  <cp:revision>33</cp:revision>
  <dcterms:created xsi:type="dcterms:W3CDTF">2023-07-05T01:13:12Z</dcterms:created>
  <dcterms:modified xsi:type="dcterms:W3CDTF">2023-10-12T05:57:26Z</dcterms:modified>
</cp:coreProperties>
</file>