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52" r:id="rId2"/>
  </p:sldMasterIdLst>
  <p:notesMasterIdLst>
    <p:notesMasterId r:id="rId23"/>
  </p:notesMasterIdLst>
  <p:handoutMasterIdLst>
    <p:handoutMasterId r:id="rId24"/>
  </p:handoutMasterIdLst>
  <p:sldIdLst>
    <p:sldId id="326" r:id="rId3"/>
    <p:sldId id="329" r:id="rId4"/>
    <p:sldId id="336" r:id="rId5"/>
    <p:sldId id="327" r:id="rId6"/>
    <p:sldId id="339" r:id="rId7"/>
    <p:sldId id="262" r:id="rId8"/>
    <p:sldId id="322" r:id="rId9"/>
    <p:sldId id="266" r:id="rId10"/>
    <p:sldId id="323" r:id="rId11"/>
    <p:sldId id="270" r:id="rId12"/>
    <p:sldId id="333" r:id="rId13"/>
    <p:sldId id="325" r:id="rId14"/>
    <p:sldId id="274" r:id="rId15"/>
    <p:sldId id="332" r:id="rId16"/>
    <p:sldId id="324" r:id="rId17"/>
    <p:sldId id="320" r:id="rId18"/>
    <p:sldId id="337" r:id="rId19"/>
    <p:sldId id="338" r:id="rId20"/>
    <p:sldId id="340" r:id="rId21"/>
    <p:sldId id="335" r:id="rId22"/>
  </p:sldIdLst>
  <p:sldSz cx="12192000" cy="6858000"/>
  <p:notesSz cx="6858000" cy="9144000"/>
  <p:embeddedFontLst>
    <p:embeddedFont>
      <p:font typeface="#9Slide03 BoosterNextFYBlack"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DengXian" panose="02010600030101010101" pitchFamily="2" charset="-122"/>
      <p:regular r:id="rId34"/>
      <p:bold r:id="rId35"/>
    </p:embeddedFont>
    <p:embeddedFont>
      <p:font typeface="DengXian" panose="02010600030101010101" pitchFamily="2" charset="-122"/>
      <p:regular r:id="rId34"/>
      <p:bold r:id="rId35"/>
    </p:embeddedFont>
    <p:embeddedFont>
      <p:font typeface="Tahoma" panose="020B0604030504040204" pitchFamily="34" charset="0"/>
      <p:regular r:id="rId36"/>
      <p:bold r:id="rId3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4660"/>
  </p:normalViewPr>
  <p:slideViewPr>
    <p:cSldViewPr snapToGrid="0">
      <p:cViewPr varScale="1">
        <p:scale>
          <a:sx n="66" d="100"/>
          <a:sy n="66" d="100"/>
        </p:scale>
        <p:origin x="724" y="32"/>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12/10/2023</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900355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2"/>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496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257"/>
        <p:cNvGrpSpPr/>
        <p:nvPr/>
      </p:nvGrpSpPr>
      <p:grpSpPr>
        <a:xfrm>
          <a:off x="0" y="0"/>
          <a:ext cx="0" cy="0"/>
          <a:chOff x="0" y="0"/>
          <a:chExt cx="0" cy="0"/>
        </a:xfrm>
      </p:grpSpPr>
    </p:spTree>
    <p:extLst>
      <p:ext uri="{BB962C8B-B14F-4D97-AF65-F5344CB8AC3E}">
        <p14:creationId xmlns:p14="http://schemas.microsoft.com/office/powerpoint/2010/main" val="121941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Tree>
    <p:extLst>
      <p:ext uri="{BB962C8B-B14F-4D97-AF65-F5344CB8AC3E}">
        <p14:creationId xmlns:p14="http://schemas.microsoft.com/office/powerpoint/2010/main" val="25079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51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5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6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3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4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0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5.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7.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6.sv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1.svg"/><Relationship Id="rId4" Type="http://schemas.openxmlformats.org/officeDocument/2006/relationships/image" Target="../media/image34.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1.xml"/><Relationship Id="rId7" Type="http://schemas.openxmlformats.org/officeDocument/2006/relationships/image" Target="../media/image4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slideLayout" Target="../slideLayouts/slideLayout1.xml"/><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5178392" y="4385716"/>
            <a:ext cx="5110505" cy="2591722"/>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847023" y="2472284"/>
            <a:ext cx="9880612" cy="3786084"/>
          </a:xfrm>
          <a:prstGeom prst="rect">
            <a:avLst/>
          </a:prstGeom>
        </p:spPr>
      </p:pic>
      <p:sp>
        <p:nvSpPr>
          <p:cNvPr id="3" name="TextBox 2">
            <a:extLst>
              <a:ext uri="{FF2B5EF4-FFF2-40B4-BE49-F238E27FC236}">
                <a16:creationId xmlns:a16="http://schemas.microsoft.com/office/drawing/2014/main" id="{2E9385D1-7938-7118-0E8C-AED1E575BD7F}"/>
              </a:ext>
            </a:extLst>
          </p:cNvPr>
          <p:cNvSpPr txBox="1"/>
          <p:nvPr/>
        </p:nvSpPr>
        <p:spPr>
          <a:xfrm>
            <a:off x="1185969" y="264458"/>
            <a:ext cx="7984845" cy="748988"/>
          </a:xfrm>
          <a:prstGeom prst="rect">
            <a:avLst/>
          </a:prstGeom>
          <a:noFill/>
        </p:spPr>
        <p:txBody>
          <a:bodyPr wrap="square" rtlCol="0">
            <a:spAutoFit/>
          </a:bodyPr>
          <a:lstStyle/>
          <a:p>
            <a:pPr algn="ctr" defTabSz="609585">
              <a:defRPr/>
            </a:pPr>
            <a:r>
              <a:rPr lang="en-US" sz="4267" b="1">
                <a:solidFill>
                  <a:prstClr val="black"/>
                </a:solidFill>
                <a:latin typeface="Calibri"/>
                <a:cs typeface="Calibri" panose="020F0502020204030204" pitchFamily="34" charset="0"/>
                <a:sym typeface="Arial"/>
              </a:rPr>
              <a:t>TRƯỜNG TIỂU HỌC SÀI ĐỒNG</a:t>
            </a:r>
          </a:p>
        </p:txBody>
      </p:sp>
      <p:sp>
        <p:nvSpPr>
          <p:cNvPr id="4" name="TextBox 3">
            <a:extLst>
              <a:ext uri="{FF2B5EF4-FFF2-40B4-BE49-F238E27FC236}">
                <a16:creationId xmlns:a16="http://schemas.microsoft.com/office/drawing/2014/main" id="{D9533AAE-30CF-77CA-40DB-53A7E3B06C24}"/>
              </a:ext>
            </a:extLst>
          </p:cNvPr>
          <p:cNvSpPr txBox="1"/>
          <p:nvPr/>
        </p:nvSpPr>
        <p:spPr>
          <a:xfrm>
            <a:off x="1780418" y="1155498"/>
            <a:ext cx="7880825" cy="1323439"/>
          </a:xfrm>
          <a:prstGeom prst="rect">
            <a:avLst/>
          </a:prstGeom>
          <a:noFill/>
        </p:spPr>
        <p:txBody>
          <a:bodyPr wrap="square" rtlCol="0">
            <a:spAutoFit/>
          </a:bodyPr>
          <a:lstStyle/>
          <a:p>
            <a:r>
              <a:rPr lang="en-US" sz="4000" b="1">
                <a:solidFill>
                  <a:srgbClr val="0000FF"/>
                </a:solidFill>
                <a:latin typeface="Times New Roman" panose="02020603050405020304" pitchFamily="18" charset="0"/>
                <a:cs typeface="Times New Roman" panose="02020603050405020304" pitchFamily="18" charset="0"/>
              </a:rPr>
              <a:t>Giáo viên: Âu Thị Thanh Dung</a:t>
            </a:r>
          </a:p>
          <a:p>
            <a:r>
              <a:rPr lang="en-US" sz="4000" b="1">
                <a:solidFill>
                  <a:srgbClr val="0000FF"/>
                </a:solidFill>
                <a:latin typeface="Times New Roman" panose="02020603050405020304" pitchFamily="18" charset="0"/>
                <a:cs typeface="Times New Roman" panose="02020603050405020304" pitchFamily="18" charset="0"/>
              </a:rPr>
              <a:t>Lớp:  4A5</a:t>
            </a:r>
          </a:p>
        </p:txBody>
      </p:sp>
    </p:spTree>
    <p:extLst>
      <p:ext uri="{BB962C8B-B14F-4D97-AF65-F5344CB8AC3E}">
        <p14:creationId xmlns:p14="http://schemas.microsoft.com/office/powerpoint/2010/main" val="13134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a:t>
              </a:r>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br>
                <a:rPr lang="vi-VN" sz="2000" dirty="0"/>
              </a:b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Thứ Sáu:</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Thứ Bảy:</a:t>
              </a:r>
            </a:p>
            <a:p>
              <a:endParaRPr lang="vi-VN" sz="2400" b="1" dirty="0">
                <a:latin typeface="Cambria" panose="02040503050406030204" pitchFamily="18" charset="0"/>
                <a:ea typeface="Cambria" panose="02040503050406030204" pitchFamily="18" charset="0"/>
              </a:endParaRPr>
            </a:p>
            <a:p>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nhật</a:t>
              </a:r>
              <a:endParaRPr lang="vi-VN" sz="2400" b="1" dirty="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a:t>
              </a:r>
              <a:r>
                <a:rPr lang="en-US" sz="2400" b="1" dirty="0">
                  <a:solidFill>
                    <a:srgbClr val="C00000"/>
                  </a:solidFill>
                  <a:latin typeface="Cambria" panose="02040503050406030204" pitchFamily="18" charset="0"/>
                  <a:ea typeface="Cambria" panose="02040503050406030204" pitchFamily="18" charset="0"/>
                </a:rPr>
                <a:t> </a:t>
              </a:r>
            </a:p>
            <a:p>
              <a:pPr algn="ctr"/>
              <a:r>
                <a:rPr lang="vi-VN" sz="2400" b="1" dirty="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4"/>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br>
              <a:rPr lang="vi-VN" dirty="0">
                <a:solidFill>
                  <a:srgbClr val="000000"/>
                </a:solidFill>
                <a:latin typeface="OpenSans"/>
              </a:rPr>
            </a:b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a:solidFill>
                  <a:schemeClr val="bg1"/>
                </a:solidFill>
                <a:latin typeface="Cambria" panose="02040503050406030204" pitchFamily="18" charset="0"/>
                <a:ea typeface="Cambria" panose="02040503050406030204" pitchFamily="18" charset="0"/>
              </a:rPr>
              <a:t>Bài </a:t>
            </a:r>
            <a:r>
              <a:rPr lang="en-US" sz="3200" b="1">
                <a:solidFill>
                  <a:schemeClr val="bg1"/>
                </a:solidFill>
                <a:latin typeface="Cambria" panose="02040503050406030204" pitchFamily="18" charset="0"/>
                <a:ea typeface="Cambria" panose="02040503050406030204" pitchFamily="18" charset="0"/>
              </a:rPr>
              <a:t>4</a:t>
            </a:r>
            <a:r>
              <a:rPr lang="vi-VN" sz="3200" b="1">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br>
              <a:rPr lang="vi-VN" sz="3000" b="1" dirty="0">
                <a:solidFill>
                  <a:srgbClr val="002060"/>
                </a:solidFill>
                <a:latin typeface="Cambria" panose="02040503050406030204" pitchFamily="18" charset="0"/>
                <a:ea typeface="Cambria" panose="02040503050406030204" pitchFamily="18" charset="0"/>
              </a:rPr>
            </a:b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nhóm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bước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1453187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ảy KIMI NO TORIKO - Khối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6977" y="95416"/>
            <a:ext cx="11879249" cy="6325796"/>
          </a:xfrm>
          <a:prstGeom prst="rect">
            <a:avLst/>
          </a:prstGeom>
        </p:spPr>
      </p:pic>
    </p:spTree>
    <p:extLst>
      <p:ext uri="{BB962C8B-B14F-4D97-AF65-F5344CB8AC3E}">
        <p14:creationId xmlns:p14="http://schemas.microsoft.com/office/powerpoint/2010/main" val="3347729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3" name="Picture 2"/>
          <p:cNvPicPr>
            <a:picLocks noChangeAspect="1"/>
          </p:cNvPicPr>
          <p:nvPr/>
        </p:nvPicPr>
        <p:blipFill>
          <a:blip r:embed="rId5"/>
          <a:stretch>
            <a:fillRect/>
          </a:stretch>
        </p:blipFill>
        <p:spPr>
          <a:xfrm>
            <a:off x="-109048" y="566928"/>
            <a:ext cx="12301048" cy="2819915"/>
          </a:xfrm>
          <a:prstGeom prst="rect">
            <a:avLst/>
          </a:prstGeom>
        </p:spPr>
      </p:pic>
      <p:pic>
        <p:nvPicPr>
          <p:cNvPr id="10" name="Picture 9"/>
          <p:cNvPicPr>
            <a:picLocks noChangeAspect="1"/>
          </p:cNvPicPr>
          <p:nvPr/>
        </p:nvPicPr>
        <p:blipFill>
          <a:blip r:embed="rId6" cstate="hqprint">
            <a:extLst>
              <a:ext uri="{BEBA8EAE-BF5A-486C-A8C5-ECC9F3942E4B}">
                <a14:imgProps xmlns:a14="http://schemas.microsoft.com/office/drawing/2010/main">
                  <a14:imgLayer r:embed="rId7">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spTree>
    <p:extLst>
      <p:ext uri="{BB962C8B-B14F-4D97-AF65-F5344CB8AC3E}">
        <p14:creationId xmlns:p14="http://schemas.microsoft.com/office/powerpoint/2010/main" val="103479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0656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Bài 1: 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300 = 900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+ 500 = 1 700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+ 900 + 1 700 = 3 800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Bác Đào: </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Mận:</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Bài 2: </a:t>
            </a:r>
            <a:r>
              <a:rPr lang="vi-VN" sz="2800" b="1" i="1" dirty="0">
                <a:latin typeface="Cambria" panose="02040503050406030204" pitchFamily="18" charset="0"/>
                <a:ea typeface="Cambria" panose="02040503050406030204" pitchFamily="18" charset="0"/>
              </a:rPr>
              <a:t>Một thùng nước mắm có 120</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Lần đầu bán được 25</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a:t>
            </a:r>
            <a:r>
              <a:rPr lang="vi-VN" sz="2800" b="1" i="1">
                <a:latin typeface="Cambria" panose="02040503050406030204" pitchFamily="18" charset="0"/>
                <a:ea typeface="Cambria" panose="02040503050406030204" pitchFamily="18" charset="0"/>
              </a:rPr>
              <a:t>được 35</a:t>
            </a:r>
            <a:r>
              <a:rPr lang="vi-VN" sz="2800" b="1" i="1">
                <a:latin typeface="+mj-lt"/>
                <a:ea typeface="Cambria" panose="02040503050406030204" pitchFamily="18" charset="0"/>
              </a:rPr>
              <a:t>l</a:t>
            </a:r>
            <a:r>
              <a:rPr lang="en-US" sz="2800" b="1" i="1">
                <a:ea typeface="Cambria" panose="02040503050406030204" pitchFamily="18" charset="0"/>
              </a:rPr>
              <a:t> </a:t>
            </a:r>
            <a:r>
              <a:rPr lang="vi-VN" sz="2800" b="1" i="1">
                <a:latin typeface="Cambria" panose="02040503050406030204" pitchFamily="18" charset="0"/>
                <a:ea typeface="Cambria" panose="02040503050406030204" pitchFamily="18" charset="0"/>
              </a:rPr>
              <a:t>nước </a:t>
            </a:r>
            <a:r>
              <a:rPr lang="vi-VN" sz="2800" b="1" i="1" dirty="0">
                <a:latin typeface="Cambria" panose="02040503050406030204" pitchFamily="18" charset="0"/>
                <a:ea typeface="Cambria" panose="02040503050406030204" pitchFamily="18" charset="0"/>
              </a:rPr>
              <a:t>mắm. Hỏi trong thùng còn lại bao nhiêu lít nước mắm?</a:t>
            </a:r>
            <a:endParaRPr lang="en-US" sz="2800" b="1" i="1" dirty="0">
              <a:latin typeface="Cambria" panose="02040503050406030204" pitchFamily="18" charset="0"/>
              <a:ea typeface="Cambria" panose="02040503050406030204" pitchFamily="18" charset="0"/>
            </a:endParaRPr>
          </a:p>
        </p:txBody>
      </p:sp>
      <p:pic>
        <p:nvPicPr>
          <p:cNvPr id="42" name="图形 1">
            <a:extLst>
              <a:ext uri="{FF2B5EF4-FFF2-40B4-BE49-F238E27FC236}">
                <a16:creationId xmlns:a16="http://schemas.microsoft.com/office/drawing/2014/main" id="{3770EE04-F747-41BD-9530-E400987CD3B6}"/>
              </a:ext>
            </a:extLst>
          </p:cNvPr>
          <p:cNvPicPr>
            <a:picLocks noChangeAspect="1"/>
          </p:cNvPicPr>
          <p:nvPr/>
        </p:nvPicPr>
        <p:blipFill>
          <a:blip r:embed="rId7">
            <a:duotone>
              <a:schemeClr val="accent4">
                <a:shade val="45000"/>
                <a:satMod val="135000"/>
              </a:schemeClr>
              <a:prstClr val="white"/>
            </a:duotone>
          </a:blip>
          <a:stretch>
            <a:fillRect/>
          </a:stretch>
        </p:blipFill>
        <p:spPr>
          <a:xfrm>
            <a:off x="5182161" y="2260676"/>
            <a:ext cx="7039896" cy="4593218"/>
          </a:xfrm>
          <a:prstGeom prst="rect">
            <a:avLst/>
          </a:prstGeom>
        </p:spPr>
      </p:pic>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a:solidFill>
                  <a:srgbClr val="002060"/>
                </a:solidFill>
                <a:latin typeface="Cambria" panose="02040503050406030204" pitchFamily="18" charset="0"/>
                <a:ea typeface="Cambria" panose="02040503050406030204" pitchFamily="18" charset="0"/>
              </a:rPr>
              <a:t>Tóm tắt</a:t>
            </a:r>
          </a:p>
          <a:p>
            <a:r>
              <a:rPr lang="en-US" sz="2500" b="1" dirty="0" err="1">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120</a:t>
            </a:r>
            <a:r>
              <a:rPr lang="en-US"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vi-VN"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25</a:t>
            </a:r>
            <a:r>
              <a:rPr lang="vi-VN" sz="2500" b="1" i="1" dirty="0">
                <a:solidFill>
                  <a:srgbClr val="002060"/>
                </a:solidFill>
                <a:latin typeface="+mj-lt"/>
                <a:ea typeface="Cambria" panose="02040503050406030204" pitchFamily="18" charset="0"/>
              </a:rPr>
              <a:t>l</a:t>
            </a: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hai</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ba</a:t>
            </a:r>
            <a:r>
              <a:rPr lang="vi-VN" sz="2500" b="1" dirty="0">
                <a:solidFill>
                  <a:srgbClr val="002060"/>
                </a:solidFill>
                <a:latin typeface="Cambria" panose="02040503050406030204" pitchFamily="18" charset="0"/>
                <a:ea typeface="Cambria" panose="02040503050406030204" pitchFamily="18" charset="0"/>
              </a:rPr>
              <a:t> bán</a:t>
            </a:r>
            <a:r>
              <a:rPr lang="en-US" sz="2500" b="1">
                <a:solidFill>
                  <a:srgbClr val="002060"/>
                </a:solidFill>
                <a:latin typeface="Cambria" panose="02040503050406030204" pitchFamily="18" charset="0"/>
                <a:ea typeface="Cambria" panose="02040503050406030204" pitchFamily="18" charset="0"/>
              </a:rPr>
              <a:t>: </a:t>
            </a:r>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35</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p>
          <a:p>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500" b="1">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a:solidFill>
                  <a:srgbClr val="002060"/>
                </a:solidFill>
                <a:latin typeface="Cambria" panose="02040503050406030204" pitchFamily="18" charset="0"/>
                <a:ea typeface="Cambria" panose="02040503050406030204" pitchFamily="18" charset="0"/>
              </a:rPr>
              <a:t>: </a:t>
            </a:r>
            <a:r>
              <a:rPr lang="vi-VN" sz="2500" b="1">
                <a:solidFill>
                  <a:srgbClr val="002060"/>
                </a:solidFill>
                <a:latin typeface="Cambria" panose="02040503050406030204" pitchFamily="18" charset="0"/>
                <a:ea typeface="Cambria" panose="02040503050406030204" pitchFamily="18" charset="0"/>
              </a:rPr>
              <a:t>...</a:t>
            </a:r>
            <a:r>
              <a:rPr lang="en-US" sz="2500" b="1">
                <a:solidFill>
                  <a:srgbClr val="002060"/>
                </a:solidFill>
                <a:latin typeface="Cambria" panose="02040503050406030204" pitchFamily="18" charset="0"/>
                <a:ea typeface="Cambria" panose="02040503050406030204" pitchFamily="18" charset="0"/>
              </a:rPr>
              <a:t> </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lang="en-US" sz="2500" b="1">
                <a:solidFill>
                  <a:srgbClr val="002060"/>
                </a:solidFill>
                <a:latin typeface="Cambria" panose="02040503050406030204" pitchFamily="18" charset="0"/>
                <a:ea typeface="Cambria" panose="02040503050406030204" pitchFamily="18" charset="0"/>
              </a:rPr>
              <a:t> nước mắm</a:t>
            </a:r>
            <a:r>
              <a:rPr lang="vi-VN" sz="2500" b="1">
                <a:solidFill>
                  <a:srgbClr val="002060"/>
                </a:solidFill>
                <a:latin typeface="Cambria" panose="02040503050406030204" pitchFamily="18" charset="0"/>
                <a:ea typeface="Cambria" panose="02040503050406030204" pitchFamily="18" charset="0"/>
              </a:rPr>
              <a: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581289" y="3117415"/>
            <a:ext cx="6331689" cy="2677656"/>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x 2 = 50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+ 50 + 35 = 110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120 – 110 = 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Đáp số</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10</a:t>
            </a:r>
            <a:r>
              <a:rPr lang="en-US" sz="2400" b="1" i="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l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dirty="0">
                <a:solidFill>
                  <a:schemeClr val="tx1">
                    <a:lumMod val="75000"/>
                    <a:lumOff val="25000"/>
                  </a:schemeClr>
                </a:solidFill>
                <a:latin typeface="Cambria" panose="02040503050406030204" pitchFamily="18" charset="0"/>
                <a:ea typeface="Cambria" panose="02040503050406030204" pitchFamily="18" charset="0"/>
              </a:rPr>
              <a:t>mắm</a:t>
            </a:r>
          </a:p>
        </p:txBody>
      </p:sp>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1" presetClass="mediacall" presetSubtype="0" fill="hold" nodeType="withEffect">
                                  <p:stCondLst>
                                    <p:cond delay="0"/>
                                  </p:stCondLst>
                                  <p:childTnLst>
                                    <p:cmd type="call" cmd="playFrom(0.0)">
                                      <p:cBhvr>
                                        <p:cTn id="31"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40" grpId="0" animBg="1"/>
      <p:bldP spid="41" grpId="0"/>
      <p:bldP spid="43" grpId="0"/>
      <p:bldP spid="45" grpId="0"/>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TotalTime>
  <Words>783</Words>
  <Application>Microsoft Office PowerPoint</Application>
  <PresentationFormat>Widescreen</PresentationFormat>
  <Paragraphs>80</Paragraphs>
  <Slides>20</Slides>
  <Notes>5</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Cambria</vt:lpstr>
      <vt:lpstr>Times New Roman</vt:lpstr>
      <vt:lpstr>DengXian</vt:lpstr>
      <vt:lpstr>#9Slide03 BoosterNextFYBlack</vt:lpstr>
      <vt:lpstr>Arial</vt:lpstr>
      <vt:lpstr>UTM Alberta Heavy</vt:lpstr>
      <vt:lpstr>Tahoma</vt:lpstr>
      <vt:lpstr>Calibri</vt:lpstr>
      <vt:lpstr>OpenSans</vt:lpstr>
      <vt:lpstr>DengXian</vt:lpstr>
      <vt:lpstr>Thiết kế Tùy chỉnh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le nga</cp:lastModifiedBy>
  <cp:revision>31</cp:revision>
  <dcterms:created xsi:type="dcterms:W3CDTF">2023-04-19T13:41:50Z</dcterms:created>
  <dcterms:modified xsi:type="dcterms:W3CDTF">2023-10-12T05:46:34Z</dcterms:modified>
</cp:coreProperties>
</file>