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258" r:id="rId4"/>
    <p:sldId id="343" r:id="rId5"/>
    <p:sldId id="344" r:id="rId6"/>
    <p:sldId id="345" r:id="rId7"/>
    <p:sldId id="346" r:id="rId8"/>
    <p:sldId id="347" r:id="rId9"/>
    <p:sldId id="348" r:id="rId10"/>
    <p:sldId id="360" r:id="rId11"/>
    <p:sldId id="367" r:id="rId12"/>
    <p:sldId id="259" r:id="rId13"/>
    <p:sldId id="368" r:id="rId14"/>
    <p:sldId id="260" r:id="rId15"/>
    <p:sldId id="324" r:id="rId16"/>
    <p:sldId id="336" r:id="rId17"/>
    <p:sldId id="262" r:id="rId18"/>
    <p:sldId id="263" r:id="rId19"/>
    <p:sldId id="282" r:id="rId20"/>
    <p:sldId id="283" r:id="rId21"/>
    <p:sldId id="284" r:id="rId22"/>
    <p:sldId id="361" r:id="rId23"/>
    <p:sldId id="264" r:id="rId24"/>
    <p:sldId id="265" r:id="rId25"/>
    <p:sldId id="355" r:id="rId26"/>
    <p:sldId id="356" r:id="rId27"/>
    <p:sldId id="357" r:id="rId28"/>
    <p:sldId id="362" r:id="rId29"/>
    <p:sldId id="308" r:id="rId30"/>
    <p:sldId id="342" r:id="rId31"/>
    <p:sldId id="294" r:id="rId32"/>
    <p:sldId id="364" r:id="rId33"/>
    <p:sldId id="314" r:id="rId34"/>
    <p:sldId id="272" r:id="rId35"/>
    <p:sldId id="338" r:id="rId36"/>
    <p:sldId id="353" r:id="rId37"/>
    <p:sldId id="369" r:id="rId38"/>
    <p:sldId id="339" r:id="rId39"/>
    <p:sldId id="326" r:id="rId40"/>
    <p:sldId id="274" r:id="rId41"/>
    <p:sldId id="275" r:id="rId42"/>
    <p:sldId id="366" r:id="rId43"/>
    <p:sldId id="277" r:id="rId44"/>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17" autoAdjust="0"/>
    <p:restoredTop sz="90247" autoAdjust="0"/>
  </p:normalViewPr>
  <p:slideViewPr>
    <p:cSldViewPr>
      <p:cViewPr varScale="1">
        <p:scale>
          <a:sx n="53" d="100"/>
          <a:sy n="53" d="100"/>
        </p:scale>
        <p:origin x="712" y="48"/>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12/23/2023</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22</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29</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30</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31</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32</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35</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mở</a:t>
            </a:r>
            <a:r>
              <a:rPr lang="en-US" baseline="0"/>
              <a:t> rộng kĩ năng sống cho HS: yêu thiên nhiên, chỉ nên hái hoa  ở những nơi phù hợp, không nên hái hoa nơi công công. Biết khen ngợi trong các tình huống phù hợp.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38</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cho HS chơi trò truyền điện, 1 HS nêu rồi hs đó tự mời hs nêu. Hs nào k nêu được sẽ bị phạt gì đó vui vui.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42</a:t>
            </a:fld>
            <a:endParaRPr lang="en-US"/>
          </a:p>
        </p:txBody>
      </p:sp>
    </p:spTree>
    <p:extLst>
      <p:ext uri="{BB962C8B-B14F-4D97-AF65-F5344CB8AC3E}">
        <p14:creationId xmlns:p14="http://schemas.microsoft.com/office/powerpoint/2010/main" val="105128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16</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21</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12/23/2023</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microsoft.com/office/2007/relationships/media" Target="../media/media1.mp3"/><Relationship Id="rId16" Type="http://schemas.openxmlformats.org/officeDocument/2006/relationships/image" Target="../media/image12.png"/><Relationship Id="rId1" Type="http://schemas.openxmlformats.org/officeDocument/2006/relationships/audio" Target="NULL" TargetMode="Externa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slide" Target="slide8.xml"/><Relationship Id="rId2" Type="http://schemas.openxmlformats.org/officeDocument/2006/relationships/slide" Target="slide6.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0.png"/><Relationship Id="rId5" Type="http://schemas.openxmlformats.org/officeDocument/2006/relationships/image" Target="../media/image17.gif"/><Relationship Id="rId15" Type="http://schemas.openxmlformats.org/officeDocument/2006/relationships/slide" Target="slide12.xml"/><Relationship Id="rId10" Type="http://schemas.openxmlformats.org/officeDocument/2006/relationships/slide" Target="slide9.xml"/><Relationship Id="rId4" Type="http://schemas.openxmlformats.org/officeDocument/2006/relationships/slide" Target="slide5.xml"/><Relationship Id="rId9" Type="http://schemas.openxmlformats.org/officeDocument/2006/relationships/image" Target="../media/image19.jpe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3.wdp"/><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3.wdp"/><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101" y="710797"/>
            <a:ext cx="2655059" cy="889294"/>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2" y="2440851"/>
            <a:ext cx="12161835" cy="3995741"/>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4574489"/>
            <a:ext cx="12786366" cy="2005734"/>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317" y="194518"/>
            <a:ext cx="12579155" cy="10907998"/>
          </a:xfrm>
          <a:prstGeom prst="rect">
            <a:avLst/>
          </a:prstGeom>
        </p:spPr>
      </p:pic>
      <p:sp>
        <p:nvSpPr>
          <p:cNvPr id="26" name="任意多边形 25"/>
          <p:cNvSpPr/>
          <p:nvPr/>
        </p:nvSpPr>
        <p:spPr>
          <a:xfrm>
            <a:off x="1541198" y="1418836"/>
            <a:ext cx="8662125" cy="4852932"/>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4">
              <a:cs typeface="+mn-ea"/>
              <a:sym typeface="+mn-lt"/>
            </a:endParaRPr>
          </a:p>
        </p:txBody>
      </p:sp>
      <p:sp>
        <p:nvSpPr>
          <p:cNvPr id="96" name="文本框 95"/>
          <p:cNvSpPr txBox="1"/>
          <p:nvPr/>
        </p:nvSpPr>
        <p:spPr>
          <a:xfrm>
            <a:off x="2903080" y="4519649"/>
            <a:ext cx="5776554" cy="746878"/>
          </a:xfrm>
          <a:prstGeom prst="rect">
            <a:avLst/>
          </a:prstGeom>
          <a:noFill/>
        </p:spPr>
        <p:txBody>
          <a:bodyPr wrap="none" rtlCol="0">
            <a:prstTxWarp prst="textDoubleWave1">
              <a:avLst/>
            </a:prstTxWarp>
            <a:spAutoFit/>
          </a:bodyPr>
          <a:lstStyle/>
          <a:p>
            <a:r>
              <a:rPr lang="en-US" altLang="zh-CN" sz="4788"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LỚP 1A4</a:t>
            </a:r>
            <a:endParaRPr lang="zh-CN" altLang="en-US" sz="4788"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998442" y="3190427"/>
            <a:ext cx="5303055" cy="1197572"/>
          </a:xfrm>
          <a:prstGeom prst="rect">
            <a:avLst/>
          </a:prstGeom>
        </p:spPr>
        <p:txBody>
          <a:bodyPr wrap="none">
            <a:spAutoFit/>
          </a:bodyPr>
          <a:lstStyle/>
          <a:p>
            <a:r>
              <a:rPr lang="en-US" altLang="zh-CN" sz="7182"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TIẾNG VIỆT</a:t>
            </a:r>
            <a:endParaRPr lang="zh-CN" altLang="en-US" sz="6384"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8776244" y="-24387"/>
            <a:ext cx="3385594" cy="3276929"/>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4837331"/>
            <a:ext cx="2744630" cy="1616810"/>
          </a:xfrm>
          <a:prstGeom prst="rect">
            <a:avLst/>
          </a:prstGeom>
        </p:spPr>
      </p:pic>
      <p:grpSp>
        <p:nvGrpSpPr>
          <p:cNvPr id="108" name="组合 107"/>
          <p:cNvGrpSpPr/>
          <p:nvPr/>
        </p:nvGrpSpPr>
        <p:grpSpPr>
          <a:xfrm>
            <a:off x="638125" y="3481111"/>
            <a:ext cx="1401802" cy="2680805"/>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9384337" y="4797331"/>
            <a:ext cx="2777501" cy="1616810"/>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9646315" y="3330553"/>
            <a:ext cx="2171173" cy="3368876"/>
          </a:xfrm>
          <a:prstGeom prst="rect">
            <a:avLst/>
          </a:prstGeom>
        </p:spPr>
      </p:pic>
      <p:sp>
        <p:nvSpPr>
          <p:cNvPr id="92" name="任意多边形 91"/>
          <p:cNvSpPr/>
          <p:nvPr/>
        </p:nvSpPr>
        <p:spPr>
          <a:xfrm>
            <a:off x="-6561" y="6161915"/>
            <a:ext cx="12161838" cy="684520"/>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4">
              <a:cs typeface="+mn-ea"/>
              <a:sym typeface="+mn-lt"/>
            </a:endParaRPr>
          </a:p>
        </p:txBody>
      </p:sp>
      <p:sp>
        <p:nvSpPr>
          <p:cNvPr id="111" name="任意多边形 110"/>
          <p:cNvSpPr/>
          <p:nvPr/>
        </p:nvSpPr>
        <p:spPr>
          <a:xfrm>
            <a:off x="-6561" y="6284648"/>
            <a:ext cx="12161838" cy="56762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4">
              <a:cs typeface="+mn-ea"/>
              <a:sym typeface="+mn-lt"/>
            </a:endParaRPr>
          </a:p>
        </p:txBody>
      </p:sp>
      <p:sp>
        <p:nvSpPr>
          <p:cNvPr id="112" name="任意多边形 111"/>
          <p:cNvSpPr/>
          <p:nvPr/>
        </p:nvSpPr>
        <p:spPr>
          <a:xfrm>
            <a:off x="-6561" y="6479900"/>
            <a:ext cx="12161838" cy="364734"/>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4">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12380971" y="-1019745"/>
            <a:ext cx="810789" cy="810789"/>
          </a:xfrm>
          <a:prstGeom prst="rect">
            <a:avLst/>
          </a:prstGeom>
        </p:spPr>
      </p:pic>
      <p:sp>
        <p:nvSpPr>
          <p:cNvPr id="4" name="矩形 3"/>
          <p:cNvSpPr/>
          <p:nvPr/>
        </p:nvSpPr>
        <p:spPr>
          <a:xfrm>
            <a:off x="3357759" y="5434963"/>
            <a:ext cx="5229317" cy="642933"/>
          </a:xfrm>
          <a:prstGeom prst="rect">
            <a:avLst/>
          </a:prstGeom>
        </p:spPr>
        <p:txBody>
          <a:bodyPr wrap="none">
            <a:spAutoFit/>
          </a:bodyPr>
          <a:lstStyle/>
          <a:p>
            <a:pPr>
              <a:lnSpc>
                <a:spcPct val="150000"/>
              </a:lnSpc>
            </a:pPr>
            <a:r>
              <a:rPr lang="en-US" altLang="zh-CN" sz="2660" b="1" kern="0" dirty="0" err="1">
                <a:solidFill>
                  <a:srgbClr val="0070C0"/>
                </a:solidFill>
                <a:latin typeface="HP001 4 hàng" panose="020B0603050302020204" pitchFamily="34" charset="0"/>
                <a:ea typeface="微软雅黑" panose="020B0503020204020204" pitchFamily="34" charset="-122"/>
                <a:cs typeface="Times New Roman" panose="02020603050405020304" pitchFamily="18" charset="0"/>
              </a:rPr>
              <a:t>GiGiá</a:t>
            </a:r>
            <a:r>
              <a:rPr lang="en-US" altLang="zh-CN" sz="2660" b="1" kern="0" dirty="0" err="1">
                <a:solidFill>
                  <a:srgbClr val="0070C0"/>
                </a:solidFill>
                <a:latin typeface="+mj-lt"/>
                <a:ea typeface="微软雅黑" panose="020B0503020204020204" pitchFamily="34" charset="-122"/>
                <a:cs typeface="Times New Roman" panose="02020603050405020304" pitchFamily="18" charset="0"/>
              </a:rPr>
              <a:t>Giáo</a:t>
            </a:r>
            <a:r>
              <a:rPr lang="en-US" altLang="zh-CN" sz="2660" b="1" kern="0" dirty="0">
                <a:solidFill>
                  <a:srgbClr val="0070C0"/>
                </a:solidFill>
                <a:latin typeface="+mj-lt"/>
                <a:ea typeface="微软雅黑" panose="020B0503020204020204" pitchFamily="34" charset="-122"/>
                <a:cs typeface="Times New Roman" panose="02020603050405020304" pitchFamily="18" charset="0"/>
              </a:rPr>
              <a:t> </a:t>
            </a:r>
            <a:r>
              <a:rPr lang="en-US" altLang="zh-CN" sz="2660" b="1" kern="0" dirty="0" err="1">
                <a:solidFill>
                  <a:srgbClr val="0070C0"/>
                </a:solidFill>
                <a:latin typeface="+mj-lt"/>
                <a:ea typeface="微软雅黑" panose="020B0503020204020204" pitchFamily="34" charset="-122"/>
                <a:cs typeface="Times New Roman" panose="02020603050405020304" pitchFamily="18" charset="0"/>
              </a:rPr>
              <a:t>viên</a:t>
            </a:r>
            <a:r>
              <a:rPr lang="en-US" altLang="zh-CN" sz="2660" b="1" kern="0" dirty="0">
                <a:solidFill>
                  <a:srgbClr val="0070C0"/>
                </a:solidFill>
                <a:latin typeface="+mj-lt"/>
                <a:ea typeface="微软雅黑" panose="020B0503020204020204" pitchFamily="34" charset="-122"/>
                <a:cs typeface="Times New Roman" panose="02020603050405020304" pitchFamily="18" charset="0"/>
              </a:rPr>
              <a:t> : </a:t>
            </a:r>
            <a:r>
              <a:rPr lang="en-US" altLang="zh-CN" sz="2660" b="1" kern="0" dirty="0" err="1">
                <a:solidFill>
                  <a:srgbClr val="0070C0"/>
                </a:solidFill>
                <a:latin typeface="+mj-lt"/>
                <a:ea typeface="微软雅黑" panose="020B0503020204020204" pitchFamily="34" charset="-122"/>
                <a:cs typeface="Times New Roman" panose="02020603050405020304" pitchFamily="18" charset="0"/>
              </a:rPr>
              <a:t>Đặng</a:t>
            </a:r>
            <a:r>
              <a:rPr lang="en-US" altLang="zh-CN" sz="2660" b="1" kern="0" dirty="0">
                <a:solidFill>
                  <a:srgbClr val="0070C0"/>
                </a:solidFill>
                <a:latin typeface="+mj-lt"/>
                <a:ea typeface="微软雅黑" panose="020B0503020204020204" pitchFamily="34" charset="-122"/>
                <a:cs typeface="Times New Roman" panose="02020603050405020304" pitchFamily="18" charset="0"/>
              </a:rPr>
              <a:t> </a:t>
            </a:r>
            <a:r>
              <a:rPr lang="en-US" altLang="zh-CN" sz="2660" b="1" kern="0" dirty="0" err="1">
                <a:solidFill>
                  <a:srgbClr val="0070C0"/>
                </a:solidFill>
                <a:latin typeface="+mj-lt"/>
                <a:ea typeface="微软雅黑" panose="020B0503020204020204" pitchFamily="34" charset="-122"/>
                <a:cs typeface="Times New Roman" panose="02020603050405020304" pitchFamily="18" charset="0"/>
              </a:rPr>
              <a:t>Khánh</a:t>
            </a:r>
            <a:r>
              <a:rPr lang="en-US" altLang="zh-CN" sz="2660" b="1" kern="0" dirty="0">
                <a:solidFill>
                  <a:srgbClr val="0070C0"/>
                </a:solidFill>
                <a:latin typeface="+mj-lt"/>
                <a:ea typeface="微软雅黑" panose="020B0503020204020204" pitchFamily="34" charset="-122"/>
                <a:cs typeface="Times New Roman" panose="02020603050405020304" pitchFamily="18" charset="0"/>
              </a:rPr>
              <a:t> </a:t>
            </a:r>
            <a:r>
              <a:rPr lang="en-US" altLang="zh-CN" sz="2660" b="1" kern="0" dirty="0" err="1">
                <a:solidFill>
                  <a:srgbClr val="0070C0"/>
                </a:solidFill>
                <a:latin typeface="+mj-lt"/>
                <a:ea typeface="微软雅黑" panose="020B0503020204020204" pitchFamily="34" charset="-122"/>
                <a:cs typeface="Times New Roman" panose="02020603050405020304" pitchFamily="18" charset="0"/>
              </a:rPr>
              <a:t>Huyền</a:t>
            </a:r>
            <a:endParaRPr lang="zh-CN" altLang="zh-CN" sz="2128" kern="100" dirty="0">
              <a:solidFill>
                <a:srgbClr val="0070C0"/>
              </a:solidFill>
              <a:latin typeface="HP001 4 hàng" panose="020B0603050302020204" pitchFamily="34" charset="0"/>
              <a:ea typeface="宋体" panose="02010600030101010101" pitchFamily="2" charset="-122"/>
              <a:cs typeface="Times New Roman" panose="02020603050405020304" pitchFamily="18" charset="0"/>
            </a:endParaRPr>
          </a:p>
        </p:txBody>
      </p:sp>
      <p:sp>
        <p:nvSpPr>
          <p:cNvPr id="29" name="矩形 97"/>
          <p:cNvSpPr/>
          <p:nvPr/>
        </p:nvSpPr>
        <p:spPr>
          <a:xfrm>
            <a:off x="2930760" y="2704935"/>
            <a:ext cx="6018145" cy="859643"/>
          </a:xfrm>
          <a:prstGeom prst="rect">
            <a:avLst/>
          </a:prstGeom>
        </p:spPr>
        <p:txBody>
          <a:bodyPr wrap="none">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GB" altLang="zh-CN" sz="4788"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CHÀO MỪNG CÁC THẦY CÔ VỀ DỰ GIỜ</a:t>
            </a:r>
            <a:endParaRPr lang="zh-CN" altLang="en-US" sz="4788"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4" name="Picture 2" descr="TH Sài Đồng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cứu  ...">
            <a:extLst>
              <a:ext uri="{FF2B5EF4-FFF2-40B4-BE49-F238E27FC236}">
                <a16:creationId xmlns:a16="http://schemas.microsoft.com/office/drawing/2014/main" id="{094277A0-9857-9A40-9168-D90A6E56061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83569" y="-30223"/>
            <a:ext cx="1971709" cy="16303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childTnLst>
                          </p:cTn>
                        </p:par>
                        <p:par>
                          <p:cTn id="13" fill="hold">
                            <p:stCondLst>
                              <p:cond delay="1500"/>
                            </p:stCondLst>
                            <p:childTnLst>
                              <p:par>
                                <p:cTn id="14" presetID="22" presetClass="entr" presetSubtype="4" fill="hold" grpId="0" nodeType="after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wipe(down)">
                                      <p:cBhvr>
                                        <p:cTn id="16" dur="500"/>
                                        <p:tgtEl>
                                          <p:spTgt spid="111"/>
                                        </p:tgtEl>
                                      </p:cBhvr>
                                    </p:animEffect>
                                  </p:childTnLst>
                                </p:cTn>
                              </p:par>
                            </p:childTnLst>
                          </p:cTn>
                        </p:par>
                        <p:par>
                          <p:cTn id="17" fill="hold">
                            <p:stCondLst>
                              <p:cond delay="2000"/>
                            </p:stCondLst>
                            <p:childTnLst>
                              <p:par>
                                <p:cTn id="18" presetID="22" presetClass="entr" presetSubtype="4" fill="hold" grpId="0" nodeType="after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par>
                          <p:cTn id="35" fill="hold">
                            <p:stCondLst>
                              <p:cond delay="4500"/>
                            </p:stCondLst>
                            <p:childTnLst>
                              <p:par>
                                <p:cTn id="36" presetID="8" presetClass="emph" presetSubtype="0" fill="hold" nodeType="afterEffect">
                                  <p:stCondLst>
                                    <p:cond delay="0"/>
                                  </p:stCondLst>
                                  <p:childTnLst>
                                    <p:animRot by="21600000">
                                      <p:cBhvr>
                                        <p:cTn id="37" dur="250" fill="hold"/>
                                        <p:tgtEl>
                                          <p:spTgt spid="23"/>
                                        </p:tgtEl>
                                        <p:attrNameLst>
                                          <p:attrName>r</p:attrName>
                                        </p:attrNameLst>
                                      </p:cBhvr>
                                    </p:animRot>
                                  </p:childTnLst>
                                </p:cTn>
                              </p:par>
                            </p:childTnLst>
                          </p:cTn>
                        </p:par>
                        <p:par>
                          <p:cTn id="38" fill="hold">
                            <p:stCondLst>
                              <p:cond delay="4750"/>
                            </p:stCondLst>
                            <p:childTnLst>
                              <p:par>
                                <p:cTn id="39" presetID="22" presetClass="entr" presetSubtype="8" fill="hold" nodeType="afterEffect">
                                  <p:stCondLst>
                                    <p:cond delay="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childTnLst>
                          </p:cTn>
                        </p:par>
                        <p:par>
                          <p:cTn id="42" fill="hold">
                            <p:stCondLst>
                              <p:cond delay="5250"/>
                            </p:stCondLst>
                            <p:childTnLst>
                              <p:par>
                                <p:cTn id="43" presetID="22" presetClass="entr" presetSubtype="2" fill="hold" nodeType="afterEffect">
                                  <p:stCondLst>
                                    <p:cond delay="0"/>
                                  </p:stCondLst>
                                  <p:childTnLst>
                                    <p:set>
                                      <p:cBhvr>
                                        <p:cTn id="44" dur="1" fill="hold">
                                          <p:stCondLst>
                                            <p:cond delay="0"/>
                                          </p:stCondLst>
                                        </p:cTn>
                                        <p:tgtEl>
                                          <p:spTgt spid="86"/>
                                        </p:tgtEl>
                                        <p:attrNameLst>
                                          <p:attrName>style.visibility</p:attrName>
                                        </p:attrNameLst>
                                      </p:cBhvr>
                                      <p:to>
                                        <p:strVal val="visible"/>
                                      </p:to>
                                    </p:set>
                                    <p:animEffect transition="in" filter="wipe(right)">
                                      <p:cBhvr>
                                        <p:cTn id="45" dur="500"/>
                                        <p:tgtEl>
                                          <p:spTgt spid="86"/>
                                        </p:tgtEl>
                                      </p:cBhvr>
                                    </p:animEffect>
                                  </p:childTnLst>
                                </p:cTn>
                              </p:par>
                            </p:childTnLst>
                          </p:cTn>
                        </p:par>
                        <p:par>
                          <p:cTn id="46" fill="hold">
                            <p:stCondLst>
                              <p:cond delay="5750"/>
                            </p:stCondLst>
                            <p:childTnLst>
                              <p:par>
                                <p:cTn id="47" presetID="42" presetClass="entr" presetSubtype="0" fill="hold" nodeType="afterEffect">
                                  <p:stCondLst>
                                    <p:cond delay="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1000"/>
                                        <p:tgtEl>
                                          <p:spTgt spid="108"/>
                                        </p:tgtEl>
                                      </p:cBhvr>
                                    </p:animEffect>
                                    <p:anim calcmode="lin" valueType="num">
                                      <p:cBhvr>
                                        <p:cTn id="50" dur="1000" fill="hold"/>
                                        <p:tgtEl>
                                          <p:spTgt spid="108"/>
                                        </p:tgtEl>
                                        <p:attrNameLst>
                                          <p:attrName>ppt_x</p:attrName>
                                        </p:attrNameLst>
                                      </p:cBhvr>
                                      <p:tavLst>
                                        <p:tav tm="0">
                                          <p:val>
                                            <p:strVal val="#ppt_x"/>
                                          </p:val>
                                        </p:tav>
                                        <p:tav tm="100000">
                                          <p:val>
                                            <p:strVal val="#ppt_x"/>
                                          </p:val>
                                        </p:tav>
                                      </p:tavLst>
                                    </p:anim>
                                    <p:anim calcmode="lin" valueType="num">
                                      <p:cBhvr>
                                        <p:cTn id="51" dur="1000" fill="hold"/>
                                        <p:tgtEl>
                                          <p:spTgt spid="108"/>
                                        </p:tgtEl>
                                        <p:attrNameLst>
                                          <p:attrName>ppt_y</p:attrName>
                                        </p:attrNameLst>
                                      </p:cBhvr>
                                      <p:tavLst>
                                        <p:tav tm="0">
                                          <p:val>
                                            <p:strVal val="#ppt_y+.1"/>
                                          </p:val>
                                        </p:tav>
                                        <p:tav tm="100000">
                                          <p:val>
                                            <p:strVal val="#ppt_y"/>
                                          </p:val>
                                        </p:tav>
                                      </p:tavLst>
                                    </p:anim>
                                  </p:childTnLst>
                                </p:cTn>
                              </p:par>
                            </p:childTnLst>
                          </p:cTn>
                        </p:par>
                        <p:par>
                          <p:cTn id="52" fill="hold">
                            <p:stCondLst>
                              <p:cond delay="6750"/>
                            </p:stCondLst>
                            <p:childTnLst>
                              <p:par>
                                <p:cTn id="53" presetID="42" presetClass="entr" presetSubtype="0" fill="hold"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000"/>
                                        <p:tgtEl>
                                          <p:spTgt spid="27"/>
                                        </p:tgtEl>
                                      </p:cBhvr>
                                    </p:animEffect>
                                    <p:anim calcmode="lin" valueType="num">
                                      <p:cBhvr>
                                        <p:cTn id="56" dur="1000" fill="hold"/>
                                        <p:tgtEl>
                                          <p:spTgt spid="27"/>
                                        </p:tgtEl>
                                        <p:attrNameLst>
                                          <p:attrName>ppt_x</p:attrName>
                                        </p:attrNameLst>
                                      </p:cBhvr>
                                      <p:tavLst>
                                        <p:tav tm="0">
                                          <p:val>
                                            <p:strVal val="#ppt_x"/>
                                          </p:val>
                                        </p:tav>
                                        <p:tav tm="100000">
                                          <p:val>
                                            <p:strVal val="#ppt_x"/>
                                          </p:val>
                                        </p:tav>
                                      </p:tavLst>
                                    </p:anim>
                                    <p:anim calcmode="lin" valueType="num">
                                      <p:cBhvr>
                                        <p:cTn id="57" dur="1000" fill="hold"/>
                                        <p:tgtEl>
                                          <p:spTgt spid="27"/>
                                        </p:tgtEl>
                                        <p:attrNameLst>
                                          <p:attrName>ppt_y</p:attrName>
                                        </p:attrNameLst>
                                      </p:cBhvr>
                                      <p:tavLst>
                                        <p:tav tm="0">
                                          <p:val>
                                            <p:strVal val="#ppt_y+.1"/>
                                          </p:val>
                                        </p:tav>
                                        <p:tav tm="100000">
                                          <p:val>
                                            <p:strVal val="#ppt_y"/>
                                          </p:val>
                                        </p:tav>
                                      </p:tavLst>
                                    </p:anim>
                                  </p:childTnLst>
                                </p:cTn>
                              </p:par>
                            </p:childTnLst>
                          </p:cTn>
                        </p:par>
                        <p:par>
                          <p:cTn id="58" fill="hold">
                            <p:stCondLst>
                              <p:cond delay="7750"/>
                            </p:stCondLst>
                            <p:childTnLst>
                              <p:par>
                                <p:cTn id="59" presetID="53" presetClass="entr" presetSubtype="528" fill="hold" nodeType="after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1250" fill="hold"/>
                                        <p:tgtEl>
                                          <p:spTgt spid="2"/>
                                        </p:tgtEl>
                                        <p:attrNameLst>
                                          <p:attrName>ppt_w</p:attrName>
                                        </p:attrNameLst>
                                      </p:cBhvr>
                                      <p:tavLst>
                                        <p:tav tm="0">
                                          <p:val>
                                            <p:fltVal val="0"/>
                                          </p:val>
                                        </p:tav>
                                        <p:tav tm="100000">
                                          <p:val>
                                            <p:strVal val="#ppt_w"/>
                                          </p:val>
                                        </p:tav>
                                      </p:tavLst>
                                    </p:anim>
                                    <p:anim calcmode="lin" valueType="num">
                                      <p:cBhvr>
                                        <p:cTn id="62" dur="1250" fill="hold"/>
                                        <p:tgtEl>
                                          <p:spTgt spid="2"/>
                                        </p:tgtEl>
                                        <p:attrNameLst>
                                          <p:attrName>ppt_h</p:attrName>
                                        </p:attrNameLst>
                                      </p:cBhvr>
                                      <p:tavLst>
                                        <p:tav tm="0">
                                          <p:val>
                                            <p:fltVal val="0"/>
                                          </p:val>
                                        </p:tav>
                                        <p:tav tm="100000">
                                          <p:val>
                                            <p:strVal val="#ppt_h"/>
                                          </p:val>
                                        </p:tav>
                                      </p:tavLst>
                                    </p:anim>
                                    <p:animEffect transition="in" filter="fade">
                                      <p:cBhvr>
                                        <p:cTn id="63" dur="1250"/>
                                        <p:tgtEl>
                                          <p:spTgt spid="2"/>
                                        </p:tgtEl>
                                      </p:cBhvr>
                                    </p:animEffect>
                                    <p:anim calcmode="lin" valueType="num">
                                      <p:cBhvr>
                                        <p:cTn id="64" dur="1250" fill="hold"/>
                                        <p:tgtEl>
                                          <p:spTgt spid="2"/>
                                        </p:tgtEl>
                                        <p:attrNameLst>
                                          <p:attrName>ppt_x</p:attrName>
                                        </p:attrNameLst>
                                      </p:cBhvr>
                                      <p:tavLst>
                                        <p:tav tm="0">
                                          <p:val>
                                            <p:fltVal val="0.5"/>
                                          </p:val>
                                        </p:tav>
                                        <p:tav tm="100000">
                                          <p:val>
                                            <p:strVal val="#ppt_x"/>
                                          </p:val>
                                        </p:tav>
                                      </p:tavLst>
                                    </p:anim>
                                    <p:anim calcmode="lin" valueType="num">
                                      <p:cBhvr>
                                        <p:cTn id="65" dur="1250" fill="hold"/>
                                        <p:tgtEl>
                                          <p:spTgt spid="2"/>
                                        </p:tgtEl>
                                        <p:attrNameLst>
                                          <p:attrName>ppt_y</p:attrName>
                                        </p:attrNameLst>
                                      </p:cBhvr>
                                      <p:tavLst>
                                        <p:tav tm="0">
                                          <p:val>
                                            <p:fltVal val="0.5"/>
                                          </p:val>
                                        </p:tav>
                                        <p:tav tm="100000">
                                          <p:val>
                                            <p:strVal val="#ppt_y"/>
                                          </p:val>
                                        </p:tav>
                                      </p:tavLst>
                                    </p:anim>
                                  </p:childTnLst>
                                </p:cTn>
                              </p:par>
                            </p:childTnLst>
                          </p:cTn>
                        </p:par>
                        <p:par>
                          <p:cTn id="66" fill="hold">
                            <p:stCondLst>
                              <p:cond delay="9000"/>
                            </p:stCondLst>
                            <p:childTnLst>
                              <p:par>
                                <p:cTn id="67" presetID="42" presetClass="entr" presetSubtype="0"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1000"/>
                                        <p:tgtEl>
                                          <p:spTgt spid="29"/>
                                        </p:tgtEl>
                                      </p:cBhvr>
                                    </p:animEffect>
                                    <p:anim calcmode="lin" valueType="num">
                                      <p:cBhvr>
                                        <p:cTn id="70" dur="1000" fill="hold"/>
                                        <p:tgtEl>
                                          <p:spTgt spid="29"/>
                                        </p:tgtEl>
                                        <p:attrNameLst>
                                          <p:attrName>ppt_x</p:attrName>
                                        </p:attrNameLst>
                                      </p:cBhvr>
                                      <p:tavLst>
                                        <p:tav tm="0">
                                          <p:val>
                                            <p:strVal val="#ppt_x"/>
                                          </p:val>
                                        </p:tav>
                                        <p:tav tm="100000">
                                          <p:val>
                                            <p:strVal val="#ppt_x"/>
                                          </p:val>
                                        </p:tav>
                                      </p:tavLst>
                                    </p:anim>
                                    <p:anim calcmode="lin" valueType="num">
                                      <p:cBhvr>
                                        <p:cTn id="71" dur="1000" fill="hold"/>
                                        <p:tgtEl>
                                          <p:spTgt spid="29"/>
                                        </p:tgtEl>
                                        <p:attrNameLst>
                                          <p:attrName>ppt_y</p:attrName>
                                        </p:attrNameLst>
                                      </p:cBhvr>
                                      <p:tavLst>
                                        <p:tav tm="0">
                                          <p:val>
                                            <p:strVal val="#ppt_y+.1"/>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additive="base">
                                        <p:cTn id="74" dur="500" fill="hold"/>
                                        <p:tgtEl>
                                          <p:spTgt spid="4"/>
                                        </p:tgtEl>
                                        <p:attrNameLst>
                                          <p:attrName>ppt_x</p:attrName>
                                        </p:attrNameLst>
                                      </p:cBhvr>
                                      <p:tavLst>
                                        <p:tav tm="0">
                                          <p:val>
                                            <p:strVal val="#ppt_x"/>
                                          </p:val>
                                        </p:tav>
                                        <p:tav tm="100000">
                                          <p:val>
                                            <p:strVal val="#ppt_x"/>
                                          </p:val>
                                        </p:tav>
                                      </p:tavLst>
                                    </p:anim>
                                    <p:anim calcmode="lin" valueType="num">
                                      <p:cBhvr additive="base">
                                        <p:cTn id="75" dur="500" fill="hold"/>
                                        <p:tgtEl>
                                          <p:spTgt spid="4"/>
                                        </p:tgtEl>
                                        <p:attrNameLst>
                                          <p:attrName>ppt_y</p:attrName>
                                        </p:attrNameLst>
                                      </p:cBhvr>
                                      <p:tavLst>
                                        <p:tav tm="0">
                                          <p:val>
                                            <p:strVal val="1+#ppt_h/2"/>
                                          </p:val>
                                        </p:tav>
                                        <p:tav tm="100000">
                                          <p:val>
                                            <p:strVal val="#ppt_y"/>
                                          </p:val>
                                        </p:tav>
                                      </p:tavLst>
                                    </p:anim>
                                  </p:childTnLst>
                                </p:cTn>
                              </p:par>
                              <p:par>
                                <p:cTn id="76" presetID="6" presetClass="entr" presetSubtype="16" fill="hold" grpId="0" nodeType="withEffect">
                                  <p:stCondLst>
                                    <p:cond delay="0"/>
                                  </p:stCondLst>
                                  <p:childTnLst>
                                    <p:set>
                                      <p:cBhvr>
                                        <p:cTn id="77" dur="1" fill="hold">
                                          <p:stCondLst>
                                            <p:cond delay="0"/>
                                          </p:stCondLst>
                                        </p:cTn>
                                        <p:tgtEl>
                                          <p:spTgt spid="97"/>
                                        </p:tgtEl>
                                        <p:attrNameLst>
                                          <p:attrName>style.visibility</p:attrName>
                                        </p:attrNameLst>
                                      </p:cBhvr>
                                      <p:to>
                                        <p:strVal val="visible"/>
                                      </p:to>
                                    </p:set>
                                    <p:animEffect transition="in" filter="circle(in)">
                                      <p:cBhvr>
                                        <p:cTn id="78" dur="2000"/>
                                        <p:tgtEl>
                                          <p:spTgt spid="97"/>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96"/>
                                        </p:tgtEl>
                                        <p:attrNameLst>
                                          <p:attrName>style.visibility</p:attrName>
                                        </p:attrNameLst>
                                      </p:cBhvr>
                                      <p:to>
                                        <p:strVal val="visible"/>
                                      </p:to>
                                    </p:set>
                                    <p:animEffect transition="in" filter="circle(in)">
                                      <p:cBhvr>
                                        <p:cTn id="81" dur="2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6" grpId="0"/>
      <p:bldP spid="97" grpId="0"/>
      <p:bldP spid="92" grpId="0" animBg="1"/>
      <p:bldP spid="111" grpId="0" animBg="1"/>
      <p:bldP spid="112" grpId="0" animBg="1"/>
      <p:bldP spid="4"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048266309"/>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37886" y="3126898"/>
            <a:ext cx="11338719" cy="2892902"/>
          </a:xfrm>
          <a:prstGeom prst="rect">
            <a:avLst/>
          </a:prstGeom>
          <a:noFill/>
        </p:spPr>
        <p:txBody>
          <a:bodyPr wrap="square" lIns="121725" tIns="60862" rIns="121725" bIns="60862" rtlCol="0">
            <a:spAutoFit/>
          </a:bodyPr>
          <a:lstStyle/>
          <a:p>
            <a:pPr algn="ctr"/>
            <a:r>
              <a:rPr lang="vi-VN" sz="18000" dirty="0">
                <a:solidFill>
                  <a:srgbClr val="FF0000"/>
                </a:solidFill>
                <a:latin typeface="HP001 4 hàng" pitchFamily="34" charset="0"/>
              </a:rPr>
              <a:t>Ǖ</a:t>
            </a:r>
            <a:r>
              <a:rPr lang="el-GR" sz="18000" dirty="0">
                <a:solidFill>
                  <a:srgbClr val="FF0000"/>
                </a:solidFill>
                <a:latin typeface="HP001 4 hàng" pitchFamily="34" charset="0"/>
              </a:rPr>
              <a:t>ί</a:t>
            </a:r>
            <a:r>
              <a:rPr lang="vi-VN" sz="18000" dirty="0">
                <a:solidFill>
                  <a:srgbClr val="FF0000"/>
                </a:solidFill>
                <a:latin typeface="HP001 4 hàng" pitchFamily="34" charset="0"/>
              </a:rPr>
              <a:t>ả gấc </a:t>
            </a:r>
            <a:endParaRPr lang="en-US" sz="18000" dirty="0">
              <a:solidFill>
                <a:srgbClr val="FF0000"/>
              </a:solidFill>
              <a:latin typeface="HP001 4 hàng"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8997" y="0"/>
            <a:ext cx="2709556" cy="1712343"/>
          </a:xfrm>
          <a:prstGeom prst="rect">
            <a:avLst/>
          </a:prstGeom>
        </p:spPr>
      </p:pic>
    </p:spTree>
    <p:extLst>
      <p:ext uri="{BB962C8B-B14F-4D97-AF65-F5344CB8AC3E}">
        <p14:creationId xmlns:p14="http://schemas.microsoft.com/office/powerpoint/2010/main" val="370241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388" y="4880970"/>
            <a:ext cx="11700907"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a:latin typeface="Arial-Rounded" pitchFamily="34" charset="0"/>
                <a:ea typeface="Arial-Rounded" pitchFamily="34" charset="0"/>
                <a:cs typeface="Arial-Rounded" pitchFamily="34" charset="0"/>
              </a:rPr>
              <a:t>	Ở </a:t>
            </a:r>
            <a:r>
              <a:rPr lang="en-US" sz="5000" b="1" dirty="0" err="1">
                <a:latin typeface="Arial-Rounded" pitchFamily="34" charset="0"/>
                <a:ea typeface="Arial-Rounded" pitchFamily="34" charset="0"/>
                <a:cs typeface="Arial-Rounded" pitchFamily="34" charset="0"/>
              </a:rPr>
              <a:t>góc</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vườn</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cạnh</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gốc</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cau</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khóm</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cúc</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nở</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hoa</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rực</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rỡ</a:t>
            </a:r>
            <a:r>
              <a:rPr lang="en-US" sz="5000" b="1" dirty="0">
                <a:latin typeface="Arial-Rounded" pitchFamily="34" charset="0"/>
                <a:ea typeface="Arial-Rounded" pitchFamily="34" charset="0"/>
                <a:cs typeface="Arial-Rounded" pitchFamily="34" charset="0"/>
              </a:rPr>
              <a:t>.</a:t>
            </a:r>
          </a:p>
        </p:txBody>
      </p:sp>
      <p:sp>
        <p:nvSpPr>
          <p:cNvPr id="6" name="Title 1"/>
          <p:cNvSpPr txBox="1">
            <a:spLocks/>
          </p:cNvSpPr>
          <p:nvPr/>
        </p:nvSpPr>
        <p:spPr>
          <a:xfrm>
            <a:off x="1259500" y="4419600"/>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a:solidFill>
                  <a:srgbClr val="FF0000"/>
                </a:solidFill>
                <a:latin typeface="Arial-Rounded" pitchFamily="34" charset="0"/>
                <a:ea typeface="Arial-Rounded" pitchFamily="34" charset="0"/>
                <a:cs typeface="Arial-Rounded" pitchFamily="34" charset="0"/>
              </a:rPr>
              <a:t>oc</a:t>
            </a:r>
            <a:endParaRPr lang="en-US" sz="5000" b="1" dirty="0">
              <a:solidFill>
                <a:srgbClr val="FF000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9433719" y="4425092"/>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a:solidFill>
                  <a:srgbClr val="FF0000"/>
                </a:solidFill>
                <a:latin typeface="Arial-Rounded" pitchFamily="34" charset="0"/>
                <a:ea typeface="Arial-Rounded" pitchFamily="34" charset="0"/>
                <a:cs typeface="Arial-Rounded" pitchFamily="34" charset="0"/>
              </a:rPr>
              <a:t>uc</a:t>
            </a:r>
            <a:endParaRPr lang="en-US" sz="5000" b="1" dirty="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5451358" y="4425092"/>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a:solidFill>
                  <a:srgbClr val="FF0000"/>
                </a:solidFill>
                <a:latin typeface="Arial-Rounded" pitchFamily="34" charset="0"/>
                <a:ea typeface="Arial-Rounded" pitchFamily="34" charset="0"/>
                <a:cs typeface="Arial-Rounded" pitchFamily="34" charset="0"/>
              </a:rPr>
              <a:t>ôc</a:t>
            </a:r>
            <a:endParaRPr lang="en-US" sz="5000" b="1" dirty="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771025" y="5334000"/>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a:solidFill>
                  <a:srgbClr val="FF0000"/>
                </a:solidFill>
                <a:latin typeface="Arial-Rounded" pitchFamily="34" charset="0"/>
                <a:ea typeface="Arial-Rounded" pitchFamily="34" charset="0"/>
                <a:cs typeface="Arial-Rounded" pitchFamily="34" charset="0"/>
              </a:rPr>
              <a:t>ưc</a:t>
            </a:r>
            <a:endParaRPr lang="en-US" sz="5000" b="1" dirty="0">
              <a:solidFill>
                <a:srgbClr val="FF0000"/>
              </a:solidFill>
              <a:latin typeface="Arial-Rounded" pitchFamily="34" charset="0"/>
              <a:ea typeface="Arial-Rounded" pitchFamily="34" charset="0"/>
              <a:cs typeface="Arial-Rounded" pitchFamily="34" charset="0"/>
            </a:endParaRPr>
          </a:p>
        </p:txBody>
      </p:sp>
      <p:pic>
        <p:nvPicPr>
          <p:cNvPr id="10" name="Picture 9">
            <a:extLst>
              <a:ext uri="{FF2B5EF4-FFF2-40B4-BE49-F238E27FC236}">
                <a16:creationId xmlns:a16="http://schemas.microsoft.com/office/drawing/2014/main" id="{189F05A7-E97E-4CA6-8A02-136B36085E0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4798"/>
          <a:stretch/>
        </p:blipFill>
        <p:spPr>
          <a:xfrm>
            <a:off x="-16388" y="1212002"/>
            <a:ext cx="12161838" cy="3517127"/>
          </a:xfrm>
          <a:prstGeom prst="rect">
            <a:avLst/>
          </a:prstGeom>
        </p:spPr>
      </p:pic>
      <p:grpSp>
        <p:nvGrpSpPr>
          <p:cNvPr id="11" name="Group 10"/>
          <p:cNvGrpSpPr/>
          <p:nvPr/>
        </p:nvGrpSpPr>
        <p:grpSpPr>
          <a:xfrm>
            <a:off x="213519" y="310173"/>
            <a:ext cx="3402944" cy="855622"/>
            <a:chOff x="63500" y="1458734"/>
            <a:chExt cx="2558538" cy="641717"/>
          </a:xfrm>
        </p:grpSpPr>
        <p:sp>
          <p:nvSpPr>
            <p:cNvPr id="12" name="Rounded Rectangle 11"/>
            <p:cNvSpPr/>
            <p:nvPr/>
          </p:nvSpPr>
          <p:spPr>
            <a:xfrm>
              <a:off x="349959" y="1490471"/>
              <a:ext cx="2272079"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   Nhận biết</a:t>
              </a:r>
            </a:p>
          </p:txBody>
        </p:sp>
        <p:sp>
          <p:nvSpPr>
            <p:cNvPr id="13" name="Oval 1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spTree>
    <p:extLst>
      <p:ext uri="{BB962C8B-B14F-4D97-AF65-F5344CB8AC3E}">
        <p14:creationId xmlns:p14="http://schemas.microsoft.com/office/powerpoint/2010/main" val="195223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61838" cy="3429000"/>
          </a:xfrm>
          <a:prstGeom prst="rect">
            <a:avLst/>
          </a:prstGeom>
          <a:solidFill>
            <a:srgbClr val="BD19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919" y="3879886"/>
            <a:ext cx="3822251" cy="2978114"/>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89681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945761"/>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1395320"/>
            <a:ext cx="1127504" cy="943848"/>
          </a:xfrm>
          <a:prstGeom prst="rect">
            <a:avLst/>
          </a:prstGeom>
          <a:noFill/>
        </p:spPr>
        <p:txBody>
          <a:bodyPr wrap="square" lIns="121725" tIns="60862" rIns="121725" bIns="60862" rtlCol="0">
            <a:spAutoFit/>
          </a:bodyPr>
          <a:lstStyle/>
          <a:p>
            <a:pPr algn="ctr"/>
            <a:r>
              <a:rPr lang="en-US" sz="5300" b="1">
                <a:solidFill>
                  <a:srgbClr val="BD196F"/>
                </a:solidFill>
                <a:latin typeface=".VnCooper" pitchFamily="34" charset="0"/>
                <a:ea typeface="Arial-Rounded" pitchFamily="34" charset="0"/>
                <a:cs typeface="Arial-Rounded" pitchFamily="34" charset="0"/>
              </a:rPr>
              <a:t>47</a:t>
            </a:r>
          </a:p>
        </p:txBody>
      </p:sp>
      <p:sp>
        <p:nvSpPr>
          <p:cNvPr id="5" name="Title 1"/>
          <p:cNvSpPr txBox="1">
            <a:spLocks/>
          </p:cNvSpPr>
          <p:nvPr/>
        </p:nvSpPr>
        <p:spPr>
          <a:xfrm>
            <a:off x="823119" y="108906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  oc  ôc  uc  ưc</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C099D91C-5EE3-4EB3-990E-CE66D6A9128D}"/>
              </a:ext>
            </a:extLst>
          </p:cNvPr>
          <p:cNvSpPr/>
          <p:nvPr/>
        </p:nvSpPr>
        <p:spPr>
          <a:xfrm>
            <a:off x="2716092" y="2089779"/>
            <a:ext cx="372456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oc</a:t>
            </a:r>
            <a:endPar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1397" dirty="0">
              <a:solidFill>
                <a:srgbClr val="FF0000"/>
              </a:solidFill>
            </a:endParaRPr>
          </a:p>
        </p:txBody>
      </p:sp>
      <p:sp>
        <p:nvSpPr>
          <p:cNvPr id="5" name="Rectangle: Rounded Corners 1">
            <a:extLst>
              <a:ext uri="{FF2B5EF4-FFF2-40B4-BE49-F238E27FC236}">
                <a16:creationId xmlns:a16="http://schemas.microsoft.com/office/drawing/2014/main" id="{D218C4FE-7EA0-4323-B520-51309A57308D}"/>
              </a:ext>
            </a:extLst>
          </p:cNvPr>
          <p:cNvSpPr/>
          <p:nvPr/>
        </p:nvSpPr>
        <p:spPr>
          <a:xfrm>
            <a:off x="2716090" y="877542"/>
            <a:ext cx="1748264"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o</a:t>
            </a:r>
          </a:p>
          <a:p>
            <a:pPr algn="ctr"/>
            <a:endParaRPr lang="en-GB" sz="1397" dirty="0">
              <a:solidFill>
                <a:srgbClr val="FF0000"/>
              </a:solidFill>
            </a:endParaRPr>
          </a:p>
        </p:txBody>
      </p:sp>
      <p:sp>
        <p:nvSpPr>
          <p:cNvPr id="6" name="Rectangle: Rounded Corners 1">
            <a:extLst>
              <a:ext uri="{FF2B5EF4-FFF2-40B4-BE49-F238E27FC236}">
                <a16:creationId xmlns:a16="http://schemas.microsoft.com/office/drawing/2014/main" id="{F54DBF13-467C-4AE4-AB7C-F559162512B8}"/>
              </a:ext>
            </a:extLst>
          </p:cNvPr>
          <p:cNvSpPr/>
          <p:nvPr/>
        </p:nvSpPr>
        <p:spPr>
          <a:xfrm>
            <a:off x="4490772" y="864148"/>
            <a:ext cx="194988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p>
          <a:p>
            <a:pPr algn="ctr"/>
            <a:endParaRPr lang="en-GB" sz="1397" dirty="0">
              <a:solidFill>
                <a:srgbClr val="FF0000"/>
              </a:solidFill>
            </a:endParaRPr>
          </a:p>
        </p:txBody>
      </p:sp>
      <p:sp>
        <p:nvSpPr>
          <p:cNvPr id="7" name="ôm">
            <a:extLst>
              <a:ext uri="{FF2B5EF4-FFF2-40B4-BE49-F238E27FC236}">
                <a16:creationId xmlns:a16="http://schemas.microsoft.com/office/drawing/2014/main" id="{F5AD6002-17E0-4448-9A41-731913B3094B}"/>
              </a:ext>
            </a:extLst>
          </p:cNvPr>
          <p:cNvSpPr/>
          <p:nvPr/>
        </p:nvSpPr>
        <p:spPr>
          <a:xfrm>
            <a:off x="6958065" y="2076386"/>
            <a:ext cx="372456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ôc</a:t>
            </a:r>
            <a:endPar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1397" dirty="0">
              <a:solidFill>
                <a:srgbClr val="FF0000"/>
              </a:solidFill>
            </a:endParaRPr>
          </a:p>
        </p:txBody>
      </p:sp>
      <p:sp>
        <p:nvSpPr>
          <p:cNvPr id="8" name="Rectangle: Rounded Corners 1">
            <a:extLst>
              <a:ext uri="{FF2B5EF4-FFF2-40B4-BE49-F238E27FC236}">
                <a16:creationId xmlns:a16="http://schemas.microsoft.com/office/drawing/2014/main" id="{2269FF71-4D57-42BF-A19B-BEAA78BB754C}"/>
              </a:ext>
            </a:extLst>
          </p:cNvPr>
          <p:cNvSpPr/>
          <p:nvPr/>
        </p:nvSpPr>
        <p:spPr>
          <a:xfrm>
            <a:off x="6958063" y="864148"/>
            <a:ext cx="1748264"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ô</a:t>
            </a:r>
          </a:p>
          <a:p>
            <a:pPr algn="ctr"/>
            <a:endParaRPr lang="en-GB" sz="1397" dirty="0">
              <a:solidFill>
                <a:srgbClr val="FF0000"/>
              </a:solidFill>
            </a:endParaRPr>
          </a:p>
        </p:txBody>
      </p:sp>
      <p:sp>
        <p:nvSpPr>
          <p:cNvPr id="9" name="Rectangle: Rounded Corners 1">
            <a:extLst>
              <a:ext uri="{FF2B5EF4-FFF2-40B4-BE49-F238E27FC236}">
                <a16:creationId xmlns:a16="http://schemas.microsoft.com/office/drawing/2014/main" id="{5371D5EE-28B9-4348-A102-F8AEFBEDFBA0}"/>
              </a:ext>
            </a:extLst>
          </p:cNvPr>
          <p:cNvSpPr/>
          <p:nvPr/>
        </p:nvSpPr>
        <p:spPr>
          <a:xfrm>
            <a:off x="8732745" y="850754"/>
            <a:ext cx="194988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p>
          <a:p>
            <a:pPr algn="ctr"/>
            <a:endParaRPr lang="en-GB" sz="1397" dirty="0">
              <a:solidFill>
                <a:srgbClr val="FF0000"/>
              </a:solidFill>
            </a:endParaRPr>
          </a:p>
        </p:txBody>
      </p:sp>
      <p:sp>
        <p:nvSpPr>
          <p:cNvPr id="10" name="ôm">
            <a:extLst>
              <a:ext uri="{FF2B5EF4-FFF2-40B4-BE49-F238E27FC236}">
                <a16:creationId xmlns:a16="http://schemas.microsoft.com/office/drawing/2014/main" id="{6DA56BB1-1140-4405-87CF-69FE9EC0315D}"/>
              </a:ext>
            </a:extLst>
          </p:cNvPr>
          <p:cNvSpPr/>
          <p:nvPr/>
        </p:nvSpPr>
        <p:spPr>
          <a:xfrm>
            <a:off x="2781437" y="5412838"/>
            <a:ext cx="372456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uc</a:t>
            </a:r>
            <a:endPar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1397" dirty="0">
              <a:solidFill>
                <a:srgbClr val="FF0000"/>
              </a:solidFill>
            </a:endParaRPr>
          </a:p>
        </p:txBody>
      </p:sp>
      <p:sp>
        <p:nvSpPr>
          <p:cNvPr id="11" name="Rectangle: Rounded Corners 1">
            <a:extLst>
              <a:ext uri="{FF2B5EF4-FFF2-40B4-BE49-F238E27FC236}">
                <a16:creationId xmlns:a16="http://schemas.microsoft.com/office/drawing/2014/main" id="{ABF9B6D5-5502-447A-9401-4BEE4C405761}"/>
              </a:ext>
            </a:extLst>
          </p:cNvPr>
          <p:cNvSpPr/>
          <p:nvPr/>
        </p:nvSpPr>
        <p:spPr>
          <a:xfrm>
            <a:off x="2781436" y="4187207"/>
            <a:ext cx="1748264" cy="1077555"/>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u</a:t>
            </a:r>
          </a:p>
          <a:p>
            <a:pPr algn="ctr"/>
            <a:endParaRPr lang="en-GB" sz="1397" dirty="0">
              <a:solidFill>
                <a:srgbClr val="FF0000"/>
              </a:solidFill>
            </a:endParaRPr>
          </a:p>
        </p:txBody>
      </p:sp>
      <p:sp>
        <p:nvSpPr>
          <p:cNvPr id="12" name="Rectangle: Rounded Corners 1">
            <a:extLst>
              <a:ext uri="{FF2B5EF4-FFF2-40B4-BE49-F238E27FC236}">
                <a16:creationId xmlns:a16="http://schemas.microsoft.com/office/drawing/2014/main" id="{56341A87-5633-45A9-B639-867140F4ACA6}"/>
              </a:ext>
            </a:extLst>
          </p:cNvPr>
          <p:cNvSpPr/>
          <p:nvPr/>
        </p:nvSpPr>
        <p:spPr>
          <a:xfrm>
            <a:off x="4556118" y="4187207"/>
            <a:ext cx="194988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p>
          <a:p>
            <a:pPr algn="ctr"/>
            <a:endParaRPr lang="en-GB" sz="1397" dirty="0">
              <a:solidFill>
                <a:srgbClr val="FF0000"/>
              </a:solidFill>
            </a:endParaRPr>
          </a:p>
        </p:txBody>
      </p:sp>
      <p:sp>
        <p:nvSpPr>
          <p:cNvPr id="13" name="ôm">
            <a:extLst>
              <a:ext uri="{FF2B5EF4-FFF2-40B4-BE49-F238E27FC236}">
                <a16:creationId xmlns:a16="http://schemas.microsoft.com/office/drawing/2014/main" id="{E604DEDB-F922-4A48-B058-6B734E48CE6C}"/>
              </a:ext>
            </a:extLst>
          </p:cNvPr>
          <p:cNvSpPr/>
          <p:nvPr/>
        </p:nvSpPr>
        <p:spPr>
          <a:xfrm>
            <a:off x="7080757" y="5359497"/>
            <a:ext cx="372456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ưc</a:t>
            </a:r>
            <a:endPar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1397" dirty="0">
              <a:solidFill>
                <a:srgbClr val="FF0000"/>
              </a:solidFill>
            </a:endParaRPr>
          </a:p>
        </p:txBody>
      </p:sp>
      <p:sp>
        <p:nvSpPr>
          <p:cNvPr id="14" name="Rectangle: Rounded Corners 1">
            <a:extLst>
              <a:ext uri="{FF2B5EF4-FFF2-40B4-BE49-F238E27FC236}">
                <a16:creationId xmlns:a16="http://schemas.microsoft.com/office/drawing/2014/main" id="{DE408978-F564-4721-8C31-B85FC804CD9A}"/>
              </a:ext>
            </a:extLst>
          </p:cNvPr>
          <p:cNvSpPr/>
          <p:nvPr/>
        </p:nvSpPr>
        <p:spPr>
          <a:xfrm>
            <a:off x="7080756" y="4147259"/>
            <a:ext cx="1748264"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a:t>
            </a:r>
          </a:p>
          <a:p>
            <a:pPr algn="ctr"/>
            <a:endParaRPr lang="en-GB" sz="1397" dirty="0">
              <a:solidFill>
                <a:srgbClr val="FF0000"/>
              </a:solidFill>
            </a:endParaRPr>
          </a:p>
        </p:txBody>
      </p:sp>
      <p:sp>
        <p:nvSpPr>
          <p:cNvPr id="15" name="Rectangle: Rounded Corners 1">
            <a:extLst>
              <a:ext uri="{FF2B5EF4-FFF2-40B4-BE49-F238E27FC236}">
                <a16:creationId xmlns:a16="http://schemas.microsoft.com/office/drawing/2014/main" id="{13F27661-E833-4D2E-92B9-C5A6839D43A5}"/>
              </a:ext>
            </a:extLst>
          </p:cNvPr>
          <p:cNvSpPr/>
          <p:nvPr/>
        </p:nvSpPr>
        <p:spPr>
          <a:xfrm>
            <a:off x="8855438" y="4133866"/>
            <a:ext cx="194988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p>
          <a:p>
            <a:pPr algn="ctr"/>
            <a:endParaRPr lang="en-GB" sz="1397" dirty="0">
              <a:solidFill>
                <a:srgbClr val="FF0000"/>
              </a:solidFill>
            </a:endParaRPr>
          </a:p>
        </p:txBody>
      </p:sp>
      <p:grpSp>
        <p:nvGrpSpPr>
          <p:cNvPr id="16" name="Group 15"/>
          <p:cNvGrpSpPr/>
          <p:nvPr/>
        </p:nvGrpSpPr>
        <p:grpSpPr>
          <a:xfrm>
            <a:off x="215396" y="203422"/>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18" name="Oval 17"/>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47862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67516" y="1543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oc</a:t>
            </a:r>
          </a:p>
        </p:txBody>
      </p:sp>
      <p:sp>
        <p:nvSpPr>
          <p:cNvPr id="8" name="Title 1"/>
          <p:cNvSpPr txBox="1">
            <a:spLocks/>
          </p:cNvSpPr>
          <p:nvPr/>
        </p:nvSpPr>
        <p:spPr>
          <a:xfrm>
            <a:off x="3924431" y="2881984"/>
            <a:ext cx="2123468" cy="1270916"/>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latin typeface="Arial-Rounded" pitchFamily="34" charset="0"/>
                <a:ea typeface="Arial-Rounded" pitchFamily="34" charset="0"/>
                <a:cs typeface="Arial-Rounded" pitchFamily="34" charset="0"/>
              </a:rPr>
              <a:t>g</a:t>
            </a:r>
          </a:p>
        </p:txBody>
      </p:sp>
      <p:sp>
        <p:nvSpPr>
          <p:cNvPr id="9" name="Title 1"/>
          <p:cNvSpPr txBox="1">
            <a:spLocks/>
          </p:cNvSpPr>
          <p:nvPr/>
        </p:nvSpPr>
        <p:spPr>
          <a:xfrm>
            <a:off x="6121244" y="2881984"/>
            <a:ext cx="2123468" cy="1270916"/>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oc</a:t>
            </a:r>
          </a:p>
        </p:txBody>
      </p:sp>
      <p:sp>
        <p:nvSpPr>
          <p:cNvPr id="10" name="Title 1"/>
          <p:cNvSpPr txBox="1">
            <a:spLocks/>
          </p:cNvSpPr>
          <p:nvPr/>
        </p:nvSpPr>
        <p:spPr>
          <a:xfrm>
            <a:off x="3925738" y="4215485"/>
            <a:ext cx="4295089" cy="1575715"/>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a:latin typeface="Arial-Rounded" pitchFamily="34" charset="0"/>
                <a:ea typeface="Arial-Rounded" pitchFamily="34" charset="0"/>
                <a:cs typeface="Arial-Rounded" pitchFamily="34" charset="0"/>
              </a:rPr>
              <a:t>g</a:t>
            </a:r>
            <a:r>
              <a:rPr lang="en-US" sz="8800" dirty="0" err="1">
                <a:solidFill>
                  <a:srgbClr val="FF0000"/>
                </a:solidFill>
                <a:latin typeface="Arial-Rounded" pitchFamily="34" charset="0"/>
                <a:ea typeface="Arial-Rounded" pitchFamily="34" charset="0"/>
                <a:cs typeface="Arial-Rounded" pitchFamily="34" charset="0"/>
              </a:rPr>
              <a:t>oc</a:t>
            </a:r>
            <a:endParaRPr lang="en-US" sz="8800" dirty="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24" name="Title 1"/>
          <p:cNvSpPr txBox="1">
            <a:spLocks/>
          </p:cNvSpPr>
          <p:nvPr/>
        </p:nvSpPr>
        <p:spPr>
          <a:xfrm>
            <a:off x="4097387" y="1543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ôc</a:t>
            </a:r>
          </a:p>
        </p:txBody>
      </p:sp>
      <p:sp>
        <p:nvSpPr>
          <p:cNvPr id="26" name="Title 1"/>
          <p:cNvSpPr txBox="1">
            <a:spLocks/>
          </p:cNvSpPr>
          <p:nvPr/>
        </p:nvSpPr>
        <p:spPr>
          <a:xfrm>
            <a:off x="6309519" y="1543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uc</a:t>
            </a:r>
          </a:p>
        </p:txBody>
      </p:sp>
      <p:sp>
        <p:nvSpPr>
          <p:cNvPr id="11" name="Title 1"/>
          <p:cNvSpPr txBox="1">
            <a:spLocks/>
          </p:cNvSpPr>
          <p:nvPr/>
        </p:nvSpPr>
        <p:spPr>
          <a:xfrm>
            <a:off x="5300500" y="4648200"/>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rial-Rounded"/>
                <a:ea typeface="Arial-Rounded"/>
                <a:cs typeface="Arial-Rounded"/>
              </a:rPr>
              <a:t>́</a:t>
            </a:r>
            <a:endParaRPr lang="en-US" sz="8800">
              <a:latin typeface="Arial-Rounded" pitchFamily="34" charset="0"/>
              <a:ea typeface="Arial-Rounded" pitchFamily="34" charset="0"/>
              <a:cs typeface="Arial-Rounded" pitchFamily="34" charset="0"/>
            </a:endParaRPr>
          </a:p>
        </p:txBody>
      </p:sp>
      <p:sp>
        <p:nvSpPr>
          <p:cNvPr id="12" name="Title 1"/>
          <p:cNvSpPr txBox="1">
            <a:spLocks/>
          </p:cNvSpPr>
          <p:nvPr/>
        </p:nvSpPr>
        <p:spPr>
          <a:xfrm>
            <a:off x="8519319" y="15240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ưc</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24" grpId="0"/>
      <p:bldP spid="26"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a:latin typeface="Arial-Rounded" pitchFamily="34" charset="0"/>
                <a:ea typeface="Arial-Rounded" pitchFamily="34" charset="0"/>
                <a:cs typeface="Arial-Rounded" pitchFamily="34" charset="0"/>
              </a:rPr>
              <a:t>So sánh</a:t>
            </a:r>
          </a:p>
        </p:txBody>
      </p:sp>
      <p:sp>
        <p:nvSpPr>
          <p:cNvPr id="5" name="TextBox 4"/>
          <p:cNvSpPr txBox="1"/>
          <p:nvPr/>
        </p:nvSpPr>
        <p:spPr>
          <a:xfrm>
            <a:off x="480219" y="3536266"/>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oc</a:t>
            </a:r>
          </a:p>
        </p:txBody>
      </p:sp>
      <p:sp>
        <p:nvSpPr>
          <p:cNvPr id="6" name="TextBox 5"/>
          <p:cNvSpPr txBox="1"/>
          <p:nvPr/>
        </p:nvSpPr>
        <p:spPr>
          <a:xfrm>
            <a:off x="3356769" y="3536266"/>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ôc</a:t>
            </a:r>
          </a:p>
        </p:txBody>
      </p:sp>
      <p:sp>
        <p:nvSpPr>
          <p:cNvPr id="7" name="TextBox 6"/>
          <p:cNvSpPr txBox="1"/>
          <p:nvPr/>
        </p:nvSpPr>
        <p:spPr>
          <a:xfrm>
            <a:off x="6237288" y="3536266"/>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uc</a:t>
            </a:r>
          </a:p>
        </p:txBody>
      </p:sp>
      <p:sp>
        <p:nvSpPr>
          <p:cNvPr id="8" name="TextBox 7"/>
          <p:cNvSpPr txBox="1"/>
          <p:nvPr/>
        </p:nvSpPr>
        <p:spPr>
          <a:xfrm>
            <a:off x="861219" y="3536266"/>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c</a:t>
            </a:r>
          </a:p>
        </p:txBody>
      </p:sp>
      <p:sp>
        <p:nvSpPr>
          <p:cNvPr id="9" name="TextBox 8"/>
          <p:cNvSpPr txBox="1"/>
          <p:nvPr/>
        </p:nvSpPr>
        <p:spPr>
          <a:xfrm>
            <a:off x="3756819" y="3536266"/>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c</a:t>
            </a:r>
          </a:p>
        </p:txBody>
      </p:sp>
      <p:sp>
        <p:nvSpPr>
          <p:cNvPr id="10" name="TextBox 9"/>
          <p:cNvSpPr txBox="1"/>
          <p:nvPr/>
        </p:nvSpPr>
        <p:spPr>
          <a:xfrm>
            <a:off x="6637338" y="3536266"/>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c</a:t>
            </a:r>
          </a:p>
        </p:txBody>
      </p:sp>
      <p:sp>
        <p:nvSpPr>
          <p:cNvPr id="11" name="TextBox 10"/>
          <p:cNvSpPr txBox="1"/>
          <p:nvPr/>
        </p:nvSpPr>
        <p:spPr>
          <a:xfrm>
            <a:off x="156369" y="3538221"/>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o</a:t>
            </a:r>
          </a:p>
        </p:txBody>
      </p:sp>
      <p:sp>
        <p:nvSpPr>
          <p:cNvPr id="12" name="TextBox 11"/>
          <p:cNvSpPr txBox="1"/>
          <p:nvPr/>
        </p:nvSpPr>
        <p:spPr>
          <a:xfrm>
            <a:off x="3032919" y="3538221"/>
            <a:ext cx="2552700" cy="1862048"/>
          </a:xfrm>
          <a:prstGeom prst="rect">
            <a:avLst/>
          </a:prstGeom>
          <a:noFill/>
        </p:spPr>
        <p:txBody>
          <a:bodyPr wrap="square" rtlCol="0">
            <a:spAutoFit/>
          </a:bodyPr>
          <a:lstStyle/>
          <a:p>
            <a:pPr algn="ctr"/>
            <a:r>
              <a:rPr lang="en-US" sz="11500">
                <a:solidFill>
                  <a:srgbClr val="00B0F0"/>
                </a:solidFill>
                <a:latin typeface="Arial-Rounded" pitchFamily="34" charset="0"/>
                <a:ea typeface="Arial-Rounded" pitchFamily="34" charset="0"/>
                <a:cs typeface="Arial-Rounded" pitchFamily="34" charset="0"/>
              </a:rPr>
              <a:t>ô</a:t>
            </a:r>
          </a:p>
        </p:txBody>
      </p:sp>
      <p:sp>
        <p:nvSpPr>
          <p:cNvPr id="13" name="TextBox 12"/>
          <p:cNvSpPr txBox="1"/>
          <p:nvPr/>
        </p:nvSpPr>
        <p:spPr>
          <a:xfrm>
            <a:off x="5909469" y="3538221"/>
            <a:ext cx="2552700" cy="1862048"/>
          </a:xfrm>
          <a:prstGeom prst="rect">
            <a:avLst/>
          </a:prstGeom>
          <a:noFill/>
        </p:spPr>
        <p:txBody>
          <a:bodyPr wrap="square" rtlCol="0">
            <a:spAutoFit/>
          </a:bodyPr>
          <a:lstStyle/>
          <a:p>
            <a:pPr algn="ctr"/>
            <a:r>
              <a:rPr lang="en-US" sz="11500">
                <a:solidFill>
                  <a:srgbClr val="FFFF00"/>
                </a:solidFill>
                <a:latin typeface="Arial-Rounded" pitchFamily="34" charset="0"/>
                <a:ea typeface="Arial-Rounded" pitchFamily="34" charset="0"/>
                <a:cs typeface="Arial-Rounded" pitchFamily="34" charset="0"/>
              </a:rPr>
              <a:t>u</a:t>
            </a:r>
          </a:p>
        </p:txBody>
      </p:sp>
      <p:sp>
        <p:nvSpPr>
          <p:cNvPr id="14" name="TextBox 13"/>
          <p:cNvSpPr txBox="1"/>
          <p:nvPr/>
        </p:nvSpPr>
        <p:spPr>
          <a:xfrm>
            <a:off x="9151938" y="3557271"/>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ưc</a:t>
            </a:r>
          </a:p>
        </p:txBody>
      </p:sp>
      <p:sp>
        <p:nvSpPr>
          <p:cNvPr id="15" name="TextBox 14"/>
          <p:cNvSpPr txBox="1"/>
          <p:nvPr/>
        </p:nvSpPr>
        <p:spPr>
          <a:xfrm>
            <a:off x="9551988" y="3557271"/>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c</a:t>
            </a:r>
          </a:p>
        </p:txBody>
      </p:sp>
      <p:sp>
        <p:nvSpPr>
          <p:cNvPr id="16" name="TextBox 15"/>
          <p:cNvSpPr txBox="1"/>
          <p:nvPr/>
        </p:nvSpPr>
        <p:spPr>
          <a:xfrm>
            <a:off x="8816976" y="3557271"/>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ư</a:t>
            </a:r>
          </a:p>
        </p:txBody>
      </p:sp>
    </p:spTree>
    <p:extLst>
      <p:ext uri="{BB962C8B-B14F-4D97-AF65-F5344CB8AC3E}">
        <p14:creationId xmlns:p14="http://schemas.microsoft.com/office/powerpoint/2010/main" val="927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animBg="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0831"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học</a:t>
            </a:r>
          </a:p>
        </p:txBody>
      </p:sp>
      <p:sp>
        <p:nvSpPr>
          <p:cNvPr id="3" name="Title 1"/>
          <p:cNvSpPr txBox="1">
            <a:spLocks/>
          </p:cNvSpPr>
          <p:nvPr/>
        </p:nvSpPr>
        <p:spPr>
          <a:xfrm>
            <a:off x="937419" y="535236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sóc</a:t>
            </a:r>
          </a:p>
        </p:txBody>
      </p:sp>
      <p:sp>
        <p:nvSpPr>
          <p:cNvPr id="4" name="Title 1"/>
          <p:cNvSpPr txBox="1">
            <a:spLocks/>
          </p:cNvSpPr>
          <p:nvPr/>
        </p:nvSpPr>
        <p:spPr>
          <a:xfrm>
            <a:off x="2594769" y="5352365"/>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cốc</a:t>
            </a:r>
          </a:p>
        </p:txBody>
      </p:sp>
      <p:sp>
        <p:nvSpPr>
          <p:cNvPr id="5" name="Title 1"/>
          <p:cNvSpPr txBox="1">
            <a:spLocks/>
          </p:cNvSpPr>
          <p:nvPr/>
        </p:nvSpPr>
        <p:spPr>
          <a:xfrm>
            <a:off x="5286729"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chục</a:t>
            </a:r>
          </a:p>
        </p:txBody>
      </p:sp>
      <p:sp>
        <p:nvSpPr>
          <p:cNvPr id="6" name="Title 1"/>
          <p:cNvSpPr txBox="1">
            <a:spLocks/>
          </p:cNvSpPr>
          <p:nvPr/>
        </p:nvSpPr>
        <p:spPr>
          <a:xfrm>
            <a:off x="6929251"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cúc</a:t>
            </a:r>
          </a:p>
        </p:txBody>
      </p:sp>
      <p:sp>
        <p:nvSpPr>
          <p:cNvPr id="7" name="Title 1"/>
          <p:cNvSpPr txBox="1">
            <a:spLocks/>
          </p:cNvSpPr>
          <p:nvPr/>
        </p:nvSpPr>
        <p:spPr>
          <a:xfrm>
            <a:off x="8309769"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đức</a:t>
            </a:r>
          </a:p>
        </p:txBody>
      </p:sp>
      <p:sp>
        <p:nvSpPr>
          <p:cNvPr id="8" name="Title 1"/>
          <p:cNvSpPr txBox="1">
            <a:spLocks/>
          </p:cNvSpPr>
          <p:nvPr/>
        </p:nvSpPr>
        <p:spPr>
          <a:xfrm>
            <a:off x="256426"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oc</a:t>
            </a:r>
          </a:p>
        </p:txBody>
      </p:sp>
      <p:sp>
        <p:nvSpPr>
          <p:cNvPr id="9" name="Title 1"/>
          <p:cNvSpPr txBox="1">
            <a:spLocks/>
          </p:cNvSpPr>
          <p:nvPr/>
        </p:nvSpPr>
        <p:spPr>
          <a:xfrm>
            <a:off x="1566069"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oc</a:t>
            </a:r>
          </a:p>
        </p:txBody>
      </p:sp>
      <p:sp>
        <p:nvSpPr>
          <p:cNvPr id="10" name="Title 1"/>
          <p:cNvSpPr txBox="1">
            <a:spLocks/>
          </p:cNvSpPr>
          <p:nvPr/>
        </p:nvSpPr>
        <p:spPr>
          <a:xfrm>
            <a:off x="2914083"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ôc</a:t>
            </a:r>
          </a:p>
        </p:txBody>
      </p:sp>
      <p:sp>
        <p:nvSpPr>
          <p:cNvPr id="11" name="Title 1"/>
          <p:cNvSpPr txBox="1">
            <a:spLocks/>
          </p:cNvSpPr>
          <p:nvPr/>
        </p:nvSpPr>
        <p:spPr>
          <a:xfrm>
            <a:off x="5895226"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uc</a:t>
            </a:r>
          </a:p>
        </p:txBody>
      </p:sp>
      <p:sp>
        <p:nvSpPr>
          <p:cNvPr id="12" name="Title 1"/>
          <p:cNvSpPr txBox="1">
            <a:spLocks/>
          </p:cNvSpPr>
          <p:nvPr/>
        </p:nvSpPr>
        <p:spPr>
          <a:xfrm>
            <a:off x="7347447"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uc</a:t>
            </a:r>
          </a:p>
        </p:txBody>
      </p:sp>
      <p:sp>
        <p:nvSpPr>
          <p:cNvPr id="13" name="Title 1"/>
          <p:cNvSpPr txBox="1">
            <a:spLocks/>
          </p:cNvSpPr>
          <p:nvPr/>
        </p:nvSpPr>
        <p:spPr>
          <a:xfrm>
            <a:off x="8876775"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ưc</a:t>
            </a:r>
          </a:p>
        </p:txBody>
      </p:sp>
      <p:sp>
        <p:nvSpPr>
          <p:cNvPr id="21" name="Title 1"/>
          <p:cNvSpPr txBox="1">
            <a:spLocks/>
          </p:cNvSpPr>
          <p:nvPr/>
        </p:nvSpPr>
        <p:spPr>
          <a:xfrm>
            <a:off x="9917304"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mực</a:t>
            </a:r>
          </a:p>
        </p:txBody>
      </p:sp>
      <p:sp>
        <p:nvSpPr>
          <p:cNvPr id="22" name="Title 1"/>
          <p:cNvSpPr txBox="1">
            <a:spLocks/>
          </p:cNvSpPr>
          <p:nvPr/>
        </p:nvSpPr>
        <p:spPr>
          <a:xfrm>
            <a:off x="10560510"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ưc</a:t>
            </a:r>
          </a:p>
        </p:txBody>
      </p:sp>
      <p:sp>
        <p:nvSpPr>
          <p:cNvPr id="23" name="Title 1"/>
          <p:cNvSpPr txBox="1">
            <a:spLocks/>
          </p:cNvSpPr>
          <p:nvPr/>
        </p:nvSpPr>
        <p:spPr>
          <a:xfrm>
            <a:off x="3990226" y="5357884"/>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lộc</a:t>
            </a:r>
          </a:p>
        </p:txBody>
      </p:sp>
      <p:sp>
        <p:nvSpPr>
          <p:cNvPr id="24" name="Title 1"/>
          <p:cNvSpPr txBox="1">
            <a:spLocks/>
          </p:cNvSpPr>
          <p:nvPr/>
        </p:nvSpPr>
        <p:spPr>
          <a:xfrm>
            <a:off x="4237876"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ôc</a:t>
            </a:r>
          </a:p>
        </p:txBody>
      </p:sp>
      <p:pic>
        <p:nvPicPr>
          <p:cNvPr id="15" name="Picture 2" descr="GIẢI MÃ GIẤC MƠ VỀ SÓC - BÁO HIỆU ĐIỀM GÌ? - Simphongthuyvietnam.vn - TOP 1  Việt Nam về SIM Phong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1462" y="156990"/>
            <a:ext cx="6056218" cy="45421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Vì sao cốc làm bằng sứ được ưu ái hơn cốc thủy t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7555" y="156990"/>
            <a:ext cx="4604032" cy="46040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Lộc - Bud | Lộc là chồi non bè bỏng của cây. Lộc tượng trưng… | Flick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468" y="210895"/>
            <a:ext cx="3412595" cy="45501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Lý thuyết các số tròn chục toán 1 - Toan123.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2770" y="50757"/>
            <a:ext cx="3652562" cy="47546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Ý nghĩa hoa cúc trắng, cách trồng và chăm só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5265" y="457201"/>
            <a:ext cx="7651238" cy="43038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Khuy áo, cúc áo bằng nhựa hình tròn nhiều màu | Shopee Việt Nam"/>
          <p:cNvPicPr>
            <a:picLocks noChangeAspect="1" noChangeArrowheads="1"/>
          </p:cNvPicPr>
          <p:nvPr/>
        </p:nvPicPr>
        <p:blipFill rotWithShape="1">
          <a:blip r:embed="rId8">
            <a:extLst>
              <a:ext uri="{28A0092B-C50C-407E-A947-70E740481C1C}">
                <a14:useLocalDpi xmlns:a14="http://schemas.microsoft.com/office/drawing/2010/main" val="0"/>
              </a:ext>
            </a:extLst>
          </a:blip>
          <a:srcRect t="12316" b="15472"/>
          <a:stretch/>
        </p:blipFill>
        <p:spPr bwMode="auto">
          <a:xfrm>
            <a:off x="2679964" y="210894"/>
            <a:ext cx="6661840" cy="481060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ộ Mực ống – Wikipedia tiếng Việ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4915" y="156990"/>
            <a:ext cx="6451937" cy="483895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ực viết máy Queen – Taipoz"/>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2732"/>
          <a:stretch/>
        </p:blipFill>
        <p:spPr bwMode="auto">
          <a:xfrm>
            <a:off x="2878393" y="156990"/>
            <a:ext cx="6215595" cy="4802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6">
                                            <p:txEl>
                                              <p:pRg st="0" end="0"/>
                                            </p:txEl>
                                          </p:spTgt>
                                        </p:tgtEl>
                                        <p:attrNameLst>
                                          <p:attrName>style.visibility</p:attrName>
                                        </p:attrNameLst>
                                      </p:cBhvr>
                                      <p:to>
                                        <p:strVal val="visible"/>
                                      </p:to>
                                    </p:set>
                                    <p:animEffect transition="in" filter="fade">
                                      <p:cBhvr>
                                        <p:cTn id="88" dur="500"/>
                                        <p:tgtEl>
                                          <p:spTgt spid="6">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fade">
                                      <p:cBhvr>
                                        <p:cTn id="93" dur="500"/>
                                        <p:tgtEl>
                                          <p:spTgt spid="1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5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20"/>
                                        </p:tgtEl>
                                      </p:cBhvr>
                                    </p:animEffect>
                                    <p:set>
                                      <p:cBhvr>
                                        <p:cTn id="108" dur="1" fill="hold">
                                          <p:stCondLst>
                                            <p:cond delay="499"/>
                                          </p:stCondLst>
                                        </p:cTn>
                                        <p:tgtEl>
                                          <p:spTgt spid="20"/>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1"/>
                                        </p:tgtEl>
                                        <p:attrNameLst>
                                          <p:attrName>style.visibility</p:attrName>
                                        </p:attrNameLst>
                                      </p:cBhvr>
                                      <p:to>
                                        <p:strVal val="visible"/>
                                      </p:to>
                                    </p:set>
                                    <p:animEffect transition="in" filter="fade">
                                      <p:cBhvr>
                                        <p:cTn id="113" dur="500"/>
                                        <p:tgtEl>
                                          <p:spTgt spid="1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fade">
                                      <p:cBhvr>
                                        <p:cTn id="116" dur="500"/>
                                        <p:tgtEl>
                                          <p:spTgt spid="12"/>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7"/>
                                        </p:tgtEl>
                                        <p:attrNameLst>
                                          <p:attrName>style.visibility</p:attrName>
                                        </p:attrNameLst>
                                      </p:cBhvr>
                                      <p:to>
                                        <p:strVal val="visible"/>
                                      </p:to>
                                    </p:set>
                                    <p:animEffect transition="in" filter="fade">
                                      <p:cBhvr>
                                        <p:cTn id="121" dur="500"/>
                                        <p:tgtEl>
                                          <p:spTgt spid="7"/>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21"/>
                                        </p:tgtEl>
                                        <p:attrNameLst>
                                          <p:attrName>style.visibility</p:attrName>
                                        </p:attrNameLst>
                                      </p:cBhvr>
                                      <p:to>
                                        <p:strVal val="visible"/>
                                      </p:to>
                                    </p:set>
                                    <p:animEffect transition="in" filter="fade">
                                      <p:cBhvr>
                                        <p:cTn id="126" dur="500"/>
                                        <p:tgtEl>
                                          <p:spTgt spid="21"/>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1038"/>
                                        </p:tgtEl>
                                        <p:attrNameLst>
                                          <p:attrName>style.visibility</p:attrName>
                                        </p:attrNameLst>
                                      </p:cBhvr>
                                      <p:to>
                                        <p:strVal val="visible"/>
                                      </p:to>
                                    </p:set>
                                    <p:animEffect transition="in" filter="fade">
                                      <p:cBhvr>
                                        <p:cTn id="131" dur="500"/>
                                        <p:tgtEl>
                                          <p:spTgt spid="1038"/>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nodeType="clickEffect">
                                  <p:stCondLst>
                                    <p:cond delay="0"/>
                                  </p:stCondLst>
                                  <p:childTnLst>
                                    <p:animEffect transition="out" filter="fade">
                                      <p:cBhvr>
                                        <p:cTn id="135" dur="500"/>
                                        <p:tgtEl>
                                          <p:spTgt spid="1038"/>
                                        </p:tgtEl>
                                      </p:cBhvr>
                                    </p:animEffect>
                                    <p:set>
                                      <p:cBhvr>
                                        <p:cTn id="136" dur="1" fill="hold">
                                          <p:stCondLst>
                                            <p:cond delay="499"/>
                                          </p:stCondLst>
                                        </p:cTn>
                                        <p:tgtEl>
                                          <p:spTgt spid="1038"/>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1040"/>
                                        </p:tgtEl>
                                        <p:attrNameLst>
                                          <p:attrName>style.visibility</p:attrName>
                                        </p:attrNameLst>
                                      </p:cBhvr>
                                      <p:to>
                                        <p:strVal val="visible"/>
                                      </p:to>
                                    </p:set>
                                    <p:animEffect transition="in" filter="fade">
                                      <p:cBhvr>
                                        <p:cTn id="141" dur="500"/>
                                        <p:tgtEl>
                                          <p:spTgt spid="1040"/>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nodeType="clickEffect">
                                  <p:stCondLst>
                                    <p:cond delay="0"/>
                                  </p:stCondLst>
                                  <p:childTnLst>
                                    <p:animEffect transition="out" filter="fade">
                                      <p:cBhvr>
                                        <p:cTn id="145" dur="500"/>
                                        <p:tgtEl>
                                          <p:spTgt spid="1040"/>
                                        </p:tgtEl>
                                      </p:cBhvr>
                                    </p:animEffect>
                                    <p:set>
                                      <p:cBhvr>
                                        <p:cTn id="146" dur="1" fill="hold">
                                          <p:stCondLst>
                                            <p:cond delay="499"/>
                                          </p:stCondLst>
                                        </p:cTn>
                                        <p:tgtEl>
                                          <p:spTgt spid="1040"/>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13"/>
                                        </p:tgtEl>
                                        <p:attrNameLst>
                                          <p:attrName>style.visibility</p:attrName>
                                        </p:attrNameLst>
                                      </p:cBhvr>
                                      <p:to>
                                        <p:strVal val="visible"/>
                                      </p:to>
                                    </p:set>
                                    <p:animEffect transition="in" filter="fade">
                                      <p:cBhvr>
                                        <p:cTn id="151" dur="500"/>
                                        <p:tgtEl>
                                          <p:spTgt spid="13"/>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2"/>
                                        </p:tgtEl>
                                        <p:attrNameLst>
                                          <p:attrName>style.visibility</p:attrName>
                                        </p:attrNameLst>
                                      </p:cBhvr>
                                      <p:to>
                                        <p:strVal val="visible"/>
                                      </p:to>
                                    </p:set>
                                    <p:animEffect transition="in" filter="fade">
                                      <p:cBhvr>
                                        <p:cTn id="1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P spid="21" grpId="0"/>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415" y="103489"/>
            <a:ext cx="7512417" cy="4544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300831"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học</a:t>
            </a:r>
          </a:p>
        </p:txBody>
      </p:sp>
      <p:sp>
        <p:nvSpPr>
          <p:cNvPr id="26" name="Title 1"/>
          <p:cNvSpPr txBox="1">
            <a:spLocks/>
          </p:cNvSpPr>
          <p:nvPr/>
        </p:nvSpPr>
        <p:spPr>
          <a:xfrm>
            <a:off x="937419" y="535236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sóc</a:t>
            </a:r>
          </a:p>
        </p:txBody>
      </p:sp>
      <p:sp>
        <p:nvSpPr>
          <p:cNvPr id="27" name="Title 1"/>
          <p:cNvSpPr txBox="1">
            <a:spLocks/>
          </p:cNvSpPr>
          <p:nvPr/>
        </p:nvSpPr>
        <p:spPr>
          <a:xfrm>
            <a:off x="2594769" y="5352365"/>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cốc</a:t>
            </a:r>
          </a:p>
        </p:txBody>
      </p:sp>
      <p:sp>
        <p:nvSpPr>
          <p:cNvPr id="28" name="Title 1"/>
          <p:cNvSpPr txBox="1">
            <a:spLocks/>
          </p:cNvSpPr>
          <p:nvPr/>
        </p:nvSpPr>
        <p:spPr>
          <a:xfrm>
            <a:off x="5286729"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chục</a:t>
            </a:r>
          </a:p>
        </p:txBody>
      </p:sp>
      <p:sp>
        <p:nvSpPr>
          <p:cNvPr id="29" name="Title 1"/>
          <p:cNvSpPr txBox="1">
            <a:spLocks/>
          </p:cNvSpPr>
          <p:nvPr/>
        </p:nvSpPr>
        <p:spPr>
          <a:xfrm>
            <a:off x="6929251"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cúc</a:t>
            </a:r>
          </a:p>
        </p:txBody>
      </p:sp>
      <p:sp>
        <p:nvSpPr>
          <p:cNvPr id="30" name="Title 1"/>
          <p:cNvSpPr txBox="1">
            <a:spLocks/>
          </p:cNvSpPr>
          <p:nvPr/>
        </p:nvSpPr>
        <p:spPr>
          <a:xfrm>
            <a:off x="8309769"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đức</a:t>
            </a:r>
          </a:p>
        </p:txBody>
      </p:sp>
      <p:sp>
        <p:nvSpPr>
          <p:cNvPr id="31" name="Title 1"/>
          <p:cNvSpPr txBox="1">
            <a:spLocks/>
          </p:cNvSpPr>
          <p:nvPr/>
        </p:nvSpPr>
        <p:spPr>
          <a:xfrm>
            <a:off x="256426"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oc</a:t>
            </a:r>
          </a:p>
        </p:txBody>
      </p:sp>
      <p:sp>
        <p:nvSpPr>
          <p:cNvPr id="32" name="Title 1"/>
          <p:cNvSpPr txBox="1">
            <a:spLocks/>
          </p:cNvSpPr>
          <p:nvPr/>
        </p:nvSpPr>
        <p:spPr>
          <a:xfrm>
            <a:off x="1566069"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oc</a:t>
            </a:r>
          </a:p>
        </p:txBody>
      </p:sp>
      <p:sp>
        <p:nvSpPr>
          <p:cNvPr id="33" name="Title 1"/>
          <p:cNvSpPr txBox="1">
            <a:spLocks/>
          </p:cNvSpPr>
          <p:nvPr/>
        </p:nvSpPr>
        <p:spPr>
          <a:xfrm>
            <a:off x="2914083"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ôc</a:t>
            </a:r>
          </a:p>
        </p:txBody>
      </p:sp>
      <p:sp>
        <p:nvSpPr>
          <p:cNvPr id="34" name="Title 1"/>
          <p:cNvSpPr txBox="1">
            <a:spLocks/>
          </p:cNvSpPr>
          <p:nvPr/>
        </p:nvSpPr>
        <p:spPr>
          <a:xfrm>
            <a:off x="5895226"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uc</a:t>
            </a:r>
          </a:p>
        </p:txBody>
      </p:sp>
      <p:sp>
        <p:nvSpPr>
          <p:cNvPr id="35" name="Title 1"/>
          <p:cNvSpPr txBox="1">
            <a:spLocks/>
          </p:cNvSpPr>
          <p:nvPr/>
        </p:nvSpPr>
        <p:spPr>
          <a:xfrm>
            <a:off x="7347447"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uc</a:t>
            </a:r>
          </a:p>
        </p:txBody>
      </p:sp>
      <p:sp>
        <p:nvSpPr>
          <p:cNvPr id="36" name="Title 1"/>
          <p:cNvSpPr txBox="1">
            <a:spLocks/>
          </p:cNvSpPr>
          <p:nvPr/>
        </p:nvSpPr>
        <p:spPr>
          <a:xfrm>
            <a:off x="8876775"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ưc</a:t>
            </a:r>
          </a:p>
        </p:txBody>
      </p:sp>
      <p:sp>
        <p:nvSpPr>
          <p:cNvPr id="37" name="Title 1"/>
          <p:cNvSpPr txBox="1">
            <a:spLocks/>
          </p:cNvSpPr>
          <p:nvPr/>
        </p:nvSpPr>
        <p:spPr>
          <a:xfrm>
            <a:off x="9917304"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mực</a:t>
            </a:r>
          </a:p>
        </p:txBody>
      </p:sp>
      <p:sp>
        <p:nvSpPr>
          <p:cNvPr id="38" name="Title 1"/>
          <p:cNvSpPr txBox="1">
            <a:spLocks/>
          </p:cNvSpPr>
          <p:nvPr/>
        </p:nvSpPr>
        <p:spPr>
          <a:xfrm>
            <a:off x="10560510"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ưc</a:t>
            </a:r>
          </a:p>
        </p:txBody>
      </p:sp>
      <p:sp>
        <p:nvSpPr>
          <p:cNvPr id="39" name="Title 1"/>
          <p:cNvSpPr txBox="1">
            <a:spLocks/>
          </p:cNvSpPr>
          <p:nvPr/>
        </p:nvSpPr>
        <p:spPr>
          <a:xfrm>
            <a:off x="3990226" y="5357884"/>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lộc</a:t>
            </a:r>
          </a:p>
        </p:txBody>
      </p:sp>
      <p:sp>
        <p:nvSpPr>
          <p:cNvPr id="40" name="Title 1"/>
          <p:cNvSpPr txBox="1">
            <a:spLocks/>
          </p:cNvSpPr>
          <p:nvPr/>
        </p:nvSpPr>
        <p:spPr>
          <a:xfrm>
            <a:off x="4237876"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ôc</a:t>
            </a:r>
          </a:p>
        </p:txBody>
      </p:sp>
    </p:spTree>
    <p:extLst>
      <p:ext uri="{BB962C8B-B14F-4D97-AF65-F5344CB8AC3E}">
        <p14:creationId xmlns:p14="http://schemas.microsoft.com/office/powerpoint/2010/main" val="3445718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latin typeface="Arial-Rounded" pitchFamily="34" charset="0"/>
                <a:ea typeface="Arial-Rounded" pitchFamily="34" charset="0"/>
                <a:cs typeface="Arial-Rounded" pitchFamily="34" charset="0"/>
              </a:rPr>
              <a:t>con sóc</a:t>
            </a:r>
          </a:p>
        </p:txBody>
      </p:sp>
      <p:sp>
        <p:nvSpPr>
          <p:cNvPr id="7" name="Title 1"/>
          <p:cNvSpPr txBox="1">
            <a:spLocks/>
          </p:cNvSpPr>
          <p:nvPr/>
        </p:nvSpPr>
        <p:spPr>
          <a:xfrm>
            <a:off x="6461919" y="5130076"/>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FF0000"/>
                </a:solidFill>
                <a:latin typeface="Arial-Rounded" pitchFamily="34" charset="0"/>
                <a:ea typeface="Arial-Rounded" pitchFamily="34" charset="0"/>
                <a:cs typeface="Arial-Rounded" pitchFamily="34" charset="0"/>
              </a:rPr>
              <a:t>oc</a:t>
            </a:r>
            <a:endParaRPr lang="en-US" sz="9600" dirty="0">
              <a:solidFill>
                <a:srgbClr val="FF0000"/>
              </a:solidFill>
              <a:latin typeface="Arial-Rounded" pitchFamily="34" charset="0"/>
              <a:ea typeface="Arial-Rounded" pitchFamily="34" charset="0"/>
              <a:cs typeface="Arial-Rounded" pitchFamily="34" charset="0"/>
            </a:endParaRPr>
          </a:p>
        </p:txBody>
      </p:sp>
      <p:pic>
        <p:nvPicPr>
          <p:cNvPr id="5" name="Picture 2" descr="GIẢI MÃ GIẤC MƠ VỀ SÓC - BÁO HIỆU ĐIỀM GÌ? - Simphongthuyvietnam.vn - TOP 1  Việt Nam về SIM Phong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757" y="156990"/>
            <a:ext cx="6056218" cy="45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66319" y="5439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latin typeface="Arial-Rounded" pitchFamily="34" charset="0"/>
                <a:ea typeface="Arial-Rounded" pitchFamily="34" charset="0"/>
                <a:cs typeface="Arial-Rounded" pitchFamily="34" charset="0"/>
              </a:rPr>
              <a:t>cái cốc</a:t>
            </a:r>
          </a:p>
        </p:txBody>
      </p:sp>
      <p:sp>
        <p:nvSpPr>
          <p:cNvPr id="6" name="Title 1"/>
          <p:cNvSpPr txBox="1">
            <a:spLocks/>
          </p:cNvSpPr>
          <p:nvPr/>
        </p:nvSpPr>
        <p:spPr>
          <a:xfrm>
            <a:off x="6352326" y="5439504"/>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FF0000"/>
                </a:solidFill>
                <a:latin typeface="Arial-Rounded" pitchFamily="34" charset="0"/>
                <a:ea typeface="Arial-Rounded" pitchFamily="34" charset="0"/>
                <a:cs typeface="Arial-Rounded" pitchFamily="34" charset="0"/>
              </a:rPr>
              <a:t>ôc</a:t>
            </a:r>
            <a:endParaRPr lang="en-US" sz="9600" dirty="0">
              <a:solidFill>
                <a:srgbClr val="FF0000"/>
              </a:solidFill>
              <a:latin typeface="Arial-Rounded" pitchFamily="34" charset="0"/>
              <a:ea typeface="Arial-Rounded" pitchFamily="34" charset="0"/>
              <a:cs typeface="Arial-Rounded" pitchFamily="34" charset="0"/>
            </a:endParaRPr>
          </a:p>
        </p:txBody>
      </p:sp>
      <p:pic>
        <p:nvPicPr>
          <p:cNvPr id="7" name="Picture 4" descr="Vì sao cốc làm bằng sứ được ưu ái hơn cốc thủy ti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0803" y="381000"/>
            <a:ext cx="4604032" cy="4604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1308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latin typeface="Arial-Rounded" pitchFamily="34" charset="0"/>
                <a:ea typeface="Arial-Rounded" pitchFamily="34" charset="0"/>
                <a:cs typeface="Arial-Rounded" pitchFamily="34" charset="0"/>
              </a:rPr>
              <a:t>máy xúc</a:t>
            </a:r>
          </a:p>
        </p:txBody>
      </p:sp>
      <p:sp>
        <p:nvSpPr>
          <p:cNvPr id="5" name="Title 1"/>
          <p:cNvSpPr txBox="1">
            <a:spLocks/>
          </p:cNvSpPr>
          <p:nvPr/>
        </p:nvSpPr>
        <p:spPr>
          <a:xfrm>
            <a:off x="6294438" y="5564481"/>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a:solidFill>
                  <a:srgbClr val="FF0000"/>
                </a:solidFill>
                <a:latin typeface="Arial-Rounded" pitchFamily="34" charset="0"/>
                <a:ea typeface="Arial-Rounded" pitchFamily="34" charset="0"/>
                <a:cs typeface="Arial-Rounded" pitchFamily="34" charset="0"/>
              </a:rPr>
              <a:t>uc</a:t>
            </a:r>
          </a:p>
        </p:txBody>
      </p:sp>
      <p:pic>
        <p:nvPicPr>
          <p:cNvPr id="3074" name="Picture 2" descr="MÁY XÚC ĐẤT | XE TẢI TO | NHẠC THIẾU NHI SÔI ĐỘNG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919" y="3810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1308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latin typeface="Arial-Rounded" pitchFamily="34" charset="0"/>
                <a:ea typeface="Arial-Rounded" pitchFamily="34" charset="0"/>
                <a:cs typeface="Arial-Rounded" pitchFamily="34" charset="0"/>
              </a:rPr>
              <a:t>con mực</a:t>
            </a:r>
          </a:p>
        </p:txBody>
      </p:sp>
      <p:sp>
        <p:nvSpPr>
          <p:cNvPr id="5" name="Title 1"/>
          <p:cNvSpPr txBox="1">
            <a:spLocks/>
          </p:cNvSpPr>
          <p:nvPr/>
        </p:nvSpPr>
        <p:spPr>
          <a:xfrm>
            <a:off x="6326249" y="5564481"/>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FF0000"/>
                </a:solidFill>
                <a:latin typeface="Arial-Rounded" pitchFamily="34" charset="0"/>
                <a:ea typeface="Arial-Rounded" pitchFamily="34" charset="0"/>
                <a:cs typeface="Arial-Rounded" pitchFamily="34" charset="0"/>
              </a:rPr>
              <a:t>ưc</a:t>
            </a:r>
            <a:endParaRPr lang="en-US" sz="9600" dirty="0">
              <a:solidFill>
                <a:srgbClr val="FF0000"/>
              </a:solidFill>
              <a:latin typeface="Arial-Rounded" pitchFamily="34" charset="0"/>
              <a:ea typeface="Arial-Rounded" pitchFamily="34" charset="0"/>
              <a:cs typeface="Arial-Rounded" pitchFamily="34" charset="0"/>
            </a:endParaRPr>
          </a:p>
        </p:txBody>
      </p:sp>
      <p:pic>
        <p:nvPicPr>
          <p:cNvPr id="6" name="Picture 14" descr="Bộ Mực ống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0116" y="176040"/>
            <a:ext cx="6451937" cy="483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82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5569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latin typeface="Arial-Rounded" pitchFamily="34" charset="0"/>
                <a:ea typeface="Arial-Rounded" pitchFamily="34" charset="0"/>
                <a:cs typeface="Arial-Rounded" pitchFamily="34" charset="0"/>
              </a:rPr>
              <a:t>máy</a:t>
            </a:r>
            <a:r>
              <a:rPr lang="en-US" sz="6000" dirty="0">
                <a:latin typeface="Arial-Rounded" pitchFamily="34" charset="0"/>
                <a:ea typeface="Arial-Rounded" pitchFamily="34" charset="0"/>
                <a:cs typeface="Arial-Rounded" pitchFamily="34" charset="0"/>
              </a:rPr>
              <a:t> </a:t>
            </a:r>
            <a:r>
              <a:rPr lang="en-US" sz="6000" dirty="0" err="1">
                <a:latin typeface="Arial-Rounded" pitchFamily="34" charset="0"/>
                <a:ea typeface="Arial-Rounded" pitchFamily="34" charset="0"/>
                <a:cs typeface="Arial-Rounded" pitchFamily="34" charset="0"/>
              </a:rPr>
              <a:t>x</a:t>
            </a:r>
            <a:r>
              <a:rPr lang="en-US" sz="6000" dirty="0" err="1">
                <a:solidFill>
                  <a:srgbClr val="FF0000"/>
                </a:solidFill>
                <a:latin typeface="Arial-Rounded" pitchFamily="34" charset="0"/>
                <a:ea typeface="Arial-Rounded" pitchFamily="34" charset="0"/>
                <a:cs typeface="Arial-Rounded" pitchFamily="34" charset="0"/>
              </a:rPr>
              <a:t>úc</a:t>
            </a:r>
            <a:endParaRPr lang="en-US" sz="6000" dirty="0">
              <a:solidFill>
                <a:srgbClr val="FF000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1966119"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latin typeface="Arial-Rounded" pitchFamily="34" charset="0"/>
                <a:ea typeface="Arial-Rounded" pitchFamily="34" charset="0"/>
                <a:cs typeface="Arial-Rounded" pitchFamily="34" charset="0"/>
              </a:rPr>
              <a:t>cái</a:t>
            </a:r>
            <a:r>
              <a:rPr lang="en-US" sz="6000" dirty="0">
                <a:latin typeface="Arial-Rounded" pitchFamily="34" charset="0"/>
                <a:ea typeface="Arial-Rounded" pitchFamily="34" charset="0"/>
                <a:cs typeface="Arial-Rounded" pitchFamily="34" charset="0"/>
              </a:rPr>
              <a:t> </a:t>
            </a:r>
            <a:r>
              <a:rPr lang="en-US" sz="6000" dirty="0" err="1">
                <a:latin typeface="Arial-Rounded" pitchFamily="34" charset="0"/>
                <a:ea typeface="Arial-Rounded" pitchFamily="34" charset="0"/>
                <a:cs typeface="Arial-Rounded" pitchFamily="34" charset="0"/>
              </a:rPr>
              <a:t>c</a:t>
            </a:r>
            <a:r>
              <a:rPr lang="en-US" sz="6000" dirty="0" err="1">
                <a:solidFill>
                  <a:srgbClr val="FF0000"/>
                </a:solidFill>
                <a:latin typeface="Arial-Rounded" pitchFamily="34" charset="0"/>
                <a:ea typeface="Arial-Rounded" pitchFamily="34" charset="0"/>
                <a:cs typeface="Arial-Rounded" pitchFamily="34" charset="0"/>
              </a:rPr>
              <a:t>ốc</a:t>
            </a:r>
            <a:endParaRPr lang="en-US" sz="6000" dirty="0">
              <a:solidFill>
                <a:srgbClr val="FF000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1100932" y="4719095"/>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atin typeface="Arial-Rounded" pitchFamily="34" charset="0"/>
                <a:ea typeface="Arial-Rounded" pitchFamily="34" charset="0"/>
                <a:cs typeface="Arial-Rounded" pitchFamily="34" charset="0"/>
              </a:rPr>
              <a:t>con </a:t>
            </a:r>
            <a:r>
              <a:rPr lang="en-US" sz="6000" dirty="0" err="1">
                <a:latin typeface="Arial-Rounded" pitchFamily="34" charset="0"/>
                <a:ea typeface="Arial-Rounded" pitchFamily="34" charset="0"/>
                <a:cs typeface="Arial-Rounded" pitchFamily="34" charset="0"/>
              </a:rPr>
              <a:t>s</a:t>
            </a:r>
            <a:r>
              <a:rPr lang="en-US" sz="6000" dirty="0" err="1">
                <a:solidFill>
                  <a:srgbClr val="FF0000"/>
                </a:solidFill>
                <a:latin typeface="Arial-Rounded" pitchFamily="34" charset="0"/>
                <a:ea typeface="Arial-Rounded" pitchFamily="34" charset="0"/>
                <a:cs typeface="Arial-Rounded" pitchFamily="34" charset="0"/>
              </a:rPr>
              <a:t>óc</a:t>
            </a:r>
            <a:endParaRPr lang="en-US" sz="6000" dirty="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681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atin typeface="Arial-Rounded" pitchFamily="34" charset="0"/>
                <a:ea typeface="Arial-Rounded" pitchFamily="34" charset="0"/>
                <a:cs typeface="Arial-Rounded" pitchFamily="34" charset="0"/>
              </a:rPr>
              <a:t>con </a:t>
            </a:r>
            <a:r>
              <a:rPr lang="en-US" sz="6000" dirty="0" err="1">
                <a:latin typeface="Arial-Rounded" pitchFamily="34" charset="0"/>
                <a:ea typeface="Arial-Rounded" pitchFamily="34" charset="0"/>
                <a:cs typeface="Arial-Rounded" pitchFamily="34" charset="0"/>
              </a:rPr>
              <a:t>m</a:t>
            </a:r>
            <a:r>
              <a:rPr lang="en-US" sz="6000" dirty="0" err="1">
                <a:solidFill>
                  <a:srgbClr val="FF0000"/>
                </a:solidFill>
                <a:latin typeface="Arial-Rounded" pitchFamily="34" charset="0"/>
                <a:ea typeface="Arial-Rounded" pitchFamily="34" charset="0"/>
                <a:cs typeface="Arial-Rounded" pitchFamily="34" charset="0"/>
              </a:rPr>
              <a:t>ực</a:t>
            </a:r>
            <a:endParaRPr lang="en-US" sz="6000" dirty="0">
              <a:solidFill>
                <a:srgbClr val="FF0000"/>
              </a:solidFill>
              <a:latin typeface="Arial-Rounded" pitchFamily="34" charset="0"/>
              <a:ea typeface="Arial-Rounded" pitchFamily="34" charset="0"/>
              <a:cs typeface="Arial-Rounded" pitchFamily="34" charset="0"/>
            </a:endParaRPr>
          </a:p>
        </p:txBody>
      </p:sp>
      <p:pic>
        <p:nvPicPr>
          <p:cNvPr id="9" name="Picture 14" descr="Bộ Mực ống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52718" y="1866899"/>
            <a:ext cx="2984585" cy="223843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ìm hiểu về hệ thống thủy lực của máy xúc"/>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925"/>
          <a:stretch/>
        </p:blipFill>
        <p:spPr bwMode="auto">
          <a:xfrm>
            <a:off x="5924549" y="1866899"/>
            <a:ext cx="2828385" cy="22384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Vì sao cốc làm bằng sứ được ưu ái hơn cốc thủy t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0550" y="1866900"/>
            <a:ext cx="2238438" cy="22384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GIẢI MÃ GIẤC MƠ VỀ SÓC - BÁO HIỆU ĐIỀM GÌ? - Simphongthuyvietnam.vn - TOP 1  Việt Nam về SIM Phong Thủ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790" y="1866899"/>
            <a:ext cx="2984584" cy="223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4556919" y="535779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máy xúc</a:t>
            </a:r>
          </a:p>
        </p:txBody>
      </p:sp>
      <p:sp>
        <p:nvSpPr>
          <p:cNvPr id="20" name="Title 1"/>
          <p:cNvSpPr txBox="1">
            <a:spLocks/>
          </p:cNvSpPr>
          <p:nvPr/>
        </p:nvSpPr>
        <p:spPr>
          <a:xfrm>
            <a:off x="1966119" y="535779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cái cốc</a:t>
            </a:r>
          </a:p>
        </p:txBody>
      </p:sp>
      <p:sp>
        <p:nvSpPr>
          <p:cNvPr id="21" name="Title 1"/>
          <p:cNvSpPr txBox="1">
            <a:spLocks/>
          </p:cNvSpPr>
          <p:nvPr/>
        </p:nvSpPr>
        <p:spPr>
          <a:xfrm>
            <a:off x="-1100932" y="5357794"/>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con sóc</a:t>
            </a:r>
          </a:p>
        </p:txBody>
      </p:sp>
      <p:sp>
        <p:nvSpPr>
          <p:cNvPr id="28" name="Title 1"/>
          <p:cNvSpPr txBox="1">
            <a:spLocks/>
          </p:cNvSpPr>
          <p:nvPr/>
        </p:nvSpPr>
        <p:spPr>
          <a:xfrm>
            <a:off x="7681119" y="535779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con mực</a:t>
            </a:r>
          </a:p>
        </p:txBody>
      </p:sp>
      <p:pic>
        <p:nvPicPr>
          <p:cNvPr id="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5249" y="0"/>
            <a:ext cx="6208609" cy="3755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itle 1"/>
          <p:cNvSpPr txBox="1">
            <a:spLocks/>
          </p:cNvSpPr>
          <p:nvPr/>
        </p:nvSpPr>
        <p:spPr>
          <a:xfrm>
            <a:off x="-289901" y="410587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học</a:t>
            </a:r>
          </a:p>
        </p:txBody>
      </p:sp>
      <p:sp>
        <p:nvSpPr>
          <p:cNvPr id="47" name="Title 1"/>
          <p:cNvSpPr txBox="1">
            <a:spLocks/>
          </p:cNvSpPr>
          <p:nvPr/>
        </p:nvSpPr>
        <p:spPr>
          <a:xfrm>
            <a:off x="948349" y="4105876"/>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sóc</a:t>
            </a:r>
          </a:p>
        </p:txBody>
      </p:sp>
      <p:sp>
        <p:nvSpPr>
          <p:cNvPr id="48" name="Title 1"/>
          <p:cNvSpPr txBox="1">
            <a:spLocks/>
          </p:cNvSpPr>
          <p:nvPr/>
        </p:nvSpPr>
        <p:spPr>
          <a:xfrm>
            <a:off x="2605699" y="4105876"/>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cốc</a:t>
            </a:r>
          </a:p>
        </p:txBody>
      </p:sp>
      <p:sp>
        <p:nvSpPr>
          <p:cNvPr id="49" name="Title 1"/>
          <p:cNvSpPr txBox="1">
            <a:spLocks/>
          </p:cNvSpPr>
          <p:nvPr/>
        </p:nvSpPr>
        <p:spPr>
          <a:xfrm>
            <a:off x="5297659" y="4105876"/>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chục</a:t>
            </a:r>
          </a:p>
        </p:txBody>
      </p:sp>
      <p:sp>
        <p:nvSpPr>
          <p:cNvPr id="50" name="Title 1"/>
          <p:cNvSpPr txBox="1">
            <a:spLocks/>
          </p:cNvSpPr>
          <p:nvPr/>
        </p:nvSpPr>
        <p:spPr>
          <a:xfrm>
            <a:off x="6940181" y="4105876"/>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cúc</a:t>
            </a:r>
          </a:p>
        </p:txBody>
      </p:sp>
      <p:sp>
        <p:nvSpPr>
          <p:cNvPr id="51" name="Title 1"/>
          <p:cNvSpPr txBox="1">
            <a:spLocks/>
          </p:cNvSpPr>
          <p:nvPr/>
        </p:nvSpPr>
        <p:spPr>
          <a:xfrm>
            <a:off x="8320699" y="410587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đức</a:t>
            </a:r>
          </a:p>
        </p:txBody>
      </p:sp>
      <p:sp>
        <p:nvSpPr>
          <p:cNvPr id="52" name="Title 1"/>
          <p:cNvSpPr txBox="1">
            <a:spLocks/>
          </p:cNvSpPr>
          <p:nvPr/>
        </p:nvSpPr>
        <p:spPr>
          <a:xfrm>
            <a:off x="267356" y="392959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oc</a:t>
            </a:r>
          </a:p>
        </p:txBody>
      </p:sp>
      <p:sp>
        <p:nvSpPr>
          <p:cNvPr id="53" name="Title 1"/>
          <p:cNvSpPr txBox="1">
            <a:spLocks/>
          </p:cNvSpPr>
          <p:nvPr/>
        </p:nvSpPr>
        <p:spPr>
          <a:xfrm>
            <a:off x="1576999" y="392959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err="1">
                <a:solidFill>
                  <a:srgbClr val="FF0000"/>
                </a:solidFill>
                <a:latin typeface="Arial-Rounded" pitchFamily="34" charset="0"/>
                <a:ea typeface="Arial-Rounded" pitchFamily="34" charset="0"/>
                <a:cs typeface="Arial-Rounded" pitchFamily="34" charset="0"/>
              </a:rPr>
              <a:t>oc</a:t>
            </a:r>
            <a:endParaRPr lang="en-US" sz="5400" dirty="0">
              <a:solidFill>
                <a:srgbClr val="FF0000"/>
              </a:solidFill>
              <a:latin typeface="Arial-Rounded" pitchFamily="34" charset="0"/>
              <a:ea typeface="Arial-Rounded" pitchFamily="34" charset="0"/>
              <a:cs typeface="Arial-Rounded" pitchFamily="34" charset="0"/>
            </a:endParaRPr>
          </a:p>
        </p:txBody>
      </p:sp>
      <p:sp>
        <p:nvSpPr>
          <p:cNvPr id="54" name="Title 1"/>
          <p:cNvSpPr txBox="1">
            <a:spLocks/>
          </p:cNvSpPr>
          <p:nvPr/>
        </p:nvSpPr>
        <p:spPr>
          <a:xfrm>
            <a:off x="2925013" y="392959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ôc</a:t>
            </a:r>
          </a:p>
        </p:txBody>
      </p:sp>
      <p:sp>
        <p:nvSpPr>
          <p:cNvPr id="55" name="Title 1"/>
          <p:cNvSpPr txBox="1">
            <a:spLocks/>
          </p:cNvSpPr>
          <p:nvPr/>
        </p:nvSpPr>
        <p:spPr>
          <a:xfrm>
            <a:off x="5906156" y="392959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uc</a:t>
            </a:r>
          </a:p>
        </p:txBody>
      </p:sp>
      <p:sp>
        <p:nvSpPr>
          <p:cNvPr id="56" name="Title 1"/>
          <p:cNvSpPr txBox="1">
            <a:spLocks/>
          </p:cNvSpPr>
          <p:nvPr/>
        </p:nvSpPr>
        <p:spPr>
          <a:xfrm>
            <a:off x="7358377" y="392959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uc</a:t>
            </a:r>
          </a:p>
        </p:txBody>
      </p:sp>
      <p:sp>
        <p:nvSpPr>
          <p:cNvPr id="57" name="Title 1"/>
          <p:cNvSpPr txBox="1">
            <a:spLocks/>
          </p:cNvSpPr>
          <p:nvPr/>
        </p:nvSpPr>
        <p:spPr>
          <a:xfrm>
            <a:off x="8887705" y="392959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ưc</a:t>
            </a:r>
          </a:p>
        </p:txBody>
      </p:sp>
      <p:sp>
        <p:nvSpPr>
          <p:cNvPr id="58" name="Title 1"/>
          <p:cNvSpPr txBox="1">
            <a:spLocks/>
          </p:cNvSpPr>
          <p:nvPr/>
        </p:nvSpPr>
        <p:spPr>
          <a:xfrm>
            <a:off x="9928234" y="411139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mực</a:t>
            </a:r>
          </a:p>
        </p:txBody>
      </p:sp>
      <p:sp>
        <p:nvSpPr>
          <p:cNvPr id="59" name="Title 1"/>
          <p:cNvSpPr txBox="1">
            <a:spLocks/>
          </p:cNvSpPr>
          <p:nvPr/>
        </p:nvSpPr>
        <p:spPr>
          <a:xfrm>
            <a:off x="10571440" y="393511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ưc</a:t>
            </a:r>
          </a:p>
        </p:txBody>
      </p:sp>
      <p:sp>
        <p:nvSpPr>
          <p:cNvPr id="60" name="Title 1"/>
          <p:cNvSpPr txBox="1">
            <a:spLocks/>
          </p:cNvSpPr>
          <p:nvPr/>
        </p:nvSpPr>
        <p:spPr>
          <a:xfrm>
            <a:off x="4001156" y="4111395"/>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lộc</a:t>
            </a:r>
          </a:p>
        </p:txBody>
      </p:sp>
      <p:sp>
        <p:nvSpPr>
          <p:cNvPr id="61" name="Title 1"/>
          <p:cNvSpPr txBox="1">
            <a:spLocks/>
          </p:cNvSpPr>
          <p:nvPr/>
        </p:nvSpPr>
        <p:spPr>
          <a:xfrm>
            <a:off x="4248806" y="393511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ôc</a:t>
            </a:r>
          </a:p>
        </p:txBody>
      </p:sp>
    </p:spTree>
    <p:extLst>
      <p:ext uri="{BB962C8B-B14F-4D97-AF65-F5344CB8AC3E}">
        <p14:creationId xmlns:p14="http://schemas.microsoft.com/office/powerpoint/2010/main" val="3543827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1134768"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Ο </a:t>
            </a:r>
            <a:endParaRPr lang="en-US" sz="28600">
              <a:solidFill>
                <a:srgbClr val="FF0000"/>
              </a:solidFill>
              <a:latin typeface="HP001 4 hàng" pitchFamily="34" charset="0"/>
            </a:endParaRPr>
          </a:p>
        </p:txBody>
      </p:sp>
      <p:sp>
        <p:nvSpPr>
          <p:cNvPr id="8" name="TextBox 7"/>
          <p:cNvSpPr txBox="1"/>
          <p:nvPr/>
        </p:nvSpPr>
        <p:spPr>
          <a:xfrm>
            <a:off x="611901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pitchFamily="34" charset="0"/>
              </a:rPr>
              <a:t>Ο </a:t>
            </a:r>
            <a:r>
              <a:rPr lang="en-US" sz="14000">
                <a:solidFill>
                  <a:srgbClr val="FF0000"/>
                </a:solidFill>
                <a:latin typeface="HP001 4 hàng" pitchFamily="34" charset="0"/>
              </a:rPr>
              <a:t> </a:t>
            </a:r>
          </a:p>
        </p:txBody>
      </p:sp>
    </p:spTree>
    <p:extLst>
      <p:ext uri="{BB962C8B-B14F-4D97-AF65-F5344CB8AC3E}">
        <p14:creationId xmlns:p14="http://schemas.microsoft.com/office/powerpoint/2010/main" val="3539561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642031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1134768" y="1628776"/>
            <a:ext cx="8051865" cy="4524118"/>
          </a:xfrm>
          <a:prstGeom prst="rect">
            <a:avLst/>
          </a:prstGeom>
          <a:noFill/>
        </p:spPr>
        <p:txBody>
          <a:bodyPr wrap="square" lIns="121725" tIns="60862" rIns="121725" bIns="60862" rtlCol="0">
            <a:spAutoFit/>
          </a:bodyPr>
          <a:lstStyle/>
          <a:p>
            <a:r>
              <a:rPr lang="en-US" sz="28600" dirty="0">
                <a:solidFill>
                  <a:srgbClr val="FF0000"/>
                </a:solidFill>
                <a:latin typeface="HP001 4 hàng" pitchFamily="34" charset="0"/>
              </a:rPr>
              <a:t>″ </a:t>
            </a:r>
          </a:p>
        </p:txBody>
      </p:sp>
      <p:sp>
        <p:nvSpPr>
          <p:cNvPr id="8" name="TextBox 7"/>
          <p:cNvSpPr txBox="1"/>
          <p:nvPr/>
        </p:nvSpPr>
        <p:spPr>
          <a:xfrm>
            <a:off x="6690519"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pitchFamily="34" charset="0"/>
              </a:rPr>
              <a:t>″ </a:t>
            </a:r>
          </a:p>
        </p:txBody>
      </p:sp>
    </p:spTree>
    <p:extLst>
      <p:ext uri="{BB962C8B-B14F-4D97-AF65-F5344CB8AC3E}">
        <p14:creationId xmlns:p14="http://schemas.microsoft.com/office/powerpoint/2010/main" val="1936354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1249068" y="1628776"/>
            <a:ext cx="8051865" cy="4524118"/>
          </a:xfrm>
          <a:prstGeom prst="rect">
            <a:avLst/>
          </a:prstGeom>
          <a:noFill/>
        </p:spPr>
        <p:txBody>
          <a:bodyPr wrap="square" lIns="121725" tIns="60862" rIns="121725" bIns="60862" rtlCol="0">
            <a:spAutoFit/>
          </a:bodyPr>
          <a:lstStyle/>
          <a:p>
            <a:r>
              <a:rPr lang="en-US" sz="28600" dirty="0">
                <a:solidFill>
                  <a:srgbClr val="FF0000"/>
                </a:solidFill>
                <a:latin typeface="HP001 4 hàng" pitchFamily="34" charset="0"/>
              </a:rPr>
              <a:t>Ď</a:t>
            </a:r>
            <a:r>
              <a:rPr lang="en-US" sz="28600" dirty="0">
                <a:solidFill>
                  <a:srgbClr val="FF0000"/>
                </a:solidFill>
                <a:latin typeface="HP001 4 hàng"/>
              </a:rPr>
              <a:t>‼</a:t>
            </a:r>
            <a:r>
              <a:rPr lang="en-US" sz="28600" dirty="0">
                <a:solidFill>
                  <a:srgbClr val="FF0000"/>
                </a:solidFill>
                <a:latin typeface="HP001 4 hàng" pitchFamily="34" charset="0"/>
              </a:rPr>
              <a:t> </a:t>
            </a:r>
          </a:p>
        </p:txBody>
      </p:sp>
      <p:sp>
        <p:nvSpPr>
          <p:cNvPr id="8" name="TextBox 7"/>
          <p:cNvSpPr txBox="1"/>
          <p:nvPr/>
        </p:nvSpPr>
        <p:spPr>
          <a:xfrm>
            <a:off x="6519069"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pitchFamily="34" charset="0"/>
              </a:rPr>
              <a:t>Ď</a:t>
            </a:r>
            <a:r>
              <a:rPr lang="en-US" sz="14000">
                <a:solidFill>
                  <a:srgbClr val="FF0000"/>
                </a:solidFill>
                <a:latin typeface="HP001 4 hàng"/>
              </a:rPr>
              <a:t>‼</a:t>
            </a:r>
            <a:r>
              <a:rPr lang="en-US" sz="14000">
                <a:solidFill>
                  <a:srgbClr val="FF0000"/>
                </a:solidFill>
                <a:latin typeface="HP001 4 hàng" pitchFamily="34" charset="0"/>
              </a:rPr>
              <a:t> </a:t>
            </a:r>
          </a:p>
        </p:txBody>
      </p:sp>
    </p:spTree>
    <p:extLst>
      <p:ext uri="{BB962C8B-B14F-4D97-AF65-F5344CB8AC3E}">
        <p14:creationId xmlns:p14="http://schemas.microsoft.com/office/powerpoint/2010/main" val="1081904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7263989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1249068"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Ŕ</a:t>
            </a:r>
            <a:r>
              <a:rPr lang="en-US" sz="28600">
                <a:solidFill>
                  <a:srgbClr val="FF0000"/>
                </a:solidFill>
                <a:latin typeface="HP001 4 hàng"/>
              </a:rPr>
              <a:t>‼</a:t>
            </a:r>
            <a:r>
              <a:rPr lang="en-US" sz="28600">
                <a:solidFill>
                  <a:srgbClr val="FF0000"/>
                </a:solidFill>
                <a:latin typeface="HP001 4 hàng" pitchFamily="34" charset="0"/>
              </a:rPr>
              <a:t>  </a:t>
            </a:r>
          </a:p>
        </p:txBody>
      </p:sp>
      <p:sp>
        <p:nvSpPr>
          <p:cNvPr id="8" name="TextBox 7"/>
          <p:cNvSpPr txBox="1"/>
          <p:nvPr/>
        </p:nvSpPr>
        <p:spPr>
          <a:xfrm>
            <a:off x="6519069"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pitchFamily="34" charset="0"/>
              </a:rPr>
              <a:t>Ŕ</a:t>
            </a:r>
            <a:r>
              <a:rPr lang="en-US" sz="14000">
                <a:solidFill>
                  <a:srgbClr val="FF0000"/>
                </a:solidFill>
                <a:latin typeface="HP001 4 hàng"/>
              </a:rPr>
              <a:t>‼</a:t>
            </a:r>
            <a:r>
              <a:rPr lang="en-US" sz="14000">
                <a:solidFill>
                  <a:srgbClr val="FF0000"/>
                </a:solidFill>
                <a:latin typeface="HP001 4 hàng" pitchFamily="34" charset="0"/>
              </a:rPr>
              <a:t> </a:t>
            </a:r>
          </a:p>
        </p:txBody>
      </p:sp>
    </p:spTree>
    <p:extLst>
      <p:ext uri="{BB962C8B-B14F-4D97-AF65-F5344CB8AC3E}">
        <p14:creationId xmlns:p14="http://schemas.microsoft.com/office/powerpoint/2010/main" val="3538483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411954773"/>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467519" y="1183168"/>
            <a:ext cx="9171053" cy="4539506"/>
          </a:xfrm>
          <a:prstGeom prst="rect">
            <a:avLst/>
          </a:prstGeom>
          <a:noFill/>
        </p:spPr>
        <p:txBody>
          <a:bodyPr wrap="square" lIns="121725" tIns="60862" rIns="121725" bIns="60862" rtlCol="0">
            <a:spAutoFit/>
          </a:bodyPr>
          <a:lstStyle/>
          <a:p>
            <a:r>
              <a:rPr lang="vi-VN" sz="28700">
                <a:solidFill>
                  <a:srgbClr val="FF0000"/>
                </a:solidFill>
                <a:latin typeface="HP001 4 hàng" pitchFamily="34" charset="0"/>
              </a:rPr>
              <a:t>sŉ</a:t>
            </a:r>
            <a:endParaRPr lang="en-US" sz="28700">
              <a:solidFill>
                <a:srgbClr val="FF0000"/>
              </a:solidFill>
              <a:latin typeface="HP001 4 hàng" pitchFamily="34" charset="0"/>
            </a:endParaRPr>
          </a:p>
        </p:txBody>
      </p:sp>
      <p:pic>
        <p:nvPicPr>
          <p:cNvPr id="1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61494" y="-153352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337869" y="2548546"/>
            <a:ext cx="5417550" cy="2323515"/>
          </a:xfrm>
          <a:prstGeom prst="rect">
            <a:avLst/>
          </a:prstGeom>
          <a:noFill/>
        </p:spPr>
        <p:txBody>
          <a:bodyPr wrap="square" lIns="121725" tIns="60862" rIns="121725" bIns="60862" rtlCol="0">
            <a:spAutoFit/>
          </a:bodyPr>
          <a:lstStyle/>
          <a:p>
            <a:r>
              <a:rPr lang="vi-VN" sz="14300">
                <a:solidFill>
                  <a:srgbClr val="FF0000"/>
                </a:solidFill>
                <a:latin typeface="HP001 4 hàng" pitchFamily="34" charset="0"/>
              </a:rPr>
              <a:t>sŉ</a:t>
            </a:r>
            <a:endParaRPr lang="en-US" sz="14300">
              <a:solidFill>
                <a:srgbClr val="FF0000"/>
              </a:solidFill>
              <a:latin typeface="HP001 4 hàng" pitchFamily="34" charset="0"/>
            </a:endParaRPr>
          </a:p>
        </p:txBody>
      </p:sp>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77043" y="-35242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51969" y="-1521751"/>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15948" y="-231392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04477E-6 -2.59259E-6 L 0.03016 -0.08217 L 0.05078 -0.15 L 0.06149 -0.19328 L 0.06645 -0.21203 L 0.0671 -0.22986 L 0.05953 -0.23981 L 0.05391 -0.23541 L 0.05143 -0.22546 L 0.05391 -0.21203 L 0.06201 -0.19537 L 0.08655 -0.15555 L 0.09908 -0.13426 L 0.10717 -0.11319 L 0.11213 -0.09537 L 0.11213 -0.07662 L 0.10965 -0.05555 L 0.10156 -0.02986 L 0.09216 -0.01203 L 0.07584 -2.59259E-6 C 0.07193 -2.59259E-6 0.06788 -2.59259E-6 0.06397 -2.59259E-6 L 0.05143 -0.00648 L 0.04386 -0.01435 L 0.03577 -0.0287 " pathEditMode="relative" ptsTypes="AAAAAAAAAAAAAAAAAAAfAAAA">
                                      <p:cBhvr>
                                        <p:cTn id="11" dur="8500" fill="hold"/>
                                        <p:tgtEl>
                                          <p:spTgt spid="13"/>
                                        </p:tgtEl>
                                        <p:attrNameLst>
                                          <p:attrName>ppt_x</p:attrName>
                                          <p:attrName>ppt_y</p:attrName>
                                        </p:attrNameLst>
                                      </p:cBhvr>
                                    </p:animMotion>
                                  </p:childTnLst>
                                </p:cTn>
                              </p:par>
                            </p:childTnLst>
                          </p:cTn>
                        </p:par>
                        <p:par>
                          <p:cTn id="12" fill="hold">
                            <p:stCondLst>
                              <p:cond delay="9000"/>
                            </p:stCondLst>
                            <p:childTnLst>
                              <p:par>
                                <p:cTn id="13" presetID="10" presetClass="exit" presetSubtype="0" fill="hold" nodeType="after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par>
                          <p:cTn id="16" fill="hold">
                            <p:stCondLst>
                              <p:cond delay="9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250"/>
                                        <p:tgtEl>
                                          <p:spTgt spid="15"/>
                                        </p:tgtEl>
                                      </p:cBhvr>
                                    </p:animEffect>
                                  </p:childTnLst>
                                </p:cTn>
                              </p:par>
                            </p:childTnLst>
                          </p:cTn>
                        </p:par>
                        <p:par>
                          <p:cTn id="20" fill="hold">
                            <p:stCondLst>
                              <p:cond delay="10750"/>
                            </p:stCondLst>
                            <p:childTnLst>
                              <p:par>
                                <p:cTn id="21" presetID="0" presetClass="path" presetSubtype="0" accel="50000" decel="50000" fill="hold" nodeType="afterEffect">
                                  <p:stCondLst>
                                    <p:cond delay="0"/>
                                  </p:stCondLst>
                                  <p:childTnLst>
                                    <p:animMotion origin="layout" path="M -5.6095E-6 -5.53113E-7 L -0.01032 -0.01227 L -0.01684 -0.01875 L -0.02715 -0.02407 L -0.03746 -0.02407 L -0.04804 -0.01875 L -0.05835 -0.00648 L -0.06787 0.01365 L -0.07479 0.03633 L -0.07701 0.06179 L -0.07662 0.08586 L -0.07375 0.10784 L -0.06892 0.12751 L -0.06265 0.14302 L -0.0543 0.15737 L -0.04621 0.1657 L -0.0389 0.16963 L -0.03185 0.17172 L -0.02311 0.16917 L -0.0128 0.16246 L -0.00262 0.15019 L 0.00626 0.12937 L 0.01252 0.1046 L 0.01461 0.08007 L 0.01396 0.05647 L 0.01096 0.03379 L 0.00508 0.01435 L -5.6095E-6 -5.53113E-7 Z " pathEditMode="relative" ptsTypes="AAAAAAAAAAAAAAAAAAAAAAAAAAAA">
                                      <p:cBhvr>
                                        <p:cTn id="22" dur="4000" fill="hold"/>
                                        <p:tgtEl>
                                          <p:spTgt spid="15"/>
                                        </p:tgtEl>
                                        <p:attrNameLst>
                                          <p:attrName>ppt_x</p:attrName>
                                          <p:attrName>ppt_y</p:attrName>
                                        </p:attrNameLst>
                                      </p:cBhvr>
                                    </p:animMotion>
                                  </p:childTnLst>
                                </p:cTn>
                              </p:par>
                            </p:childTnLst>
                          </p:cTn>
                        </p:par>
                        <p:par>
                          <p:cTn id="23" fill="hold">
                            <p:stCondLst>
                              <p:cond delay="14750"/>
                            </p:stCondLst>
                            <p:childTnLst>
                              <p:par>
                                <p:cTn id="24" presetID="10" presetClass="exit" presetSubtype="0" fill="hold" nodeType="afterEffect">
                                  <p:stCondLst>
                                    <p:cond delay="0"/>
                                  </p:stCondLst>
                                  <p:childTnLst>
                                    <p:animEffect transition="out" filter="fade">
                                      <p:cBhvr>
                                        <p:cTn id="25" dur="10"/>
                                        <p:tgtEl>
                                          <p:spTgt spid="15"/>
                                        </p:tgtEl>
                                      </p:cBhvr>
                                    </p:animEffect>
                                    <p:set>
                                      <p:cBhvr>
                                        <p:cTn id="26" dur="1" fill="hold">
                                          <p:stCondLst>
                                            <p:cond delay="9"/>
                                          </p:stCondLst>
                                        </p:cTn>
                                        <p:tgtEl>
                                          <p:spTgt spid="15"/>
                                        </p:tgtEl>
                                        <p:attrNameLst>
                                          <p:attrName>style.visibility</p:attrName>
                                        </p:attrNameLst>
                                      </p:cBhvr>
                                      <p:to>
                                        <p:strVal val="hidden"/>
                                      </p:to>
                                    </p:set>
                                  </p:childTnLst>
                                </p:cTn>
                              </p:par>
                            </p:childTnLst>
                          </p:cTn>
                        </p:par>
                        <p:par>
                          <p:cTn id="27" fill="hold">
                            <p:stCondLst>
                              <p:cond delay="1476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
                                        <p:tgtEl>
                                          <p:spTgt spid="14"/>
                                        </p:tgtEl>
                                      </p:cBhvr>
                                    </p:animEffect>
                                  </p:childTnLst>
                                </p:cTn>
                              </p:par>
                            </p:childTnLst>
                          </p:cTn>
                        </p:par>
                        <p:par>
                          <p:cTn id="31" fill="hold">
                            <p:stCondLst>
                              <p:cond delay="14770"/>
                            </p:stCondLst>
                            <p:childTnLst>
                              <p:par>
                                <p:cTn id="32" presetID="0" presetClass="path" presetSubtype="0" accel="50000" decel="50000" fill="hold" nodeType="afterEffect">
                                  <p:stCondLst>
                                    <p:cond delay="0"/>
                                  </p:stCondLst>
                                  <p:childTnLst>
                                    <p:animMotion origin="layout" path="M 2.05902E-6 -3.70199E-8 L -0.0034 0.0081 L -0.0034 0.01944 L -0.00052 0.02754 L 0.00522 0.03355 L 0.01436 0.03564 L 0.02298 0.03263 L 0.03512 0.02245 L 0.04478 0.01319 L 0.05575 0.00417 L 0.06606 -0.01434 L 0.07233 -0.02244 L 0.08382 -0.02961 L 0.09074 -0.02961 L 0.09884 -0.02637 L 0.1051 -0.01943 L 0.11202 -0.01018 L 0.1149 -0.003 L 0.10915 -0.01318 L 0.10341 -0.02128 L 0.09074 -0.02845 L 0.08043 -0.02961 L 0.07011 -0.01943 L 0.06202 -0.00509 L 0.05692 0.00301 L 0.04883 0.02754 L 0.04544 0.04975 L 0.04426 0.0671 L 0.04426 0.08237 L 0.04713 0.1069 L 0.05118 0.12819 L 0.05745 0.14346 L 0.06319 0.15456 L 0.07011 0.16382 L 0.07808 0.16983 L 0.08787 0.17192 L 0.09766 0.17099 L 0.10967 0.16174 L 0.11659 0.15364 L 0.12756 0.13119 L 0.135 0.10574 " pathEditMode="relative" ptsTypes="AAAAAAAAAAAAAAAAAAAAAAAAAAAAAAAAAAAAAAAAA">
                                      <p:cBhvr>
                                        <p:cTn id="33" dur="6000" fill="hold"/>
                                        <p:tgtEl>
                                          <p:spTgt spid="14"/>
                                        </p:tgtEl>
                                        <p:attrNameLst>
                                          <p:attrName>ppt_x</p:attrName>
                                          <p:attrName>ppt_y</p:attrName>
                                        </p:attrNameLst>
                                      </p:cBhvr>
                                    </p:animMotion>
                                  </p:childTnLst>
                                </p:cTn>
                              </p:par>
                            </p:childTnLst>
                          </p:cTn>
                        </p:par>
                        <p:par>
                          <p:cTn id="34" fill="hold">
                            <p:stCondLst>
                              <p:cond delay="20770"/>
                            </p:stCondLst>
                            <p:childTnLst>
                              <p:par>
                                <p:cTn id="35" presetID="10" presetClass="exit" presetSubtype="0" fill="hold" nodeType="after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par>
                          <p:cTn id="38" fill="hold">
                            <p:stCondLst>
                              <p:cond delay="2127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250"/>
                                        <p:tgtEl>
                                          <p:spTgt spid="16"/>
                                        </p:tgtEl>
                                      </p:cBhvr>
                                    </p:animEffect>
                                  </p:childTnLst>
                                </p:cTn>
                              </p:par>
                            </p:childTnLst>
                          </p:cTn>
                        </p:par>
                        <p:par>
                          <p:cTn id="42" fill="hold">
                            <p:stCondLst>
                              <p:cond delay="22520"/>
                            </p:stCondLst>
                            <p:childTnLst>
                              <p:par>
                                <p:cTn id="43" presetID="0" presetClass="path" presetSubtype="0" accel="50000" decel="50000" fill="hold" nodeType="afterEffect">
                                  <p:stCondLst>
                                    <p:cond delay="0"/>
                                  </p:stCondLst>
                                  <p:childTnLst>
                                    <p:animMotion origin="layout" path="M -1.03093E-7 -1.62812E-6 L -0.02662 0.04556 " pathEditMode="relative" ptsTypes="AA">
                                      <p:cBhvr>
                                        <p:cTn id="44" dur="2000" fill="hold"/>
                                        <p:tgtEl>
                                          <p:spTgt spid="16"/>
                                        </p:tgtEl>
                                        <p:attrNameLst>
                                          <p:attrName>ppt_x</p:attrName>
                                          <p:attrName>ppt_y</p:attrName>
                                        </p:attrNameLst>
                                      </p:cBhvr>
                                    </p:animMotion>
                                  </p:childTnLst>
                                </p:cTn>
                              </p:par>
                            </p:childTnLst>
                          </p:cTn>
                        </p:par>
                        <p:par>
                          <p:cTn id="45" fill="hold">
                            <p:stCondLst>
                              <p:cond delay="24520"/>
                            </p:stCondLst>
                            <p:childTnLst>
                              <p:par>
                                <p:cTn id="46" presetID="2" presetClass="exit" presetSubtype="4" fill="hold" nodeType="afterEffect">
                                  <p:stCondLst>
                                    <p:cond delay="0"/>
                                  </p:stCondLst>
                                  <p:childTnLst>
                                    <p:anim calcmode="lin" valueType="num">
                                      <p:cBhvr additive="base">
                                        <p:cTn id="47" dur="500"/>
                                        <p:tgtEl>
                                          <p:spTgt spid="16"/>
                                        </p:tgtEl>
                                        <p:attrNameLst>
                                          <p:attrName>ppt_x</p:attrName>
                                        </p:attrNameLst>
                                      </p:cBhvr>
                                      <p:tavLst>
                                        <p:tav tm="0">
                                          <p:val>
                                            <p:strVal val="ppt_x"/>
                                          </p:val>
                                        </p:tav>
                                        <p:tav tm="100000">
                                          <p:val>
                                            <p:strVal val="ppt_x"/>
                                          </p:val>
                                        </p:tav>
                                      </p:tavLst>
                                    </p:anim>
                                    <p:anim calcmode="lin" valueType="num">
                                      <p:cBhvr additive="base">
                                        <p:cTn id="48" dur="500"/>
                                        <p:tgtEl>
                                          <p:spTgt spid="16"/>
                                        </p:tgtEl>
                                        <p:attrNameLst>
                                          <p:attrName>ppt_y</p:attrName>
                                        </p:attrNameLst>
                                      </p:cBhvr>
                                      <p:tavLst>
                                        <p:tav tm="0">
                                          <p:val>
                                            <p:strVal val="ppt_y"/>
                                          </p:val>
                                        </p:tav>
                                        <p:tav tm="100000">
                                          <p:val>
                                            <p:strVal val="1+ppt_h/2"/>
                                          </p:val>
                                        </p:tav>
                                      </p:tavLst>
                                    </p:anim>
                                    <p:set>
                                      <p:cBhvr>
                                        <p:cTn id="49" dur="1" fill="hold">
                                          <p:stCondLst>
                                            <p:cond delay="4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655" y="1289397"/>
            <a:ext cx="1964540" cy="1964540"/>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7919" y="1197447"/>
            <a:ext cx="2209800" cy="2209800"/>
          </a:xfrm>
          <a:prstGeom prst="rect">
            <a:avLst/>
          </a:prstGeom>
        </p:spPr>
      </p:pic>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7282" y="1384344"/>
            <a:ext cx="1981526" cy="1836007"/>
          </a:xfrm>
          <a:prstGeom prst="rect">
            <a:avLst/>
          </a:prstGeom>
        </p:spPr>
      </p:pic>
      <p:pic>
        <p:nvPicPr>
          <p:cNvPr id="16" name="Picture 15">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b="8721"/>
          <a:stretch/>
        </p:blipFill>
        <p:spPr>
          <a:xfrm>
            <a:off x="1978010" y="3738522"/>
            <a:ext cx="2460798" cy="2371993"/>
          </a:xfrm>
          <a:prstGeom prst="rect">
            <a:avLst/>
          </a:prstGeom>
        </p:spPr>
      </p:pic>
      <p:pic>
        <p:nvPicPr>
          <p:cNvPr id="17" name="Picture 1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20087" y="4195610"/>
            <a:ext cx="1964540" cy="2119742"/>
          </a:xfrm>
          <a:prstGeom prst="rect">
            <a:avLst/>
          </a:prstGeom>
        </p:spPr>
      </p:pic>
      <p:pic>
        <p:nvPicPr>
          <p:cNvPr id="18" name="Picture 17">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74" b="100000" l="9774" r="91353"/>
                    </a14:imgEffect>
                  </a14:imgLayer>
                </a14:imgProps>
              </a:ext>
              <a:ext uri="{28A0092B-C50C-407E-A947-70E740481C1C}">
                <a14:useLocalDpi xmlns:a14="http://schemas.microsoft.com/office/drawing/2010/main" val="0"/>
              </a:ext>
            </a:extLst>
          </a:blip>
          <a:stretch>
            <a:fillRect/>
          </a:stretch>
        </p:blipFill>
        <p:spPr>
          <a:xfrm>
            <a:off x="5166519" y="4105553"/>
            <a:ext cx="2209799" cy="2209799"/>
          </a:xfrm>
          <a:prstGeom prst="rect">
            <a:avLst/>
          </a:prstGeom>
        </p:spPr>
      </p:pic>
      <p:pic>
        <p:nvPicPr>
          <p:cNvPr id="3074" name="Picture 2">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539655061"/>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6" name="TextBox 15"/>
          <p:cNvSpPr txBox="1"/>
          <p:nvPr/>
        </p:nvSpPr>
        <p:spPr>
          <a:xfrm>
            <a:off x="-3205781" y="168984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cǬ  </a:t>
            </a:r>
            <a:endParaRPr lang="en-US" sz="28700">
              <a:solidFill>
                <a:srgbClr val="FF0000"/>
              </a:solidFill>
              <a:latin typeface="HP001 4 hàng" pitchFamily="34" charset="0"/>
            </a:endParaRPr>
          </a:p>
        </p:txBody>
      </p:sp>
      <p:sp>
        <p:nvSpPr>
          <p:cNvPr id="13" name="TextBox 12"/>
          <p:cNvSpPr txBox="1"/>
          <p:nvPr/>
        </p:nvSpPr>
        <p:spPr>
          <a:xfrm>
            <a:off x="5945144" y="3066997"/>
            <a:ext cx="5417550" cy="2323515"/>
          </a:xfrm>
          <a:prstGeom prst="rect">
            <a:avLst/>
          </a:prstGeom>
          <a:noFill/>
        </p:spPr>
        <p:txBody>
          <a:bodyPr wrap="square" lIns="121725" tIns="60862" rIns="121725" bIns="60862" rtlCol="0">
            <a:spAutoFit/>
          </a:bodyPr>
          <a:lstStyle/>
          <a:p>
            <a:r>
              <a:rPr lang="vi-VN" sz="14300">
                <a:solidFill>
                  <a:srgbClr val="FF0000"/>
                </a:solidFill>
                <a:latin typeface="HP001 4 hàng" pitchFamily="34" charset="0"/>
              </a:rPr>
              <a:t> cǬ </a:t>
            </a:r>
            <a:endParaRPr lang="en-US" sz="14300">
              <a:solidFill>
                <a:srgbClr val="FF0000"/>
              </a:solidFill>
              <a:latin typeface="HP001 4 hàng" pitchFamily="34" charset="0"/>
            </a:endParaRPr>
          </a:p>
        </p:txBody>
      </p:sp>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768104" y="-103760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32817" y="-1029461"/>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306386" y="-149203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224868" y="-213067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05902E-6 7.97316E-6 L -0.00509 -0.01434 L -0.01201 -0.01943 L -0.01945 -0.02452 L -0.02859 -0.02545 L -0.03434 -0.02452 L -0.04243 -0.01827 L -0.04818 -0.0111 C -0.05079 -0.00763 -0.05249 -0.00532 -0.05444 -0.00092 L -0.06254 0.01828 L -0.06763 0.04374 L -0.06881 0.06919 L -0.06711 0.09556 L -0.06254 0.1231 L -0.0551 0.14346 L -0.047 0.1578 L -0.03839 0.16683 L -0.02859 0.17192 L -0.01893 0.17099 L -0.00914 0.16683 L 0.00118 0.15364 L 0.00757 0.14045 L 0.01789 0.11708 L 0.02585 0.08145 L 0.03042 0.03656 L 0.03734 0.00718 L 0.04883 -0.01318 L 0.06267 -0.02336 L 0.07416 -0.02637 L 0.08565 -0.02452 L 0.09531 -0.01735 L 0.10511 -0.00092 L 0.09479 -0.01827 L 0.085 -0.02336 L 0.07233 -0.02753 L 0.04714 -0.01318 L 0.03734 0.01019 L 0.03225 0.03055 L 0.02873 0.05692 L 0.02755 0.07729 L 0.0299 0.10574 L 0.03617 0.13235 L 0.04479 0.14855 L 0.05236 0.16266 L 0.06776 0.17284 L 0.07991 0.17284 L 0.09244 0.16683 L 0.10458 0.15063 L 0.11607 0.11801 L 0.11999 0.08538 L 0.11895 0.05299 L 0.11542 0.02638 L 0.11203 0.01435 L 0.10458 -0.00208 " pathEditMode="relative" ptsTypes="AAAAAAAfAAAAAAAAAAAAAAAAAAAAAAAAAAAAAAAAAAAAAAAAAAAAAA">
                                      <p:cBhvr>
                                        <p:cTn id="11" dur="11000" fill="hold"/>
                                        <p:tgtEl>
                                          <p:spTgt spid="10"/>
                                        </p:tgtEl>
                                        <p:attrNameLst>
                                          <p:attrName>ppt_x</p:attrName>
                                          <p:attrName>ppt_y</p:attrName>
                                        </p:attrNameLst>
                                      </p:cBhvr>
                                    </p:animMotion>
                                  </p:childTnLst>
                                </p:cTn>
                              </p:par>
                            </p:childTnLst>
                          </p:cTn>
                        </p:par>
                        <p:par>
                          <p:cTn id="12" fill="hold">
                            <p:stCondLst>
                              <p:cond delay="11500"/>
                            </p:stCondLst>
                            <p:childTnLst>
                              <p:par>
                                <p:cTn id="13" presetID="10" presetClass="exit" presetSubtype="0" fill="hold" nodeType="afterEffect">
                                  <p:stCondLst>
                                    <p:cond delay="0"/>
                                  </p:stCondLst>
                                  <p:childTnLst>
                                    <p:animEffect transition="out" filter="fade">
                                      <p:cBhvr>
                                        <p:cTn id="14" dur="10"/>
                                        <p:tgtEl>
                                          <p:spTgt spid="10"/>
                                        </p:tgtEl>
                                      </p:cBhvr>
                                    </p:animEffect>
                                    <p:set>
                                      <p:cBhvr>
                                        <p:cTn id="15" dur="1" fill="hold">
                                          <p:stCondLst>
                                            <p:cond delay="9"/>
                                          </p:stCondLst>
                                        </p:cTn>
                                        <p:tgtEl>
                                          <p:spTgt spid="10"/>
                                        </p:tgtEl>
                                        <p:attrNameLst>
                                          <p:attrName>style.visibility</p:attrName>
                                        </p:attrNameLst>
                                      </p:cBhvr>
                                      <p:to>
                                        <p:strVal val="hidden"/>
                                      </p:to>
                                    </p:set>
                                  </p:childTnLst>
                                </p:cTn>
                              </p:par>
                            </p:childTnLst>
                          </p:cTn>
                        </p:par>
                        <p:par>
                          <p:cTn id="16" fill="hold">
                            <p:stCondLst>
                              <p:cond delay="1151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
                                        <p:tgtEl>
                                          <p:spTgt spid="14"/>
                                        </p:tgtEl>
                                      </p:cBhvr>
                                    </p:animEffect>
                                  </p:childTnLst>
                                </p:cTn>
                              </p:par>
                            </p:childTnLst>
                          </p:cTn>
                        </p:par>
                        <p:par>
                          <p:cTn id="20" fill="hold">
                            <p:stCondLst>
                              <p:cond delay="11520"/>
                            </p:stCondLst>
                            <p:childTnLst>
                              <p:par>
                                <p:cTn id="21" presetID="0" presetClass="path" presetSubtype="0" accel="50000" decel="50000" fill="hold" nodeType="afterEffect">
                                  <p:stCondLst>
                                    <p:cond delay="0"/>
                                  </p:stCondLst>
                                  <p:childTnLst>
                                    <p:animMotion origin="layout" path="M 2.87188E-6 3.7037E-7 L -0.0034 0.0081 L -0.0034 0.01944 L -0.00053 0.02755 L 0.00522 0.03356 L 0.01436 0.03565 L 0.02298 0.03264 L 0.03513 0.02245 L 0.04479 0.01319 L 0.05576 0.00417 L 0.06608 -0.01435 L 0.07235 -0.02245 L 0.08384 -0.02963 L 0.09076 -0.02963 L 0.09886 -0.02639 L 0.10513 -0.01944 L 0.11205 -0.01019 L 0.11492 -0.00301 L 0.10918 -0.01319 L 0.10343 -0.0213 L 0.09076 -0.02847 L 0.08045 -0.02963 L 0.07013 -0.01944 L 0.06203 -0.00509 L 0.05694 0.00301 L 0.04884 0.02755 L 0.04545 0.04977 L 0.04427 0.06713 L 0.04427 0.08241 L 0.04714 0.10694 L 0.05119 0.12824 L 0.05746 0.14352 L 0.06321 0.15463 L 0.07013 0.16389 L 0.0781 0.16991 L 0.08789 0.17199 L 0.09769 0.17106 L 0.1097 0.16181 L 0.11662 0.1537 L 0.12759 0.13125 L 0.13373 0.11111 " pathEditMode="relative" rAng="0" ptsTypes="AAAAAAAAAAAAAAAAAAAAAAAAAAAAAAAAAAAAAAAAA">
                                      <p:cBhvr>
                                        <p:cTn id="22" dur="6000" fill="hold"/>
                                        <p:tgtEl>
                                          <p:spTgt spid="14"/>
                                        </p:tgtEl>
                                        <p:attrNameLst>
                                          <p:attrName>ppt_x</p:attrName>
                                          <p:attrName>ppt_y</p:attrName>
                                        </p:attrNameLst>
                                      </p:cBhvr>
                                      <p:rCtr x="6517" y="7106"/>
                                    </p:animMotion>
                                  </p:childTnLst>
                                </p:cTn>
                              </p:par>
                            </p:childTnLst>
                          </p:cTn>
                        </p:par>
                        <p:par>
                          <p:cTn id="23" fill="hold">
                            <p:stCondLst>
                              <p:cond delay="1752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1802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18520"/>
                            </p:stCondLst>
                            <p:childTnLst>
                              <p:par>
                                <p:cTn id="32" presetID="0" presetClass="path" presetSubtype="0" accel="50000" decel="50000" fill="hold" nodeType="afterEffect">
                                  <p:stCondLst>
                                    <p:cond delay="0"/>
                                  </p:stCondLst>
                                  <p:childTnLst>
                                    <p:animMotion origin="layout" path="M -1.93211E-6 3.33333E-6 L 0.00731 -0.00741 L 0.01671 -0.01759 L 0.02297 -0.02778 L 0.02663 -0.03519 L 0.0329 -0.02222 L 0.03968 -0.01204 L 0.05169 3.33333E-6 " pathEditMode="relative" ptsTypes="AAAAAAAA">
                                      <p:cBhvr>
                                        <p:cTn id="33" dur="2000" fill="hold"/>
                                        <p:tgtEl>
                                          <p:spTgt spid="15"/>
                                        </p:tgtEl>
                                        <p:attrNameLst>
                                          <p:attrName>ppt_x</p:attrName>
                                          <p:attrName>ppt_y</p:attrName>
                                        </p:attrNameLst>
                                      </p:cBhvr>
                                    </p:animMotion>
                                  </p:childTnLst>
                                </p:cTn>
                              </p:par>
                            </p:childTnLst>
                          </p:cTn>
                        </p:par>
                        <p:par>
                          <p:cTn id="34" fill="hold">
                            <p:stCondLst>
                              <p:cond delay="20520"/>
                            </p:stCondLst>
                            <p:childTnLst>
                              <p:par>
                                <p:cTn id="35" presetID="10" presetClass="exit" presetSubtype="0" fill="hold" nodeType="after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par>
                          <p:cTn id="38" fill="hold">
                            <p:stCondLst>
                              <p:cond delay="2102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21520"/>
                            </p:stCondLst>
                            <p:childTnLst>
                              <p:par>
                                <p:cTn id="43" presetID="0" presetClass="path" presetSubtype="0" accel="50000" decel="50000" fill="hold" nodeType="afterEffect">
                                  <p:stCondLst>
                                    <p:cond delay="0"/>
                                  </p:stCondLst>
                                  <p:childTnLst>
                                    <p:animMotion origin="layout" path="M -1.78021E-6 3.33333E-6 L -0.02741 0.04861 " pathEditMode="relative" ptsTypes="AA">
                                      <p:cBhvr>
                                        <p:cTn id="44" dur="2000" fill="hold"/>
                                        <p:tgtEl>
                                          <p:spTgt spid="17"/>
                                        </p:tgtEl>
                                        <p:attrNameLst>
                                          <p:attrName>ppt_x</p:attrName>
                                          <p:attrName>ppt_y</p:attrName>
                                        </p:attrNameLst>
                                      </p:cBhvr>
                                    </p:animMotion>
                                  </p:childTnLst>
                                </p:cTn>
                              </p:par>
                            </p:childTnLst>
                          </p:cTn>
                        </p:par>
                        <p:par>
                          <p:cTn id="45" fill="hold">
                            <p:stCondLst>
                              <p:cond delay="23520"/>
                            </p:stCondLst>
                            <p:childTnLst>
                              <p:par>
                                <p:cTn id="46" presetID="2" presetClass="exit" presetSubtype="4" fill="hold" nodeType="afterEffect">
                                  <p:stCondLst>
                                    <p:cond delay="0"/>
                                  </p:stCondLst>
                                  <p:childTnLst>
                                    <p:anim calcmode="lin" valueType="num">
                                      <p:cBhvr additive="base">
                                        <p:cTn id="47" dur="500"/>
                                        <p:tgtEl>
                                          <p:spTgt spid="17"/>
                                        </p:tgtEl>
                                        <p:attrNameLst>
                                          <p:attrName>ppt_x</p:attrName>
                                        </p:attrNameLst>
                                      </p:cBhvr>
                                      <p:tavLst>
                                        <p:tav tm="0">
                                          <p:val>
                                            <p:strVal val="ppt_x"/>
                                          </p:val>
                                        </p:tav>
                                        <p:tav tm="100000">
                                          <p:val>
                                            <p:strVal val="ppt_x"/>
                                          </p:val>
                                        </p:tav>
                                      </p:tavLst>
                                    </p:anim>
                                    <p:anim calcmode="lin" valueType="num">
                                      <p:cBhvr additive="base">
                                        <p:cTn id="48" dur="500"/>
                                        <p:tgtEl>
                                          <p:spTgt spid="17"/>
                                        </p:tgtEl>
                                        <p:attrNameLst>
                                          <p:attrName>ppt_y</p:attrName>
                                        </p:attrNameLst>
                                      </p:cBhvr>
                                      <p:tavLst>
                                        <p:tav tm="0">
                                          <p:val>
                                            <p:strVal val="ppt_y"/>
                                          </p:val>
                                        </p:tav>
                                        <p:tav tm="100000">
                                          <p:val>
                                            <p:strVal val="1+ppt_h/2"/>
                                          </p:val>
                                        </p:tav>
                                      </p:tavLst>
                                    </p:anim>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344436240"/>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3511768" y="168984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 xú</a:t>
            </a:r>
            <a:r>
              <a:rPr lang="en-US" sz="28700">
                <a:solidFill>
                  <a:srgbClr val="FF0000"/>
                </a:solidFill>
                <a:latin typeface="HP001 4 hàng"/>
              </a:rPr>
              <a:t>‼</a:t>
            </a:r>
            <a:r>
              <a:rPr lang="vi-VN" sz="28700">
                <a:solidFill>
                  <a:srgbClr val="FF0000"/>
                </a:solidFill>
                <a:latin typeface="HP001 4 hàng" pitchFamily="34" charset="0"/>
              </a:rPr>
              <a:t> </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479103" y="-103829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842544" y="-18097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614444" y="3066997"/>
            <a:ext cx="5417550" cy="2323515"/>
          </a:xfrm>
          <a:prstGeom prst="rect">
            <a:avLst/>
          </a:prstGeom>
          <a:noFill/>
        </p:spPr>
        <p:txBody>
          <a:bodyPr wrap="square" lIns="121725" tIns="60862" rIns="121725" bIns="60862" rtlCol="0">
            <a:spAutoFit/>
          </a:bodyPr>
          <a:lstStyle/>
          <a:p>
            <a:r>
              <a:rPr lang="vi-VN" sz="14300">
                <a:solidFill>
                  <a:srgbClr val="FF0000"/>
                </a:solidFill>
                <a:latin typeface="HP001 4 hàng" pitchFamily="34" charset="0"/>
              </a:rPr>
              <a:t>gấ</a:t>
            </a:r>
            <a:r>
              <a:rPr lang="vi-VN" sz="14300">
                <a:solidFill>
                  <a:srgbClr val="FF0000"/>
                </a:solidFill>
                <a:latin typeface="HP001 4 hàng"/>
              </a:rPr>
              <a:t>‼</a:t>
            </a:r>
            <a:r>
              <a:rPr lang="vi-VN" sz="14300">
                <a:solidFill>
                  <a:srgbClr val="FF0000"/>
                </a:solidFill>
                <a:latin typeface="HP001 4 hàng" pitchFamily="34" charset="0"/>
              </a:rPr>
              <a:t> </a:t>
            </a:r>
            <a:endParaRPr lang="en-US" sz="14300">
              <a:solidFill>
                <a:srgbClr val="FF0000"/>
              </a:solidFill>
              <a:latin typeface="HP001 4 hàng" pitchFamily="34" charset="0"/>
            </a:endParaRPr>
          </a:p>
        </p:txBody>
      </p:sp>
      <p:pic>
        <p:nvPicPr>
          <p:cNvPr id="9"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757932" y="-103248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4481E-6 -1.03193E-6 L 0.00575 -0.01226 L 0.01267 -0.01943 L 0.02363 -0.02545 L 0.03277 -0.02453 L 0.04426 -0.01643 L 0.05405 -0.00416 L 0.05915 0.00902 L 0.06385 0.02638 L 0.06724 0.04975 L 0.06894 0.07311 L 0.06776 0.09556 L 0.06319 0.12911 L 0.05523 0.14854 L 0.04426 0.16173 L 0.03447 0.16983 L 0.02011 0.17191 L 0.01214 0.16983 L 0.00065 0.15664 L -0.00679 0.14438 L -0.01201 0.1342 L -0.01658 0.12402 " pathEditMode="relative" ptsTypes="AAAAAAAAAAAAAAAAAAAAAA">
                                      <p:cBhvr>
                                        <p:cTn id="11" dur="4000" fill="hold"/>
                                        <p:tgtEl>
                                          <p:spTgt spid="9"/>
                                        </p:tgtEl>
                                        <p:attrNameLst>
                                          <p:attrName>ppt_x</p:attrName>
                                          <p:attrName>ppt_y</p:attrName>
                                        </p:attrNameLst>
                                      </p:cBhvr>
                                    </p:animMotion>
                                  </p:childTnLst>
                                </p:cTn>
                              </p:par>
                            </p:childTnLst>
                          </p:cTn>
                        </p:par>
                        <p:par>
                          <p:cTn id="12" fill="hold">
                            <p:stCondLst>
                              <p:cond delay="4500"/>
                            </p:stCondLst>
                            <p:childTnLst>
                              <p:par>
                                <p:cTn id="13" presetID="10" presetClass="exit" presetSubtype="0" fill="hold" nodeType="after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500"/>
                            </p:stCondLst>
                            <p:childTnLst>
                              <p:par>
                                <p:cTn id="21" presetID="0" presetClass="path" presetSubtype="0" accel="50000" decel="50000" fill="hold" nodeType="afterEffect">
                                  <p:stCondLst>
                                    <p:cond delay="0"/>
                                  </p:stCondLst>
                                  <p:childTnLst>
                                    <p:animMotion origin="layout" path="M 1.58966E-6 -7.40741E-7 L -0.00914 -0.01343 L -0.01775 -0.02153 L -0.02584 -0.02454 L -0.03446 -0.02454 L -0.04242 -0.02037 L -0.05273 -0.00833 L -0.05847 0.00509 L -0.06539 0.02639 L -0.06774 0.04375 L -0.06826 0.06412 L -0.06826 0.08333 L -0.06539 0.11296 L -0.05965 0.13634 L -0.05456 0.15162 L -0.04529 0.16574 L -0.03733 0.17083 L -0.02519 0.17384 L -0.01149 0.16875 L 1.58966E-6 0.15463 L 0.01148 0.12917 L 0.02127 0.09144 L 0.02923 0.04676 L 0.0402 -0.0338 L 0.0402 0.13634 L 0.04242 0.15764 L 0.05168 0.16991 L 0.06147 0.17292 L 0.07296 0.17199 L 0.08379 0.16065 L 0.09697 0.13333 L 0.10963 0.08843 L 0.11942 0.03357 L 0.12281 -0.03171 L 0.12281 0.14653 L 0.12621 0.16181 L 0.1326 0.17083 L 0.14239 0.17292 L 0.14983 0.1669 L 0.16471 0.14144 L 0.17789 0.09445 L 0.18376 0.05995 L 0.1865 0.03032 L 0.19473 0.00602 L 0.20386 -0.01134 L 0.21587 -0.02454 L 0.22801 -0.02662 L 0.23884 -0.02153 L 0.24745 -0.01134 L 0.2532 -0.00116 L 0.24289 -0.01736 L 0.23375 -0.02361 L 0.22618 -0.02546 L 0.21365 -0.02037 L 0.20047 -0.00509 L 0.1929 0.01111 L 0.18781 0.03241 L 0.18376 0.05787 L 0.18376 0.0875 L 0.18703 0.11482 L 0.19525 0.14028 L 0.20504 0.15972 L 0.22109 0.17292 L 0.23571 0.17037 L 0.2498 0.16343 L 0.26233 0.14815 L 0.27016 0.12593 L 0.27486 0.11204 " pathEditMode="relative" rAng="0" ptsTypes="AAAAAAAAAAAAAAAAAAAAAAAAAAAAAAAAAAAAAAAAAAAAAAAAAAAAAAAAAAAAAAAAAAAA">
                                      <p:cBhvr>
                                        <p:cTn id="22" dur="17500" fill="hold"/>
                                        <p:tgtEl>
                                          <p:spTgt spid="13"/>
                                        </p:tgtEl>
                                        <p:attrNameLst>
                                          <p:attrName>ppt_x</p:attrName>
                                          <p:attrName>ppt_y</p:attrName>
                                        </p:attrNameLst>
                                      </p:cBhvr>
                                      <p:rCtr x="10324" y="6991"/>
                                    </p:animMotion>
                                  </p:childTnLst>
                                </p:cTn>
                              </p:par>
                            </p:childTnLst>
                          </p:cTn>
                        </p:par>
                        <p:par>
                          <p:cTn id="23" fill="hold">
                            <p:stCondLst>
                              <p:cond delay="23000"/>
                            </p:stCondLst>
                            <p:childTnLst>
                              <p:par>
                                <p:cTn id="24" presetID="10" presetClass="exit" presetSubtype="0" fill="hold" nodeType="after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par>
                          <p:cTn id="27" fill="hold">
                            <p:stCondLst>
                              <p:cond delay="235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24000"/>
                            </p:stCondLst>
                            <p:childTnLst>
                              <p:par>
                                <p:cTn id="32" presetID="0" presetClass="path" presetSubtype="0" accel="50000" decel="50000" fill="hold" nodeType="afterEffect">
                                  <p:stCondLst>
                                    <p:cond delay="0"/>
                                  </p:stCondLst>
                                  <p:childTnLst>
                                    <p:animMotion origin="layout" path="M -1.78021E-6 3.33333E-6 L -0.02741 0.04861 " pathEditMode="relative" ptsTypes="AA">
                                      <p:cBhvr>
                                        <p:cTn id="33" dur="2000" fill="hold"/>
                                        <p:tgtEl>
                                          <p:spTgt spid="14"/>
                                        </p:tgtEl>
                                        <p:attrNameLst>
                                          <p:attrName>ppt_x</p:attrName>
                                          <p:attrName>ppt_y</p:attrName>
                                        </p:attrNameLst>
                                      </p:cBhvr>
                                    </p:animMotion>
                                  </p:childTnLst>
                                </p:cTn>
                              </p:par>
                            </p:childTnLst>
                          </p:cTn>
                        </p:par>
                        <p:par>
                          <p:cTn id="34" fill="hold">
                            <p:stCondLst>
                              <p:cond delay="26000"/>
                            </p:stCondLst>
                            <p:childTnLst>
                              <p:par>
                                <p:cTn id="35" presetID="10" presetClass="exit" presetSubtype="0" fill="hold" nodeType="after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1499646683"/>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3816568" y="168984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  jự</a:t>
            </a:r>
            <a:r>
              <a:rPr lang="en-US" sz="28700">
                <a:solidFill>
                  <a:srgbClr val="FF0000"/>
                </a:solidFill>
                <a:latin typeface="HP001 4 hàng"/>
              </a:rPr>
              <a:t>‼</a:t>
            </a:r>
            <a:r>
              <a:rPr lang="vi-VN" sz="28700">
                <a:solidFill>
                  <a:srgbClr val="FF0000"/>
                </a:solidFill>
                <a:latin typeface="HP001 4 hàng" pitchFamily="34" charset="0"/>
              </a:rPr>
              <a:t> </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466205" y="59054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956969" y="-140017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589044" y="3066997"/>
            <a:ext cx="5417550" cy="2323515"/>
          </a:xfrm>
          <a:prstGeom prst="rect">
            <a:avLst/>
          </a:prstGeom>
          <a:noFill/>
        </p:spPr>
        <p:txBody>
          <a:bodyPr wrap="square" lIns="121725" tIns="60862" rIns="121725" bIns="60862" rtlCol="0">
            <a:spAutoFit/>
          </a:bodyPr>
          <a:lstStyle/>
          <a:p>
            <a:r>
              <a:rPr lang="vi-VN" sz="14300">
                <a:solidFill>
                  <a:srgbClr val="FF0000"/>
                </a:solidFill>
                <a:latin typeface="HP001 4 hàng" pitchFamily="34" charset="0"/>
              </a:rPr>
              <a:t> jự</a:t>
            </a:r>
            <a:r>
              <a:rPr lang="en-US" sz="14300">
                <a:solidFill>
                  <a:srgbClr val="FF0000"/>
                </a:solidFill>
                <a:latin typeface="HP001 4 hàng"/>
              </a:rPr>
              <a:t>‼</a:t>
            </a:r>
            <a:r>
              <a:rPr lang="vi-VN" sz="14300">
                <a:solidFill>
                  <a:srgbClr val="FF0000"/>
                </a:solidFill>
                <a:latin typeface="HP001 4 hàng" pitchFamily="34" charset="0"/>
              </a:rPr>
              <a:t> </a:t>
            </a:r>
            <a:endParaRPr lang="en-US" sz="14300">
              <a:solidFill>
                <a:srgbClr val="FF0000"/>
              </a:solidFill>
              <a:latin typeface="HP001 4 hàng" pitchFamily="34" charset="0"/>
            </a:endParaRPr>
          </a:p>
        </p:txBody>
      </p:sp>
      <p:pic>
        <p:nvPicPr>
          <p:cNvPr id="9"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79388" y="-914453"/>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590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51762E-7 -2.59259E-6 L 0.01018 -0.02361 L 0.02115 -0.03472 L 0.03133 -0.04306 L 0.04386 -0.04167 L 0.04934 -0.03611 L 0.05638 -0.02361 L 0.0603 -0.00417 L 0.0603 0.1625 L 0.06343 0.07917 L 0.07427 0.03333 L 0.08771 -0.00833 L 0.09632 -0.02639 L 0.10963 -0.04028 L 0.12295 -0.04445 L 0.13234 -0.03611 L 0.13939 -0.02639 L 0.14409 -0.00556 L 0.14474 0.1625 L 0.14788 0.08472 L 0.16445 0.01944 L 0.17855 -0.01806 L 0.19264 -0.0375 L 0.20674 -0.04306 L 0.2177 -0.04028 L 0.22475 -0.03056 L 0.23101 -0.0125 L 0.23101 0.12222 L 0.23415 0.14444 L 0.24276 0.15694 L 0.25372 0.15555 L 0.26469 0.14861 L 0.27643 0.12639 L 0.29131 0.07639 L 0.30306 0.01389 L 0.31089 -0.05 L 0.31089 0.12639 L 0.31715 0.14583 L 0.32498 0.15278 L 0.33751 0.15694 L 0.35083 0.14861 L 0.36335 0.12222 L 0.37575 0.08611 L 0.38763 0.0375 L 0.3922 -0.04861 L 0.3922 0.11944 L 0.39468 0.13889 L 0.40003 0.15 L 0.40786 0.15694 L 0.41804 0.15417 L 0.42757 0.14167 L 0.44166 0.10417 L 0.45171 0.06389 L 0.45641 0.02917 L 0.46516 -0.00278 L 0.47051 -0.02222 L 0.48225 -0.03472 L 0.49335 -0.04167 L 0.50823 -0.0375 L 0.51919 -0.02778 L 0.52467 -0.01528 L 0.51527 -0.03195 L 0.50823 -0.0375 L 0.49491 -0.04167 C 0.491 -0.03982 0.48695 -0.03866 0.48317 -0.03611 C 0.48134 -0.03495 0.47834 -0.03056 0.47834 -0.03056 L 0.47299 -0.01945 L 0.46033 0.01805 L 0.45576 0.04444 L 0.45576 0.08055 L 0.46281 0.11667 L 0.47377 0.14305 L 0.48786 0.15833 L 0.50274 0.15972 L 0.51762 0.15139 L 0.5325 0.12778 L 0.54503 0.09167 " pathEditMode="relative" ptsTypes="AAAAAAAAAAAAAAAAAAAAAAAAAAAAAAAAAAAAAAAAAAAAAAAAAAAAAAAAAAAAAAAffAAAAAAAAAAAA">
                                      <p:cBhvr>
                                        <p:cTn id="11" dur="18000" fill="hold"/>
                                        <p:tgtEl>
                                          <p:spTgt spid="9"/>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9500"/>
                            </p:stCondLst>
                            <p:childTnLst>
                              <p:par>
                                <p:cTn id="21" presetID="0" presetClass="path" presetSubtype="0" accel="50000" decel="50000" fill="hold" nodeType="afterEffect">
                                  <p:stCondLst>
                                    <p:cond delay="0"/>
                                  </p:stCondLst>
                                  <p:childTnLst>
                                    <p:animMotion origin="layout" path="M -2.06266E-6 2.71171E-6 L 0.00588 -0.00532 L 0.01436 -0.00671 L 0.02128 2.71171E-6 L 0.02416 0.01203 L 0.02376 0.02406 L 0.01697 0.0347 L 0.00301 0.05044 " pathEditMode="relative" ptsTypes="AAAAAAAA">
                                      <p:cBhvr>
                                        <p:cTn id="22" dur="2000" fill="hold"/>
                                        <p:tgtEl>
                                          <p:spTgt spid="14"/>
                                        </p:tgtEl>
                                        <p:attrNameLst>
                                          <p:attrName>ppt_x</p:attrName>
                                          <p:attrName>ppt_y</p:attrName>
                                        </p:attrNameLst>
                                      </p:cBhvr>
                                    </p:animMotion>
                                  </p:childTnLst>
                                </p:cTn>
                              </p:par>
                            </p:childTnLst>
                          </p:cTn>
                        </p:par>
                        <p:par>
                          <p:cTn id="23" fill="hold">
                            <p:stCondLst>
                              <p:cond delay="2150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2200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750"/>
                                        <p:tgtEl>
                                          <p:spTgt spid="13"/>
                                        </p:tgtEl>
                                      </p:cBhvr>
                                    </p:animEffect>
                                  </p:childTnLst>
                                </p:cTn>
                              </p:par>
                            </p:childTnLst>
                          </p:cTn>
                        </p:par>
                        <p:par>
                          <p:cTn id="31" fill="hold">
                            <p:stCondLst>
                              <p:cond delay="23750"/>
                            </p:stCondLst>
                            <p:childTnLst>
                              <p:par>
                                <p:cTn id="32" presetID="10" presetClass="exit" presetSubtype="0" fill="hold" nodeType="afterEffect">
                                  <p:stCondLst>
                                    <p:cond delay="0"/>
                                  </p:stCondLst>
                                  <p:childTnLst>
                                    <p:animEffect transition="out" filter="fade">
                                      <p:cBhvr>
                                        <p:cTn id="33" dur="1750"/>
                                        <p:tgtEl>
                                          <p:spTgt spid="13"/>
                                        </p:tgtEl>
                                      </p:cBhvr>
                                    </p:animEffect>
                                    <p:set>
                                      <p:cBhvr>
                                        <p:cTn id="34" dur="1" fill="hold">
                                          <p:stCondLst>
                                            <p:cond delay="174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87858" y="106108"/>
            <a:ext cx="7422261" cy="6523292"/>
            <a:chOff x="2423319" y="533400"/>
            <a:chExt cx="6134100" cy="539115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890" t="30209" r="29137" b="23958"/>
            <a:stretch/>
          </p:blipFill>
          <p:spPr bwMode="auto">
            <a:xfrm>
              <a:off x="2423319" y="533400"/>
              <a:ext cx="59817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976" t="29166" r="26465" b="41667"/>
            <a:stretch/>
          </p:blipFill>
          <p:spPr bwMode="auto">
            <a:xfrm>
              <a:off x="2499519" y="3790950"/>
              <a:ext cx="60579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215396" y="203422"/>
            <a:ext cx="3382243" cy="941185"/>
            <a:chOff x="63500" y="1429216"/>
            <a:chExt cx="2542972" cy="705889"/>
          </a:xfrm>
        </p:grpSpPr>
        <p:sp>
          <p:nvSpPr>
            <p:cNvPr id="6" name="Rounded Rectangle 5"/>
            <p:cNvSpPr/>
            <p:nvPr/>
          </p:nvSpPr>
          <p:spPr>
            <a:xfrm>
              <a:off x="384357" y="1429216"/>
              <a:ext cx="222211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7" name="Oval 6"/>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5</a:t>
              </a:r>
            </a:p>
          </p:txBody>
        </p:sp>
      </p:grpSp>
    </p:spTree>
    <p:extLst>
      <p:ext uri="{BB962C8B-B14F-4D97-AF65-F5344CB8AC3E}">
        <p14:creationId xmlns:p14="http://schemas.microsoft.com/office/powerpoint/2010/main" val="3251380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6582" t="6564" b="63897"/>
          <a:stretch/>
        </p:blipFill>
        <p:spPr>
          <a:xfrm>
            <a:off x="1661319" y="337612"/>
            <a:ext cx="8431413" cy="3826799"/>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
        <p:nvSpPr>
          <p:cNvPr id="19" name="Title 1"/>
          <p:cNvSpPr txBox="1">
            <a:spLocks/>
          </p:cNvSpPr>
          <p:nvPr/>
        </p:nvSpPr>
        <p:spPr>
          <a:xfrm>
            <a:off x="197857" y="4537713"/>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học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về</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thấy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mấy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khóm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cúc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đã</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nở</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rực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rỡ</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hái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cúc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cắm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vào</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cốc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rồi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để</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ngay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ngắn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trên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bàn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học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Mẹ</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tấm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tắc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khen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khéo</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tay</a:t>
            </a:r>
            <a:r>
              <a:rPr lang="en-US" dirty="0">
                <a:latin typeface="Arial-Rounded" pitchFamily="34" charset="0"/>
                <a:ea typeface="Arial-Rounded" pitchFamily="34" charset="0"/>
                <a:cs typeface="Arial-Rounded" pitchFamily="34" charset="0"/>
              </a:rPr>
              <a:t>.</a:t>
            </a:r>
          </a:p>
        </p:txBody>
      </p:sp>
      <p:sp>
        <p:nvSpPr>
          <p:cNvPr id="20" name="Title 1">
            <a:extLst>
              <a:ext uri="{FF2B5EF4-FFF2-40B4-BE49-F238E27FC236}">
                <a16:creationId xmlns:a16="http://schemas.microsoft.com/office/drawing/2014/main" id="{BD36692F-9AC5-4FE9-ACCD-B1B7816BA760}"/>
              </a:ext>
            </a:extLst>
          </p:cNvPr>
          <p:cNvSpPr txBox="1">
            <a:spLocks/>
          </p:cNvSpPr>
          <p:nvPr/>
        </p:nvSpPr>
        <p:spPr>
          <a:xfrm>
            <a:off x="197856" y="4537713"/>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Đi</a:t>
            </a:r>
            <a:r>
              <a:rPr lang="en-US" dirty="0">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học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về</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thấy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mấy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khóm</a:t>
            </a:r>
            <a:r>
              <a:rPr lang="en-US" dirty="0">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cúc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đã</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nở</a:t>
            </a:r>
            <a:r>
              <a:rPr lang="en-US" dirty="0">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rực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rỡ</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hái</a:t>
            </a:r>
            <a:r>
              <a:rPr lang="en-US" dirty="0">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cúc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cắm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vào</a:t>
            </a:r>
            <a:r>
              <a:rPr lang="en-US" dirty="0">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cốc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rồi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để</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ngay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ngắn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trên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bàn</a:t>
            </a:r>
            <a:r>
              <a:rPr lang="en-US" dirty="0">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học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Mẹ</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tấm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tắc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khen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khéo</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tay</a:t>
            </a:r>
            <a:r>
              <a:rPr lang="en-US" dirty="0">
                <a:latin typeface="Arial-Rounded" pitchFamily="34" charset="0"/>
                <a:ea typeface="Arial-Rounded" pitchFamily="34" charset="0"/>
                <a:cs typeface="Arial-Rounded" pitchFamily="34" charset="0"/>
              </a:rPr>
              <a:t>.</a:t>
            </a:r>
          </a:p>
        </p:txBody>
      </p:sp>
      <p:sp>
        <p:nvSpPr>
          <p:cNvPr id="3" name="Oval 2">
            <a:extLst>
              <a:ext uri="{FF2B5EF4-FFF2-40B4-BE49-F238E27FC236}">
                <a16:creationId xmlns:a16="http://schemas.microsoft.com/office/drawing/2014/main" id="{24BAFD54-9A6D-021A-D20B-396A180DBEBD}"/>
              </a:ext>
            </a:extLst>
          </p:cNvPr>
          <p:cNvSpPr/>
          <p:nvPr/>
        </p:nvSpPr>
        <p:spPr>
          <a:xfrm>
            <a:off x="925093" y="4189064"/>
            <a:ext cx="440017" cy="38100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en-ID" sz="2400" b="1" dirty="0">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D8C1538C-D4E1-FCA1-78A7-36031F9F3EA7}"/>
              </a:ext>
            </a:extLst>
          </p:cNvPr>
          <p:cNvSpPr/>
          <p:nvPr/>
        </p:nvSpPr>
        <p:spPr>
          <a:xfrm>
            <a:off x="1889919" y="4876800"/>
            <a:ext cx="440017" cy="38100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en-ID" sz="2400" b="1" dirty="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A6029093-7DD9-FC91-9701-F90F0BA379C0}"/>
              </a:ext>
            </a:extLst>
          </p:cNvPr>
          <p:cNvSpPr/>
          <p:nvPr/>
        </p:nvSpPr>
        <p:spPr>
          <a:xfrm>
            <a:off x="4785519" y="5486400"/>
            <a:ext cx="440017" cy="38100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en-ID"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70669" y="1118968"/>
            <a:ext cx="32918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học</a:t>
            </a:r>
          </a:p>
        </p:txBody>
      </p:sp>
      <p:sp>
        <p:nvSpPr>
          <p:cNvPr id="7" name="Title 1"/>
          <p:cNvSpPr txBox="1">
            <a:spLocks/>
          </p:cNvSpPr>
          <p:nvPr/>
        </p:nvSpPr>
        <p:spPr>
          <a:xfrm>
            <a:off x="3687564" y="3187070"/>
            <a:ext cx="365805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chemeClr val="bg1"/>
                </a:solidFill>
                <a:latin typeface="Arial-Rounded" pitchFamily="34" charset="0"/>
                <a:ea typeface="Arial-Rounded" pitchFamily="34" charset="0"/>
                <a:cs typeface="Arial-Rounded" pitchFamily="34" charset="0"/>
              </a:rPr>
              <a:t>rực</a:t>
            </a:r>
            <a:r>
              <a:rPr lang="en-US" sz="9600" dirty="0">
                <a:solidFill>
                  <a:schemeClr val="bg1"/>
                </a:solidFill>
                <a:latin typeface="Arial-Rounded" pitchFamily="34" charset="0"/>
                <a:ea typeface="Arial-Rounded" pitchFamily="34" charset="0"/>
                <a:cs typeface="Arial-Rounded" pitchFamily="34" charset="0"/>
              </a:rPr>
              <a:t> </a:t>
            </a:r>
            <a:r>
              <a:rPr lang="en-US" sz="9600" dirty="0" err="1">
                <a:solidFill>
                  <a:schemeClr val="bg1"/>
                </a:solidFill>
                <a:latin typeface="Arial-Rounded" pitchFamily="34" charset="0"/>
                <a:ea typeface="Arial-Rounded" pitchFamily="34" charset="0"/>
                <a:cs typeface="Arial-Rounded" pitchFamily="34" charset="0"/>
              </a:rPr>
              <a:t>rỡ</a:t>
            </a:r>
            <a:endParaRPr lang="en-US" sz="9600" dirty="0">
              <a:solidFill>
                <a:schemeClr val="bg1"/>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3870669" y="5181600"/>
            <a:ext cx="32918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cốc</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70719" y="3038650"/>
            <a:ext cx="3810000" cy="999950"/>
          </a:xfrm>
          <a:prstGeom prst="rect">
            <a:avLst/>
          </a:prstGeom>
          <a:solidFill>
            <a:schemeClr val="accent5">
              <a:lumMod val="5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chemeClr val="bg1"/>
                </a:solidFill>
                <a:latin typeface="Arial-Rounded" pitchFamily="34" charset="0"/>
                <a:ea typeface="Arial-Rounded" pitchFamily="34" charset="0"/>
                <a:cs typeface="Arial-Rounded" pitchFamily="34" charset="0"/>
              </a:rPr>
              <a:t>khóm</a:t>
            </a:r>
            <a:r>
              <a:rPr lang="en-US" sz="6600" dirty="0">
                <a:solidFill>
                  <a:schemeClr val="bg1"/>
                </a:solidFill>
                <a:latin typeface="Arial-Rounded" pitchFamily="34" charset="0"/>
                <a:ea typeface="Arial-Rounded" pitchFamily="34" charset="0"/>
                <a:cs typeface="Arial-Rounded" pitchFamily="34" charset="0"/>
              </a:rPr>
              <a:t> </a:t>
            </a:r>
            <a:r>
              <a:rPr lang="en-US" sz="6600" dirty="0" err="1">
                <a:solidFill>
                  <a:schemeClr val="bg1"/>
                </a:solidFill>
                <a:latin typeface="Arial-Rounded" pitchFamily="34" charset="0"/>
                <a:ea typeface="Arial-Rounded" pitchFamily="34" charset="0"/>
                <a:cs typeface="Arial-Rounded" pitchFamily="34" charset="0"/>
              </a:rPr>
              <a:t>cúc</a:t>
            </a:r>
            <a:endParaRPr lang="en-US" sz="6600" dirty="0">
              <a:solidFill>
                <a:schemeClr val="bg1"/>
              </a:solidFill>
              <a:latin typeface="Arial-Rounded" pitchFamily="34" charset="0"/>
              <a:ea typeface="Arial-Rounded" pitchFamily="34" charset="0"/>
              <a:cs typeface="Arial-Rounded" pitchFamily="34" charset="0"/>
            </a:endParaRPr>
          </a:p>
        </p:txBody>
      </p:sp>
      <p:pic>
        <p:nvPicPr>
          <p:cNvPr id="9218" name="Picture 2" descr="Hướng dẫn cách trồng hoa cúc vàng rực rỡ để chào mùa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814" y="199895"/>
            <a:ext cx="6505705" cy="650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48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C4A5-9273-44DA-AFF7-1B3350AA23FC}"/>
              </a:ext>
            </a:extLst>
          </p:cNvPr>
          <p:cNvSpPr txBox="1">
            <a:spLocks/>
          </p:cNvSpPr>
          <p:nvPr/>
        </p:nvSpPr>
        <p:spPr>
          <a:xfrm>
            <a:off x="166696" y="194854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Đi</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học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về</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Hà</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thấy</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mấy</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khóm</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cúc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đã</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nở</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rực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rỡ</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Hà</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hái</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cúc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cắm</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vào</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cốc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rồi</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để</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ngay</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ngắn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trên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bàn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học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Mẹ</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tấm</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tắc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khen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Hà</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khéo</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tay</a:t>
            </a:r>
            <a:r>
              <a:rPr lang="en-US" sz="5400" dirty="0">
                <a:latin typeface="Arial-Rounded" pitchFamily="34" charset="0"/>
                <a:ea typeface="Arial-Rounded" pitchFamily="34" charset="0"/>
                <a:cs typeface="Arial-Rounded" pitchFamily="34" charset="0"/>
              </a:rPr>
              <a:t>.</a:t>
            </a:r>
          </a:p>
        </p:txBody>
      </p:sp>
      <p:sp>
        <p:nvSpPr>
          <p:cNvPr id="3" name="Title 1">
            <a:extLst>
              <a:ext uri="{FF2B5EF4-FFF2-40B4-BE49-F238E27FC236}">
                <a16:creationId xmlns:a16="http://schemas.microsoft.com/office/drawing/2014/main" id="{355EC4A5-9273-44DA-AFF7-1B3350AA23FC}"/>
              </a:ext>
            </a:extLst>
          </p:cNvPr>
          <p:cNvSpPr txBox="1">
            <a:spLocks/>
          </p:cNvSpPr>
          <p:nvPr/>
        </p:nvSpPr>
        <p:spPr>
          <a:xfrm>
            <a:off x="173601" y="196018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dirty="0">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học</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về</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Hà</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thấy</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mấy</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khóm</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cúc</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đã</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nở</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rực</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rỡ</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Hà</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hái</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cúc</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cắm</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vào</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cốc</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rồi</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để</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ngay</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ngắn</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trên</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bàn</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học</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Mẹ</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tấm</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tắc</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khen</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Hà</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khéo</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tay</a:t>
            </a:r>
            <a:r>
              <a:rPr lang="en-US" sz="5400" dirty="0">
                <a:solidFill>
                  <a:srgbClr val="00B05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60585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9906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latin typeface="Arial-Rounded" pitchFamily="34" charset="0"/>
                <a:ea typeface="Arial-Rounded" pitchFamily="34" charset="0"/>
                <a:cs typeface="Arial-Rounded" pitchFamily="34" charset="0"/>
              </a:rPr>
              <a:t>	</a:t>
            </a:r>
            <a:r>
              <a:rPr lang="en-US" sz="5400">
                <a:solidFill>
                  <a:srgbClr val="0070C0"/>
                </a:solidFill>
                <a:latin typeface="Arial-Rounded" pitchFamily="34" charset="0"/>
                <a:ea typeface="Arial-Rounded" pitchFamily="34" charset="0"/>
                <a:cs typeface="Arial-Rounded" pitchFamily="34" charset="0"/>
              </a:rPr>
              <a:t>Đi học về, Hà thấy mấy khóm cúc đã nở rực rỡ. Hà hái cúc, cắm vào cốc rồi để ngay ngắn trên bàn học. Mẹ tấm tắc khen Hà khéo tay.</a:t>
            </a:r>
          </a:p>
        </p:txBody>
      </p:sp>
      <p:cxnSp>
        <p:nvCxnSpPr>
          <p:cNvPr id="47" name="Straight Connector 46"/>
          <p:cNvCxnSpPr>
            <a:cxnSpLocks/>
          </p:cNvCxnSpPr>
          <p:nvPr/>
        </p:nvCxnSpPr>
        <p:spPr>
          <a:xfrm>
            <a:off x="1280319" y="1295400"/>
            <a:ext cx="104500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p:cNvCxnSpPr>
          <p:nvPr/>
        </p:nvCxnSpPr>
        <p:spPr>
          <a:xfrm>
            <a:off x="435360" y="2033954"/>
            <a:ext cx="41241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cxnSpLocks/>
          </p:cNvCxnSpPr>
          <p:nvPr/>
        </p:nvCxnSpPr>
        <p:spPr>
          <a:xfrm>
            <a:off x="9128919" y="2033954"/>
            <a:ext cx="27653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37388"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Hà nhìn thấy gì khi đi học về?</a:t>
            </a:r>
          </a:p>
        </p:txBody>
      </p:sp>
      <p:cxnSp>
        <p:nvCxnSpPr>
          <p:cNvPr id="26" name="Straight Connector 25"/>
          <p:cNvCxnSpPr>
            <a:cxnSpLocks/>
          </p:cNvCxnSpPr>
          <p:nvPr/>
        </p:nvCxnSpPr>
        <p:spPr>
          <a:xfrm>
            <a:off x="3947319" y="3457903"/>
            <a:ext cx="525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52787"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Mấy khóm cúc trông như thế nào?</a:t>
            </a:r>
          </a:p>
        </p:txBody>
      </p:sp>
      <p:sp>
        <p:nvSpPr>
          <p:cNvPr id="27" name="Rounded Rectangle 26"/>
          <p:cNvSpPr/>
          <p:nvPr/>
        </p:nvSpPr>
        <p:spPr>
          <a:xfrm>
            <a:off x="435360"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Hà cắm cúc vào đâu?</a:t>
            </a:r>
          </a:p>
        </p:txBody>
      </p:sp>
      <p:sp>
        <p:nvSpPr>
          <p:cNvPr id="28" name="Rounded Rectangle 27"/>
          <p:cNvSpPr/>
          <p:nvPr/>
        </p:nvSpPr>
        <p:spPr>
          <a:xfrm>
            <a:off x="452787"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Mẹ khen Hà thế nào?</a:t>
            </a:r>
          </a:p>
        </p:txBody>
      </p:sp>
      <p:cxnSp>
        <p:nvCxnSpPr>
          <p:cNvPr id="7" name="Straight Connector 6">
            <a:extLst>
              <a:ext uri="{FF2B5EF4-FFF2-40B4-BE49-F238E27FC236}">
                <a16:creationId xmlns:a16="http://schemas.microsoft.com/office/drawing/2014/main" id="{58C138F5-9066-D6E2-9727-D7921000B720}"/>
              </a:ext>
            </a:extLst>
          </p:cNvPr>
          <p:cNvCxnSpPr>
            <a:cxnSpLocks/>
          </p:cNvCxnSpPr>
          <p:nvPr/>
        </p:nvCxnSpPr>
        <p:spPr>
          <a:xfrm>
            <a:off x="435360" y="2743200"/>
            <a:ext cx="9211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8"/>
                                        </p:tgtEl>
                                      </p:cBhvr>
                                    </p:animEffect>
                                    <p:set>
                                      <p:cBhvr>
                                        <p:cTn id="32" dur="1" fill="hold">
                                          <p:stCondLst>
                                            <p:cond delay="499"/>
                                          </p:stCondLst>
                                        </p:cTn>
                                        <p:tgtEl>
                                          <p:spTgt spid="4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51"/>
                                        </p:tgtEl>
                                      </p:cBhvr>
                                    </p:animEffect>
                                    <p:set>
                                      <p:cBhvr>
                                        <p:cTn id="57" dur="1" fill="hold">
                                          <p:stCondLst>
                                            <p:cond delay="499"/>
                                          </p:stCondLst>
                                        </p:cTn>
                                        <p:tgtEl>
                                          <p:spTgt spid="5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7"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482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a:latin typeface="Arial-Rounded" pitchFamily="34" charset="0"/>
                <a:ea typeface="Arial-Rounded" pitchFamily="34" charset="0"/>
                <a:cs typeface="Arial-Rounded" pitchFamily="34" charset="0"/>
              </a:rPr>
              <a:t>	</a:t>
            </a:r>
            <a:r>
              <a:rPr lang="en-US" sz="4000">
                <a:solidFill>
                  <a:srgbClr val="0070C0"/>
                </a:solidFill>
                <a:latin typeface="Arial-Rounded" pitchFamily="34" charset="0"/>
                <a:ea typeface="Arial-Rounded" pitchFamily="34" charset="0"/>
                <a:cs typeface="Arial-Rounded" pitchFamily="34" charset="0"/>
              </a:rPr>
              <a:t>Đi học về, Hà thấy mấy khóm cúc đã nở rực rỡ. Hà hái cúc, cắm vào cốc rồi để ngay ngắn trên bàn học. Mẹ tấm tắc khen Hà khéo tay.</a:t>
            </a: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5322" y="-228600"/>
            <a:ext cx="5131082" cy="310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140046" y="3071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học</a:t>
            </a:r>
          </a:p>
        </p:txBody>
      </p:sp>
      <p:sp>
        <p:nvSpPr>
          <p:cNvPr id="24" name="Title 1"/>
          <p:cNvSpPr txBox="1">
            <a:spLocks/>
          </p:cNvSpPr>
          <p:nvPr/>
        </p:nvSpPr>
        <p:spPr>
          <a:xfrm>
            <a:off x="1098204" y="30718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sóc</a:t>
            </a:r>
          </a:p>
        </p:txBody>
      </p:sp>
      <p:sp>
        <p:nvSpPr>
          <p:cNvPr id="25" name="Title 1"/>
          <p:cNvSpPr txBox="1">
            <a:spLocks/>
          </p:cNvSpPr>
          <p:nvPr/>
        </p:nvSpPr>
        <p:spPr>
          <a:xfrm>
            <a:off x="2755554" y="3071884"/>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cốc</a:t>
            </a:r>
          </a:p>
        </p:txBody>
      </p:sp>
      <p:sp>
        <p:nvSpPr>
          <p:cNvPr id="26" name="Title 1"/>
          <p:cNvSpPr txBox="1">
            <a:spLocks/>
          </p:cNvSpPr>
          <p:nvPr/>
        </p:nvSpPr>
        <p:spPr>
          <a:xfrm>
            <a:off x="5447514" y="307188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chục</a:t>
            </a:r>
          </a:p>
        </p:txBody>
      </p:sp>
      <p:sp>
        <p:nvSpPr>
          <p:cNvPr id="27" name="Title 1"/>
          <p:cNvSpPr txBox="1">
            <a:spLocks/>
          </p:cNvSpPr>
          <p:nvPr/>
        </p:nvSpPr>
        <p:spPr>
          <a:xfrm>
            <a:off x="7090036" y="307188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cúc</a:t>
            </a:r>
          </a:p>
        </p:txBody>
      </p:sp>
      <p:sp>
        <p:nvSpPr>
          <p:cNvPr id="28" name="Title 1"/>
          <p:cNvSpPr txBox="1">
            <a:spLocks/>
          </p:cNvSpPr>
          <p:nvPr/>
        </p:nvSpPr>
        <p:spPr>
          <a:xfrm>
            <a:off x="8470554" y="3071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đức</a:t>
            </a:r>
          </a:p>
        </p:txBody>
      </p:sp>
      <p:sp>
        <p:nvSpPr>
          <p:cNvPr id="29" name="Title 1"/>
          <p:cNvSpPr txBox="1">
            <a:spLocks/>
          </p:cNvSpPr>
          <p:nvPr/>
        </p:nvSpPr>
        <p:spPr>
          <a:xfrm>
            <a:off x="417211" y="2895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oc</a:t>
            </a:r>
          </a:p>
        </p:txBody>
      </p:sp>
      <p:sp>
        <p:nvSpPr>
          <p:cNvPr id="30" name="Title 1"/>
          <p:cNvSpPr txBox="1">
            <a:spLocks/>
          </p:cNvSpPr>
          <p:nvPr/>
        </p:nvSpPr>
        <p:spPr>
          <a:xfrm>
            <a:off x="1726854" y="2895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oc</a:t>
            </a:r>
          </a:p>
        </p:txBody>
      </p:sp>
      <p:sp>
        <p:nvSpPr>
          <p:cNvPr id="31" name="Title 1"/>
          <p:cNvSpPr txBox="1">
            <a:spLocks/>
          </p:cNvSpPr>
          <p:nvPr/>
        </p:nvSpPr>
        <p:spPr>
          <a:xfrm>
            <a:off x="3074868" y="2895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ôc</a:t>
            </a:r>
          </a:p>
        </p:txBody>
      </p:sp>
      <p:sp>
        <p:nvSpPr>
          <p:cNvPr id="32" name="Title 1"/>
          <p:cNvSpPr txBox="1">
            <a:spLocks/>
          </p:cNvSpPr>
          <p:nvPr/>
        </p:nvSpPr>
        <p:spPr>
          <a:xfrm>
            <a:off x="6056011" y="2895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uc</a:t>
            </a:r>
          </a:p>
        </p:txBody>
      </p:sp>
      <p:sp>
        <p:nvSpPr>
          <p:cNvPr id="33" name="Title 1"/>
          <p:cNvSpPr txBox="1">
            <a:spLocks/>
          </p:cNvSpPr>
          <p:nvPr/>
        </p:nvSpPr>
        <p:spPr>
          <a:xfrm>
            <a:off x="7508232" y="2895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uc</a:t>
            </a:r>
          </a:p>
        </p:txBody>
      </p:sp>
      <p:sp>
        <p:nvSpPr>
          <p:cNvPr id="34" name="Title 1"/>
          <p:cNvSpPr txBox="1">
            <a:spLocks/>
          </p:cNvSpPr>
          <p:nvPr/>
        </p:nvSpPr>
        <p:spPr>
          <a:xfrm>
            <a:off x="9037560" y="2895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ưc</a:t>
            </a:r>
          </a:p>
        </p:txBody>
      </p:sp>
      <p:sp>
        <p:nvSpPr>
          <p:cNvPr id="35" name="Title 1"/>
          <p:cNvSpPr txBox="1">
            <a:spLocks/>
          </p:cNvSpPr>
          <p:nvPr/>
        </p:nvSpPr>
        <p:spPr>
          <a:xfrm>
            <a:off x="10078089" y="307740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mực</a:t>
            </a:r>
          </a:p>
        </p:txBody>
      </p:sp>
      <p:sp>
        <p:nvSpPr>
          <p:cNvPr id="36" name="Title 1"/>
          <p:cNvSpPr txBox="1">
            <a:spLocks/>
          </p:cNvSpPr>
          <p:nvPr/>
        </p:nvSpPr>
        <p:spPr>
          <a:xfrm>
            <a:off x="10721295" y="290111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ưc</a:t>
            </a:r>
          </a:p>
        </p:txBody>
      </p:sp>
      <p:sp>
        <p:nvSpPr>
          <p:cNvPr id="37" name="Title 1"/>
          <p:cNvSpPr txBox="1">
            <a:spLocks/>
          </p:cNvSpPr>
          <p:nvPr/>
        </p:nvSpPr>
        <p:spPr>
          <a:xfrm>
            <a:off x="4151011" y="3077403"/>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lộc</a:t>
            </a:r>
          </a:p>
        </p:txBody>
      </p:sp>
      <p:sp>
        <p:nvSpPr>
          <p:cNvPr id="38" name="Title 1"/>
          <p:cNvSpPr txBox="1">
            <a:spLocks/>
          </p:cNvSpPr>
          <p:nvPr/>
        </p:nvSpPr>
        <p:spPr>
          <a:xfrm>
            <a:off x="4398661" y="290111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ôc</a:t>
            </a:r>
          </a:p>
        </p:txBody>
      </p:sp>
      <p:sp>
        <p:nvSpPr>
          <p:cNvPr id="39" name="Title 1"/>
          <p:cNvSpPr txBox="1">
            <a:spLocks/>
          </p:cNvSpPr>
          <p:nvPr/>
        </p:nvSpPr>
        <p:spPr>
          <a:xfrm>
            <a:off x="4556919" y="40679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máy xúc</a:t>
            </a:r>
          </a:p>
        </p:txBody>
      </p:sp>
      <p:sp>
        <p:nvSpPr>
          <p:cNvPr id="40" name="Title 1"/>
          <p:cNvSpPr txBox="1">
            <a:spLocks/>
          </p:cNvSpPr>
          <p:nvPr/>
        </p:nvSpPr>
        <p:spPr>
          <a:xfrm>
            <a:off x="1966119" y="40679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cái cốc</a:t>
            </a:r>
          </a:p>
        </p:txBody>
      </p:sp>
      <p:sp>
        <p:nvSpPr>
          <p:cNvPr id="41" name="Title 1"/>
          <p:cNvSpPr txBox="1">
            <a:spLocks/>
          </p:cNvSpPr>
          <p:nvPr/>
        </p:nvSpPr>
        <p:spPr>
          <a:xfrm>
            <a:off x="-1100932" y="4067904"/>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con sóc</a:t>
            </a:r>
          </a:p>
        </p:txBody>
      </p:sp>
      <p:sp>
        <p:nvSpPr>
          <p:cNvPr id="43" name="Title 1"/>
          <p:cNvSpPr txBox="1">
            <a:spLocks/>
          </p:cNvSpPr>
          <p:nvPr/>
        </p:nvSpPr>
        <p:spPr>
          <a:xfrm>
            <a:off x="7681119" y="40679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con mực</a:t>
            </a:r>
          </a:p>
        </p:txBody>
      </p:sp>
    </p:spTree>
    <p:extLst>
      <p:ext uri="{BB962C8B-B14F-4D97-AF65-F5344CB8AC3E}">
        <p14:creationId xmlns:p14="http://schemas.microsoft.com/office/powerpoint/2010/main" val="2322039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3947319" y="2850331"/>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19AD"/>
                </a:solidFill>
                <a:latin typeface="Arial-Rounded" pitchFamily="34" charset="0"/>
                <a:ea typeface="Arial-Rounded" pitchFamily="34" charset="0"/>
                <a:cs typeface="Arial-Rounded" pitchFamily="34" charset="0"/>
              </a:rPr>
              <a:t>mắc áo</a:t>
            </a:r>
          </a:p>
        </p:txBody>
      </p:sp>
    </p:spTree>
    <p:extLst>
      <p:ext uri="{BB962C8B-B14F-4D97-AF65-F5344CB8AC3E}">
        <p14:creationId xmlns:p14="http://schemas.microsoft.com/office/powerpoint/2010/main" val="345836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3715209" y="914400"/>
            <a:ext cx="47314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Say mê</a:t>
            </a: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266" t="57566" r="3557" b="5845"/>
          <a:stretch/>
        </p:blipFill>
        <p:spPr>
          <a:xfrm>
            <a:off x="2728120" y="1828800"/>
            <a:ext cx="7156110" cy="4122057"/>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48" y="19812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Thi tìm nhanh các tiếng chứa vần vừa học.</a:t>
            </a:r>
            <a:endParaRPr lang="en-US" sz="80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350438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289719" y="2590800"/>
            <a:ext cx="11372504"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Em hãy nói một câu có từ </a:t>
            </a:r>
            <a:r>
              <a:rPr lang="en-US" sz="9600" i="1">
                <a:solidFill>
                  <a:srgbClr val="FF0000"/>
                </a:solidFill>
                <a:latin typeface="Arial-Rounded" pitchFamily="34" charset="0"/>
                <a:ea typeface="Arial-Rounded" pitchFamily="34" charset="0"/>
                <a:cs typeface="Arial-Rounded" pitchFamily="34" charset="0"/>
              </a:rPr>
              <a:t>bác sĩ</a:t>
            </a:r>
            <a:r>
              <a:rPr lang="en-US" sz="9600">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0228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253" y="386334"/>
            <a:ext cx="6085332" cy="6085332"/>
          </a:xfrm>
          <a:prstGeom prst="rect">
            <a:avLst/>
          </a:prstGeom>
        </p:spPr>
      </p:pic>
    </p:spTree>
    <p:extLst>
      <p:ext uri="{BB962C8B-B14F-4D97-AF65-F5344CB8AC3E}">
        <p14:creationId xmlns:p14="http://schemas.microsoft.com/office/powerpoint/2010/main" val="3790867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575469" y="685800"/>
            <a:ext cx="10972800" cy="543991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latin typeface="Arial-Rounded" pitchFamily="34" charset="0"/>
                <a:ea typeface="Arial-Rounded" pitchFamily="34" charset="0"/>
                <a:cs typeface="Arial-Rounded" pitchFamily="34" charset="0"/>
              </a:rPr>
              <a:t>	Nếu lên Tây Bắc, bạn hãy đến Sa Pa. Vào mùa hè, mỗi ngày ở đây như có bốn mùa. Sa Pa có Thác Bạc, có Cầu Mây, có các bản Tả Van, Tả Phìn, Sín Chải.</a:t>
            </a:r>
          </a:p>
        </p:txBody>
      </p:sp>
    </p:spTree>
    <p:extLst>
      <p:ext uri="{BB962C8B-B14F-4D97-AF65-F5344CB8AC3E}">
        <p14:creationId xmlns:p14="http://schemas.microsoft.com/office/powerpoint/2010/main" val="2457772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4737"/>
          <a:stretch/>
        </p:blipFill>
        <p:spPr>
          <a:xfrm>
            <a:off x="2728119" y="38100"/>
            <a:ext cx="6350000" cy="5847382"/>
          </a:xfrm>
          <a:prstGeom prst="rect">
            <a:avLst/>
          </a:prstGeom>
        </p:spPr>
      </p:pic>
    </p:spTree>
    <p:extLst>
      <p:ext uri="{BB962C8B-B14F-4D97-AF65-F5344CB8AC3E}">
        <p14:creationId xmlns:p14="http://schemas.microsoft.com/office/powerpoint/2010/main" val="4045948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966119" y="5847382"/>
            <a:ext cx="73307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Đây là đâu?</a:t>
            </a:r>
          </a:p>
        </p:txBody>
      </p:sp>
      <p:sp>
        <p:nvSpPr>
          <p:cNvPr id="6" name="Title 1"/>
          <p:cNvSpPr txBox="1">
            <a:spLocks/>
          </p:cNvSpPr>
          <p:nvPr/>
        </p:nvSpPr>
        <p:spPr>
          <a:xfrm>
            <a:off x="289719" y="2590800"/>
            <a:ext cx="11372504"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Em hãy nói một câu có từ chứ vần </a:t>
            </a:r>
            <a:r>
              <a:rPr lang="en-US" sz="9600" i="1">
                <a:solidFill>
                  <a:srgbClr val="FF0000"/>
                </a:solidFill>
                <a:latin typeface="Arial-Rounded" pitchFamily="34" charset="0"/>
                <a:ea typeface="Arial-Rounded" pitchFamily="34" charset="0"/>
                <a:cs typeface="Arial-Rounded" pitchFamily="34" charset="0"/>
              </a:rPr>
              <a:t>âc</a:t>
            </a:r>
            <a:r>
              <a:rPr lang="en-US" sz="9600">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400302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6894</TotalTime>
  <Words>756</Words>
  <Application>Microsoft Office PowerPoint</Application>
  <PresentationFormat>Custom</PresentationFormat>
  <Paragraphs>222</Paragraphs>
  <Slides>43</Slides>
  <Notes>21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.VnArial</vt:lpstr>
      <vt:lpstr>.VnCooper</vt:lpstr>
      <vt:lpstr>Arial</vt:lpstr>
      <vt:lpstr>Arial Rounded MT Bold</vt:lpstr>
      <vt:lpstr>Arial-Rounded</vt:lpstr>
      <vt:lpstr>Arrus-Black</vt:lpstr>
      <vt:lpstr>AvantGarde</vt:lpstr>
      <vt:lpstr>Bandit</vt:lpstr>
      <vt:lpstr>Calibri</vt:lpstr>
      <vt:lpstr>DomCasual</vt:lpstr>
      <vt:lpstr>HP001 4 hàng</vt:lpstr>
      <vt:lpstr>Times New Roman</vt:lpstr>
      <vt:lpstr>Office Theme</vt:lpstr>
      <vt:lpstr>PowerPoint Presentation</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369</cp:revision>
  <dcterms:created xsi:type="dcterms:W3CDTF">2021-05-08T14:00:55Z</dcterms:created>
  <dcterms:modified xsi:type="dcterms:W3CDTF">2023-12-23T11:59:44Z</dcterms:modified>
</cp:coreProperties>
</file>