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1" r:id="rId4"/>
    <p:sldId id="258" r:id="rId5"/>
    <p:sldId id="259"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p:scale>
          <a:sx n="81" d="100"/>
          <a:sy n="81" d="100"/>
        </p:scale>
        <p:origin x="-258"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11/14/2023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mam-non-co-giao-va-cac-be"/>
          <p:cNvPicPr>
            <a:picLocks noChangeAspect="1"/>
          </p:cNvPicPr>
          <p:nvPr/>
        </p:nvPicPr>
        <p:blipFill>
          <a:blip r:embed="rId2"/>
          <a:stretch>
            <a:fillRect/>
          </a:stretch>
        </p:blipFill>
        <p:spPr>
          <a:xfrm>
            <a:off x="635" y="0"/>
            <a:ext cx="12191365" cy="6858000"/>
          </a:xfrm>
          <a:prstGeom prst="rect">
            <a:avLst/>
          </a:prstGeom>
        </p:spPr>
      </p:pic>
      <p:sp>
        <p:nvSpPr>
          <p:cNvPr id="37895" name="Text Box 12"/>
          <p:cNvSpPr txBox="1"/>
          <p:nvPr/>
        </p:nvSpPr>
        <p:spPr>
          <a:xfrm>
            <a:off x="2700655" y="236855"/>
            <a:ext cx="7512050" cy="460375"/>
          </a:xfrm>
          <a:prstGeom prst="rect">
            <a:avLst/>
          </a:prstGeom>
          <a:noFill/>
          <a:ln w="9525">
            <a:noFill/>
          </a:ln>
        </p:spPr>
        <p:txBody>
          <a:bodyPr>
            <a:spAutoFit/>
          </a:bodyPr>
          <a:lstStyle/>
          <a:p>
            <a:pPr algn="ctr" eaLnBrk="1" hangingPunct="1">
              <a:spcBef>
                <a:spcPct val="20000"/>
              </a:spcBef>
            </a:pPr>
            <a:r>
              <a:rPr lang="en-US" altLang="en-US" sz="2400" b="1" dirty="0">
                <a:solidFill>
                  <a:srgbClr val="FFFF00"/>
                </a:solidFill>
                <a:latin typeface="Times New Roman" panose="02020603050405020304" pitchFamily="18" charset="0"/>
                <a:cs typeface="Times New Roman" panose="02020603050405020304" pitchFamily="18" charset="0"/>
              </a:rPr>
              <a:t>TRƯỜNG </a:t>
            </a:r>
            <a:r>
              <a:rPr lang="en-US" altLang="en-US" sz="2400" b="1" dirty="0" smtClean="0">
                <a:solidFill>
                  <a:srgbClr val="FFFF00"/>
                </a:solidFill>
                <a:latin typeface="Times New Roman" panose="02020603050405020304" pitchFamily="18" charset="0"/>
                <a:cs typeface="Times New Roman" panose="02020603050405020304" pitchFamily="18" charset="0"/>
              </a:rPr>
              <a:t>TIỂU HỌC SÀI ĐỒNG</a:t>
            </a:r>
            <a:endParaRPr lang="vi-VN" altLang="en-US" sz="2400" b="1" dirty="0">
              <a:solidFill>
                <a:srgbClr val="FFFF00"/>
              </a:solidFill>
              <a:latin typeface="Times New Roman" panose="02020603050405020304" pitchFamily="18" charset="0"/>
              <a:cs typeface="Times New Roman" panose="02020603050405020304" pitchFamily="18" charset="0"/>
            </a:endParaRPr>
          </a:p>
        </p:txBody>
      </p:sp>
      <p:sp>
        <p:nvSpPr>
          <p:cNvPr id="11268" name="WordArt 2"/>
          <p:cNvSpPr>
            <a:spLocks noTextEdit="1"/>
          </p:cNvSpPr>
          <p:nvPr/>
        </p:nvSpPr>
        <p:spPr>
          <a:xfrm>
            <a:off x="3649980" y="1104900"/>
            <a:ext cx="5613400" cy="4648200"/>
          </a:xfrm>
          <a:prstGeom prst="rect">
            <a:avLst/>
          </a:prstGeom>
        </p:spPr>
        <p:txBody>
          <a:bodyPr wrap="none" fromWordArt="1">
            <a:prstTxWarp prst="textArchUp">
              <a:avLst>
                <a:gd name="adj" fmla="val 11484737"/>
              </a:avLst>
            </a:prstTxWarp>
            <a:normAutofit/>
          </a:bodyPr>
          <a:lstStyle/>
          <a:p>
            <a:pPr algn="ctr"/>
            <a:r>
              <a:rPr lang="en-US" sz="2400" b="1">
                <a:ln w="952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CHÀO MỪNG CÁC EM LỚP 3</a:t>
            </a:r>
          </a:p>
        </p:txBody>
      </p:sp>
      <p:sp>
        <p:nvSpPr>
          <p:cNvPr id="4108" name="Text Box 112"/>
          <p:cNvSpPr txBox="1"/>
          <p:nvPr/>
        </p:nvSpPr>
        <p:spPr>
          <a:xfrm>
            <a:off x="4016058" y="3162300"/>
            <a:ext cx="7181850" cy="1322070"/>
          </a:xfrm>
          <a:prstGeom prst="rect">
            <a:avLst/>
          </a:prstGeom>
          <a:noFill/>
          <a:ln w="9525">
            <a:noFill/>
          </a:ln>
        </p:spPr>
        <p:txBody>
          <a:bodyPr>
            <a:spAutoFit/>
          </a:bodyPr>
          <a:lstStyle/>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GV : </a:t>
            </a:r>
            <a:r>
              <a:rPr lang="en-US" altLang="en-US" sz="2000" b="1" dirty="0" smtClean="0">
                <a:solidFill>
                  <a:schemeClr val="tx1"/>
                </a:solidFill>
                <a:latin typeface="Times New Roman" panose="02020603050405020304" pitchFamily="18" charset="0"/>
              </a:rPr>
              <a:t>NGUYỄN THỊ HỒNG</a:t>
            </a:r>
            <a:endParaRPr lang="en-US" altLang="en-US" sz="2000" b="1" dirty="0">
              <a:solidFill>
                <a:schemeClr val="tx1"/>
              </a:solidFill>
              <a:latin typeface="Times New Roman" panose="02020603050405020304" pitchFamily="18" charset="0"/>
            </a:endParaRPr>
          </a:p>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MÔN DẠY: GIÁO DỤC THỂ CHẤT</a:t>
            </a:r>
          </a:p>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NĂM HỌC</a:t>
            </a:r>
            <a:r>
              <a:rPr lang="en-US" altLang="en-US" sz="2000" b="1">
                <a:solidFill>
                  <a:schemeClr val="tx1"/>
                </a:solidFill>
                <a:latin typeface="Times New Roman" panose="02020603050405020304" pitchFamily="18" charset="0"/>
              </a:rPr>
              <a:t>: </a:t>
            </a:r>
            <a:r>
              <a:rPr lang="en-US" altLang="en-US" sz="2000" b="1" smtClean="0">
                <a:solidFill>
                  <a:schemeClr val="tx1"/>
                </a:solidFill>
                <a:latin typeface="Times New Roman" panose="02020603050405020304" pitchFamily="18" charset="0"/>
              </a:rPr>
              <a:t>2023-2024</a:t>
            </a:r>
            <a:endParaRPr lang="en-US" altLang="en-US" sz="2000" b="1" dirty="0">
              <a:solidFill>
                <a:schemeClr val="tx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7895"/>
                                        </p:tgtEl>
                                        <p:attrNameLst>
                                          <p:attrName>style.visibility</p:attrName>
                                        </p:attrNameLst>
                                      </p:cBhvr>
                                      <p:to>
                                        <p:strVal val="visible"/>
                                      </p:to>
                                    </p:set>
                                    <p:animEffect transition="in" filter="fade">
                                      <p:cBhvr>
                                        <p:cTn id="7" dur="2000"/>
                                        <p:tgtEl>
                                          <p:spTgt spid="37895"/>
                                        </p:tgtEl>
                                      </p:cBhvr>
                                    </p:animEffect>
                                    <p:anim calcmode="lin" valueType="num">
                                      <p:cBhvr>
                                        <p:cTn id="8" dur="2000" fill="hold"/>
                                        <p:tgtEl>
                                          <p:spTgt spid="37895"/>
                                        </p:tgtEl>
                                        <p:attrNameLst>
                                          <p:attrName>ppt_w</p:attrName>
                                        </p:attrNameLst>
                                      </p:cBhvr>
                                      <p:tavLst>
                                        <p:tav tm="0" fmla="#ppt_w*sin(2.5*pi*$)">
                                          <p:val>
                                            <p:strVal val="0,000000"/>
                                          </p:val>
                                        </p:tav>
                                        <p:tav tm="100000">
                                          <p:val>
                                            <p:strVal val="1,000000"/>
                                          </p:val>
                                        </p:tav>
                                      </p:tavLst>
                                    </p:anim>
                                    <p:anim calcmode="lin" valueType="num">
                                      <p:cBhvr>
                                        <p:cTn id="9" dur="2000" fill="hold"/>
                                        <p:tgtEl>
                                          <p:spTgt spid="37895"/>
                                        </p:tgtEl>
                                        <p:attrNameLst>
                                          <p:attrName>ppt_h</p:attrName>
                                        </p:attrNameLst>
                                      </p:cBhvr>
                                      <p:tavLst>
                                        <p:tav tm="0">
                                          <p:val>
                                            <p:strVal val="#ppt_h"/>
                                          </p:val>
                                        </p:tav>
                                        <p:tav tm="100000">
                                          <p:val>
                                            <p:strVal val="#ppt_h"/>
                                          </p:val>
                                        </p:tav>
                                      </p:tavLst>
                                    </p:anim>
                                  </p:childTnLst>
                                </p:cTn>
                              </p:par>
                              <p:par>
                                <p:cTn id="10" presetID="21" presetClass="entr" presetSubtype="4" fill="hold" nodeType="with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wheel(4)">
                                      <p:cBhvr>
                                        <p:cTn id="12" dur="2000"/>
                                        <p:tgtEl>
                                          <p:spTgt spid="11268"/>
                                        </p:tgtEl>
                                      </p:cBhvr>
                                    </p:animEffect>
                                  </p:childTnLst>
                                </p:cTn>
                              </p:par>
                              <p:par>
                                <p:cTn id="13" presetID="1" presetClass="emph" presetSubtype="2" repeatCount="indefinite" fill="hold" nodeType="withEffect">
                                  <p:stCondLst>
                                    <p:cond delay="0"/>
                                  </p:stCondLst>
                                  <p:childTnLst>
                                    <p:animClr clrSpc="rgb" dir="cw">
                                      <p:cBhvr>
                                        <p:cTn id="14" dur="3000" fill="hold"/>
                                        <p:tgtEl>
                                          <p:spTgt spid="11268"/>
                                        </p:tgtEl>
                                        <p:attrNameLst>
                                          <p:attrName>fillcolor</p:attrName>
                                        </p:attrNameLst>
                                      </p:cBhvr>
                                      <p:to>
                                        <a:srgbClr val="0000D2"/>
                                      </p:to>
                                    </p:animClr>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108">
                                            <p:txEl>
                                              <p:pRg st="0" end="0"/>
                                            </p:txEl>
                                          </p:spTgt>
                                        </p:tgtEl>
                                        <p:attrNameLst>
                                          <p:attrName>style.visibility</p:attrName>
                                        </p:attrNameLst>
                                      </p:cBhvr>
                                      <p:to>
                                        <p:strVal val="visible"/>
                                      </p:to>
                                    </p:set>
                                    <p:animEffect transition="in" filter="fade">
                                      <p:cBhvr>
                                        <p:cTn id="19" dur="1000"/>
                                        <p:tgtEl>
                                          <p:spTgt spid="4108">
                                            <p:txEl>
                                              <p:pRg st="0" end="0"/>
                                            </p:txEl>
                                          </p:spTgt>
                                        </p:tgtEl>
                                      </p:cBhvr>
                                    </p:animEffect>
                                    <p:anim calcmode="lin" valueType="num">
                                      <p:cBhvr>
                                        <p:cTn id="20" dur="1000" fill="hold"/>
                                        <p:tgtEl>
                                          <p:spTgt spid="410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108">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108">
                                            <p:txEl>
                                              <p:pRg st="1" end="1"/>
                                            </p:txEl>
                                          </p:spTgt>
                                        </p:tgtEl>
                                        <p:attrNameLst>
                                          <p:attrName>style.visibility</p:attrName>
                                        </p:attrNameLst>
                                      </p:cBhvr>
                                      <p:to>
                                        <p:strVal val="visible"/>
                                      </p:to>
                                    </p:set>
                                    <p:animEffect transition="in" filter="fade">
                                      <p:cBhvr>
                                        <p:cTn id="24" dur="1000"/>
                                        <p:tgtEl>
                                          <p:spTgt spid="4108">
                                            <p:txEl>
                                              <p:pRg st="1" end="1"/>
                                            </p:txEl>
                                          </p:spTgt>
                                        </p:tgtEl>
                                      </p:cBhvr>
                                    </p:animEffect>
                                    <p:anim calcmode="lin" valueType="num">
                                      <p:cBhvr>
                                        <p:cTn id="25" dur="1000" fill="hold"/>
                                        <p:tgtEl>
                                          <p:spTgt spid="4108">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4108">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4108">
                                            <p:txEl>
                                              <p:pRg st="2" end="2"/>
                                            </p:txEl>
                                          </p:spTgt>
                                        </p:tgtEl>
                                        <p:attrNameLst>
                                          <p:attrName>style.visibility</p:attrName>
                                        </p:attrNameLst>
                                      </p:cBhvr>
                                      <p:to>
                                        <p:strVal val="visible"/>
                                      </p:to>
                                    </p:set>
                                    <p:animEffect transition="in" filter="fade">
                                      <p:cBhvr>
                                        <p:cTn id="29" dur="1000"/>
                                        <p:tgtEl>
                                          <p:spTgt spid="4108">
                                            <p:txEl>
                                              <p:pRg st="2" end="2"/>
                                            </p:txEl>
                                          </p:spTgt>
                                        </p:tgtEl>
                                      </p:cBhvr>
                                    </p:animEffect>
                                    <p:anim calcmode="lin" valueType="num">
                                      <p:cBhvr>
                                        <p:cTn id="30" dur="1000" fill="hold"/>
                                        <p:tgtEl>
                                          <p:spTgt spid="4108">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410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p:bldP spid="410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TextBox 1"/>
          <p:cNvSpPr txBox="1"/>
          <p:nvPr/>
        </p:nvSpPr>
        <p:spPr>
          <a:xfrm>
            <a:off x="410845" y="1386840"/>
            <a:ext cx="11372215" cy="3170099"/>
          </a:xfrm>
          <a:prstGeom prst="rect">
            <a:avLst/>
          </a:prstGeom>
          <a:noFill/>
        </p:spPr>
        <p:txBody>
          <a:bodyPr wrap="square" rtlCol="0">
            <a:spAutoFit/>
          </a:bodyPr>
          <a:lstStyle/>
          <a:p>
            <a:pPr algn="ctr" fontAlgn="auto">
              <a:lnSpc>
                <a:spcPct val="100000"/>
              </a:lnSpc>
            </a:pPr>
            <a:r>
              <a:rPr lang="vi-VN" altLang="en-US" sz="4000" b="1" u="sng" dirty="0" smtClean="0">
                <a:solidFill>
                  <a:schemeClr val="bg1"/>
                </a:solidFill>
                <a:latin typeface="Times New Roman" panose="02020603050405020304" pitchFamily="18" charset="0"/>
                <a:cs typeface="Times New Roman" panose="02020603050405020304" pitchFamily="18" charset="0"/>
              </a:rPr>
              <a:t>Giáo </a:t>
            </a:r>
            <a:r>
              <a:rPr lang="vi-VN" altLang="en-US" sz="4000" b="1" u="sng" dirty="0">
                <a:solidFill>
                  <a:schemeClr val="bg1"/>
                </a:solidFill>
                <a:latin typeface="Times New Roman" panose="02020603050405020304" pitchFamily="18" charset="0"/>
                <a:cs typeface="Times New Roman" panose="02020603050405020304" pitchFamily="18" charset="0"/>
              </a:rPr>
              <a:t>dục thể chất</a:t>
            </a:r>
            <a:endParaRPr lang="en-US" sz="4000" b="1" u="sng" dirty="0">
              <a:solidFill>
                <a:schemeClr val="bg1"/>
              </a:solidFill>
              <a:latin typeface="Times New Roman" panose="02020603050405020304" pitchFamily="18" charset="0"/>
              <a:cs typeface="Times New Roman" panose="02020603050405020304" pitchFamily="18" charset="0"/>
            </a:endParaRPr>
          </a:p>
          <a:p>
            <a:pPr algn="ctr" fontAlgn="auto">
              <a:lnSpc>
                <a:spcPct val="100000"/>
              </a:lnSpc>
            </a:pPr>
            <a:r>
              <a:rPr lang="vi-VN" altLang="en-US" sz="4000" b="1" dirty="0" err="1">
                <a:solidFill>
                  <a:schemeClr val="bg1"/>
                </a:solidFill>
                <a:latin typeface="Times New Roman" panose="02020603050405020304" pitchFamily="18" charset="0"/>
                <a:cs typeface="Times New Roman" panose="02020603050405020304" pitchFamily="18" charset="0"/>
              </a:rPr>
              <a:t>Bài 2: Tập hợp hàng dọc, dóng hàng, quay phải, quay trái, đứng nghiêm, đứng nghỉ, dàn hàng, dồn hàng, cách chào báo cáo, cách xin phép khi ra vào lớp – Trò chơi “Kết bạn”.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3415030"/>
          </a:xfrm>
          <a:prstGeom prst="rect">
            <a:avLst/>
          </a:prstGeom>
          <a:noFill/>
        </p:spPr>
        <p:txBody>
          <a:bodyPr wrap="square" rtlCol="0">
            <a:spAutoFit/>
          </a:bodyPr>
          <a:lstStyle/>
          <a:p>
            <a:pPr algn="l" fontAlgn="auto">
              <a:lnSpc>
                <a:spcPct val="100000"/>
              </a:lnSpc>
            </a:pPr>
            <a:r>
              <a:rPr lang="vi-VN" altLang="en-US" sz="3600" b="1" i="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Sau bài học, HS sẽ:</a:t>
            </a:r>
            <a:endPar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Biết cách tập hợp hàng dọc, dóng hàng, quay phải, quay trái, đứng nghiêm, đứng nghỉ, dàn hàng, dồn hàng, cách chào báo cáo, cách xin phép khi ra vào lớp.</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Trò chơi “Kết bạn”. Bước đầu biết cách chơi và tham gia chơi được trò chơi.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2861310"/>
          </a:xfrm>
          <a:prstGeom prst="rect">
            <a:avLst/>
          </a:prstGeom>
          <a:noFill/>
        </p:spPr>
        <p:txBody>
          <a:bodyPr wrap="square" rtlCol="0">
            <a:spAutoFit/>
          </a:bodyPr>
          <a:lstStyle/>
          <a:p>
            <a:pPr algn="ctr" fontAlgn="auto">
              <a:lnSpc>
                <a:spcPct val="100000"/>
              </a:lnSpc>
            </a:pPr>
            <a:r>
              <a:rPr lang="vi-VN" altLang="en-US"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MỘT SỐ LƯU Ý KHI TẬP LUYỆN:</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Trang phục, đầu tóc phải gọn gàng. </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N</a:t>
            </a: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ơi tập luyện phải thoáng mát, sạch sẽ, vệ sinh sân bãi trước khi tập luyện.</a:t>
            </a:r>
            <a:endPar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Chú ý đảm bảo an toàn trong tập luyện.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Oval Callout 5"/>
          <p:cNvSpPr/>
          <p:nvPr/>
        </p:nvSpPr>
        <p:spPr>
          <a:xfrm>
            <a:off x="840105" y="1894840"/>
            <a:ext cx="10201275" cy="2682875"/>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3200" b="1" i="1" u="none" strike="noStrike" kern="1200" cap="none" spc="0" normalizeH="0" baseline="0" noProof="1" smtClean="0">
                <a:solidFill>
                  <a:schemeClr val="tx1"/>
                </a:solidFill>
                <a:latin typeface="Times New Roman" panose="02020603050405020304" pitchFamily="18" charset="0"/>
                <a:ea typeface="Times New Roman" panose="02020603050405020304" pitchFamily="18" charset="0"/>
                <a:cs typeface="+mn-cs"/>
              </a:rPr>
              <a:t>KHỞI</a:t>
            </a:r>
            <a:r>
              <a:rPr kumimoji="0" lang="en-US" sz="3200" b="1" i="1" u="none" strike="noStrike" kern="1200" cap="none" spc="0" normalizeH="0" noProof="1" smtClean="0">
                <a:solidFill>
                  <a:schemeClr val="tx1"/>
                </a:solidFill>
                <a:latin typeface="Times New Roman" panose="02020603050405020304" pitchFamily="18" charset="0"/>
                <a:ea typeface="Times New Roman" panose="02020603050405020304" pitchFamily="18" charset="0"/>
                <a:cs typeface="+mn-cs"/>
              </a:rPr>
              <a:t> ĐỘNG</a:t>
            </a:r>
            <a:endParaRPr kumimoji="0" lang="vi-VN" sz="3200" b="1" i="1" u="none" strike="noStrike" kern="1200" cap="none" spc="0" normalizeH="0" baseline="0" noProof="1">
              <a:solidFill>
                <a:schemeClr val="tx1"/>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Rectangle 4"/>
          <p:cNvSpPr/>
          <p:nvPr/>
        </p:nvSpPr>
        <p:spPr>
          <a:xfrm>
            <a:off x="783590" y="1332865"/>
            <a:ext cx="10370185" cy="2861310"/>
          </a:xfrm>
          <a:prstGeom prst="rect">
            <a:avLst/>
          </a:prstGeom>
        </p:spPr>
        <p:txBody>
          <a:bodyPr wrap="square">
            <a:spAutoFit/>
          </a:bodyPr>
          <a:lstStyle/>
          <a:p>
            <a:pPr lvl="0" algn="ctr">
              <a:lnSpc>
                <a:spcPct val="150000"/>
              </a:lnSpc>
            </a:pPr>
            <a:r>
              <a:rPr lang="en-US" sz="4000" b="1" dirty="0" err="1" smtClean="0">
                <a:solidFill>
                  <a:srgbClr val="FF0000"/>
                </a:solidFill>
                <a:latin typeface="Times New Roman" panose="02020603050405020304" pitchFamily="18" charset="0"/>
                <a:cs typeface="Times New Roman" panose="02020603050405020304" pitchFamily="18" charset="0"/>
              </a:rPr>
              <a:t>Dặn</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dò</a:t>
            </a:r>
            <a:r>
              <a:rPr lang="en-US" sz="4000" b="1" dirty="0" smtClean="0">
                <a:solidFill>
                  <a:srgbClr val="FF0000"/>
                </a:solidFill>
                <a:latin typeface="Times New Roman" panose="02020603050405020304" pitchFamily="18" charset="0"/>
                <a:cs typeface="Times New Roman" panose="02020603050405020304" pitchFamily="18" charset="0"/>
              </a:rPr>
              <a:t>: </a:t>
            </a:r>
          </a:p>
          <a:p>
            <a:pPr lvl="0" algn="ctr">
              <a:lnSpc>
                <a:spcPct val="150000"/>
              </a:lnSpc>
            </a:pPr>
            <a:r>
              <a:rPr lang="vi-VN" altLang="en-US" sz="4000" b="1" dirty="0" smtClean="0">
                <a:solidFill>
                  <a:srgbClr val="FF0000"/>
                </a:solidFill>
                <a:latin typeface="Times New Roman" panose="02020603050405020304" pitchFamily="18" charset="0"/>
                <a:cs typeface="Times New Roman" panose="02020603050405020304" pitchFamily="18" charset="0"/>
              </a:rPr>
              <a:t>Các con ở</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nhà</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tập luyện nhiều hơn và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hãy</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chuẩn bị bài mới nhé!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inh-anh-hinh-nen-mam-non-thieu-nhi-dang-yeu"/>
          <p:cNvPicPr>
            <a:picLocks noGrp="1" noChangeAspect="1"/>
          </p:cNvPicPr>
          <p:nvPr>
            <p:ph idx="1"/>
          </p:nvPr>
        </p:nvPicPr>
        <p:blipFill>
          <a:blip r:embed="rId2"/>
          <a:stretch>
            <a:fillRect/>
          </a:stretch>
        </p:blipFill>
        <p:spPr>
          <a:xfrm>
            <a:off x="0" y="635"/>
            <a:ext cx="12192000" cy="6857365"/>
          </a:xfrm>
          <a:prstGeom prst="rect">
            <a:avLst/>
          </a:prstGeom>
        </p:spPr>
      </p:pic>
      <p:sp>
        <p:nvSpPr>
          <p:cNvPr id="7" name="Rectangle 1"/>
          <p:cNvSpPr/>
          <p:nvPr/>
        </p:nvSpPr>
        <p:spPr>
          <a:xfrm>
            <a:off x="850265" y="2082800"/>
            <a:ext cx="6553200" cy="2308324"/>
          </a:xfrm>
          <a:prstGeom prst="rect">
            <a:avLst/>
          </a:prstGeom>
          <a:noFill/>
        </p:spPr>
        <p:txBody>
          <a:bodyPr wrap="square" lIns="91440" tIns="45720" rIns="91440" bIns="45720">
            <a:prstTxWarp prst="textInflate">
              <a:avLst/>
            </a:prstTxWarp>
            <a:spAutoFit/>
          </a:bodyPr>
          <a:lstStyle/>
          <a:p>
            <a:pPr algn="ctr"/>
            <a:r>
              <a:rPr lang="en-US" sz="7200" b="1" dirty="0">
                <a:ln w="22225">
                  <a:solidFill>
                    <a:srgbClr val="0070C0"/>
                  </a:solidFill>
                  <a:prstDash val="solid"/>
                </a:ln>
                <a:solidFill>
                  <a:srgbClr val="FFFF00"/>
                </a:solidFill>
              </a:rPr>
              <a:t>CHÀO TẠM BIỆT</a:t>
            </a:r>
          </a:p>
          <a:p>
            <a:pPr algn="ctr"/>
            <a:r>
              <a:rPr lang="en-US" sz="7200" b="1" dirty="0">
                <a:ln w="22225">
                  <a:solidFill>
                    <a:srgbClr val="0070C0"/>
                  </a:solidFill>
                  <a:prstDash val="solid"/>
                </a:ln>
                <a:solidFill>
                  <a:srgbClr val="FFFF00"/>
                </a:solidFill>
              </a:rPr>
              <a:t>CÁC </a:t>
            </a:r>
            <a:r>
              <a:rPr lang="vi-VN" altLang="en-US" sz="7200" b="1" dirty="0">
                <a:ln w="22225">
                  <a:solidFill>
                    <a:srgbClr val="0070C0"/>
                  </a:solidFill>
                  <a:prstDash val="solid"/>
                </a:ln>
                <a:solidFill>
                  <a:srgbClr val="FFFF00"/>
                </a:solidFill>
              </a:rPr>
              <a:t>CON</a:t>
            </a:r>
            <a:r>
              <a:rPr lang="en-US" sz="7200" b="1" dirty="0">
                <a:ln w="22225">
                  <a:solidFill>
                    <a:srgbClr val="0070C0"/>
                  </a:solidFill>
                  <a:prstDash val="solid"/>
                </a:ln>
                <a:solidFill>
                  <a:srgbClr val="FFFF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225</Words>
  <Application>Microsoft Office PowerPoint</Application>
  <PresentationFormat>Custom</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ADMIN</cp:lastModifiedBy>
  <cp:revision>4</cp:revision>
  <dcterms:created xsi:type="dcterms:W3CDTF">2021-10-05T05:10:33Z</dcterms:created>
  <dcterms:modified xsi:type="dcterms:W3CDTF">2023-11-14T14:26:33Z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