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CA94A-8F5D-40BE-9123-7EF3719DC396}"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E7B9C-5BEE-4B8C-BD52-609233CE1889}" type="slidenum">
              <a:rPr lang="en-US" smtClean="0"/>
              <a:t>‹#›</a:t>
            </a:fld>
            <a:endParaRPr lang="en-US"/>
          </a:p>
        </p:txBody>
      </p:sp>
    </p:spTree>
    <p:extLst>
      <p:ext uri="{BB962C8B-B14F-4D97-AF65-F5344CB8AC3E}">
        <p14:creationId xmlns:p14="http://schemas.microsoft.com/office/powerpoint/2010/main" val="144546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dirty="0"/>
          </a:p>
        </p:txBody>
      </p:sp>
    </p:spTree>
    <p:extLst>
      <p:ext uri="{BB962C8B-B14F-4D97-AF65-F5344CB8AC3E}">
        <p14:creationId xmlns:p14="http://schemas.microsoft.com/office/powerpoint/2010/main" val="140934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8</a:t>
            </a:fld>
            <a:endParaRPr lang="en-US" dirty="0"/>
          </a:p>
        </p:txBody>
      </p:sp>
    </p:spTree>
    <p:extLst>
      <p:ext uri="{BB962C8B-B14F-4D97-AF65-F5344CB8AC3E}">
        <p14:creationId xmlns:p14="http://schemas.microsoft.com/office/powerpoint/2010/main" val="135310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8B2BE-CA52-4ABD-BF05-5856D5605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D20A7DE-A7BA-4849-AC86-DC8EEF2F3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15BA59B-CF3A-4F5B-8F63-6B44397A0C53}"/>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8EB31676-3610-4953-8630-005F961F7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0D575B-57DA-4A79-A383-5A56E5694C3C}"/>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344617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DE54A-6059-4A71-8F6A-79BBFB596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396C0F0-95C9-4D39-8E63-4BD0B1CD88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619373-ED25-45BE-9E58-74D1A8A0BDE3}"/>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70FA9DE5-98AD-4208-886B-00D5CE71C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9E4FB6-F241-4B3C-B9C4-7E4406103386}"/>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38683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0288901-58F5-41C6-9884-0B7EF7303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A8F231-BD9C-45F3-8C25-7B80F352C9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0341FA-92C5-41C7-91B4-FD04DDE6F58B}"/>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91EA0E10-A922-4DE7-985F-D2F05050B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9D34E6-BAA2-4570-84FD-6E7E6F447F68}"/>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309575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689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8ED10-ABC9-4B21-BFAE-45F3349EB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6F6D19-0E5E-474F-B4BD-C275DC0A3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9BC7E8-C386-4D4F-B7A3-7FFDCC063054}"/>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0C6093C7-6326-4302-8EA2-CEBC2B23E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832872-5D35-48C4-8799-9963490E3BA0}"/>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318645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AED16-474B-4C0F-8B90-A151C7184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66E5A0-637E-4366-BD48-A9A063857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5E1B97-75AA-4028-B5D7-0E7427135EB4}"/>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1559BF82-DA97-4D1A-AEBF-0F954957D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2D0A20-7798-444A-95BA-53838194973B}"/>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268357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E752F-C010-4B59-9589-067CF88CC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46CF32-16B6-4164-BFAB-53E76758E9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21C4F8-D7D3-48ED-81EF-0DEB917B82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B7787D-243D-4C61-9D90-7E2E823D3B04}"/>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6" name="Footer Placeholder 5">
            <a:extLst>
              <a:ext uri="{FF2B5EF4-FFF2-40B4-BE49-F238E27FC236}">
                <a16:creationId xmlns:a16="http://schemas.microsoft.com/office/drawing/2014/main" xmlns="" id="{00557AAF-E572-4F96-8A7C-6654B8682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F7AD5A-B29D-4A7B-8A4D-A241CB77782D}"/>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139899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B64B6-1F43-4C09-8BF0-45CAFFB429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3C8BAC-337D-441B-AE20-1CB968C6C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55683AF-55C7-4B32-B489-7D1C931FA4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9049228-EC94-4B29-A7EC-AE0CE1324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227481B-2DE3-4870-B1C0-3BDD3155F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7279E1-6833-4243-96E1-7D472108D32B}"/>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8" name="Footer Placeholder 7">
            <a:extLst>
              <a:ext uri="{FF2B5EF4-FFF2-40B4-BE49-F238E27FC236}">
                <a16:creationId xmlns:a16="http://schemas.microsoft.com/office/drawing/2014/main" xmlns="" id="{7646DC7F-E49D-451C-AB4F-7DD1C9057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23388D9-849A-47A9-A6A4-8FE6C42E744F}"/>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91050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9381E-2B3E-4844-BAB7-C1A643085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4155C40-575F-4CBB-9A46-7271AA00047B}"/>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4" name="Footer Placeholder 3">
            <a:extLst>
              <a:ext uri="{FF2B5EF4-FFF2-40B4-BE49-F238E27FC236}">
                <a16:creationId xmlns:a16="http://schemas.microsoft.com/office/drawing/2014/main" xmlns="" id="{7ED35FF6-B8D4-4337-8F11-96F124FB6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9DECFDB-90EF-434F-9FDC-F3C459E48AEF}"/>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19658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FA2EEE-4D43-48B4-ACD9-32FF37B182FD}"/>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3" name="Footer Placeholder 2">
            <a:extLst>
              <a:ext uri="{FF2B5EF4-FFF2-40B4-BE49-F238E27FC236}">
                <a16:creationId xmlns:a16="http://schemas.microsoft.com/office/drawing/2014/main" xmlns="" id="{6EB57B6F-7623-454C-B20F-CF1505EEB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343A2D5-8A3D-4FC3-AC90-D8E5F7FB46BA}"/>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4925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0703B-57E1-4E69-9F1E-339CD5B7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EF74D19-5FC4-4405-9B6F-934C180D8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6C6F597-3847-4756-8B4C-30D4E9EB7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364FC3-D13C-4D49-8AC7-778C0C3297B6}"/>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6" name="Footer Placeholder 5">
            <a:extLst>
              <a:ext uri="{FF2B5EF4-FFF2-40B4-BE49-F238E27FC236}">
                <a16:creationId xmlns:a16="http://schemas.microsoft.com/office/drawing/2014/main" xmlns="" id="{F4B10A79-FC15-4DBD-A147-A832F3193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072E59-AF38-41DB-8142-51B0BB24CEAF}"/>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106104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C95D84-40B6-48E4-80BD-9040EBEE3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139EB9B-A643-435F-AA1B-AB23A4943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34FE36F-1482-4F52-BDA4-AC81A6873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AD6744A-B3F3-4E37-8893-CB9A7F2ED554}"/>
              </a:ext>
            </a:extLst>
          </p:cNvPr>
          <p:cNvSpPr>
            <a:spLocks noGrp="1"/>
          </p:cNvSpPr>
          <p:nvPr>
            <p:ph type="dt" sz="half" idx="10"/>
          </p:nvPr>
        </p:nvSpPr>
        <p:spPr/>
        <p:txBody>
          <a:bodyPr/>
          <a:lstStyle/>
          <a:p>
            <a:fld id="{3061B089-8B8F-4D99-AC68-A2293DA26EEB}" type="datetimeFigureOut">
              <a:rPr lang="en-US" smtClean="0"/>
              <a:t>9/22/2023</a:t>
            </a:fld>
            <a:endParaRPr lang="en-US"/>
          </a:p>
        </p:txBody>
      </p:sp>
      <p:sp>
        <p:nvSpPr>
          <p:cNvPr id="6" name="Footer Placeholder 5">
            <a:extLst>
              <a:ext uri="{FF2B5EF4-FFF2-40B4-BE49-F238E27FC236}">
                <a16:creationId xmlns:a16="http://schemas.microsoft.com/office/drawing/2014/main" xmlns="" id="{2A547DA3-2392-46E9-9111-322266EF2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7CE530-A44E-4B09-BAEC-0B563796D0D4}"/>
              </a:ext>
            </a:extLst>
          </p:cNvPr>
          <p:cNvSpPr>
            <a:spLocks noGrp="1"/>
          </p:cNvSpPr>
          <p:nvPr>
            <p:ph type="sldNum" sz="quarter" idx="12"/>
          </p:nvPr>
        </p:nvSpPr>
        <p:spPr/>
        <p:txBody>
          <a:bodyPr/>
          <a:lstStyle/>
          <a:p>
            <a:fld id="{9CAAAADE-BD54-47D2-9547-F20D37F43A77}" type="slidenum">
              <a:rPr lang="en-US" smtClean="0"/>
              <a:t>‹#›</a:t>
            </a:fld>
            <a:endParaRPr lang="en-US"/>
          </a:p>
        </p:txBody>
      </p:sp>
    </p:spTree>
    <p:extLst>
      <p:ext uri="{BB962C8B-B14F-4D97-AF65-F5344CB8AC3E}">
        <p14:creationId xmlns:p14="http://schemas.microsoft.com/office/powerpoint/2010/main" val="336327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8476C7-C6FB-46F7-BEF2-32C372C6E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54C5D99-60CE-4C0C-B9EE-AE1AC4D13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A51D57-F149-427D-ACC3-ED95DC7CF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1B089-8B8F-4D99-AC68-A2293DA26EEB}" type="datetimeFigureOut">
              <a:rPr lang="en-US" smtClean="0"/>
              <a:t>9/22/2023</a:t>
            </a:fld>
            <a:endParaRPr lang="en-US"/>
          </a:p>
        </p:txBody>
      </p:sp>
      <p:sp>
        <p:nvSpPr>
          <p:cNvPr id="5" name="Footer Placeholder 4">
            <a:extLst>
              <a:ext uri="{FF2B5EF4-FFF2-40B4-BE49-F238E27FC236}">
                <a16:creationId xmlns:a16="http://schemas.microsoft.com/office/drawing/2014/main" xmlns="" id="{8C3FD576-0EFA-454C-8A2D-506DF6DC5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3901CD4-6D71-4E80-B0EF-FD9AA153C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AAADE-BD54-47D2-9547-F20D37F43A77}" type="slidenum">
              <a:rPr lang="en-US" smtClean="0"/>
              <a:t>‹#›</a:t>
            </a:fld>
            <a:endParaRPr lang="en-US"/>
          </a:p>
        </p:txBody>
      </p:sp>
    </p:spTree>
    <p:extLst>
      <p:ext uri="{BB962C8B-B14F-4D97-AF65-F5344CB8AC3E}">
        <p14:creationId xmlns:p14="http://schemas.microsoft.com/office/powerpoint/2010/main" val="75131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735535" y="617622"/>
            <a:ext cx="3723263" cy="461665"/>
          </a:xfrm>
          <a:prstGeom prst="rect">
            <a:avLst/>
          </a:prstGeom>
          <a:noFill/>
        </p:spPr>
        <p:txBody>
          <a:bodyPr wrap="none" rtlCol="0">
            <a:spAutoFit/>
          </a:bodyPr>
          <a:lstStyle/>
          <a:p>
            <a:pPr defTabSz="457200"/>
            <a:r>
              <a:rPr lang="en-US" sz="2400" dirty="0">
                <a:solidFill>
                  <a:prstClr val="black"/>
                </a:solidFill>
                <a:latin typeface="Trebuchet MS" panose="020B0603020202020204"/>
              </a:rPr>
              <a:t>Trường Tiểu học </a:t>
            </a:r>
            <a:r>
              <a:rPr lang="vi-VN" sz="2400" dirty="0" err="1">
                <a:solidFill>
                  <a:prstClr val="black"/>
                </a:solidFill>
                <a:latin typeface="Trebuchet MS" panose="020B0603020202020204"/>
              </a:rPr>
              <a:t>Sài</a:t>
            </a:r>
            <a:r>
              <a:rPr lang="vi-VN" sz="2400" dirty="0">
                <a:solidFill>
                  <a:prstClr val="black"/>
                </a:solidFill>
                <a:latin typeface="Trebuchet MS" panose="020B0603020202020204"/>
              </a:rPr>
              <a:t> </a:t>
            </a:r>
            <a:r>
              <a:rPr lang="vi-VN" sz="2400" dirty="0" err="1">
                <a:solidFill>
                  <a:prstClr val="black"/>
                </a:solidFill>
                <a:latin typeface="Trebuchet MS" panose="020B0603020202020204"/>
              </a:rPr>
              <a:t>Đồng</a:t>
            </a:r>
            <a:r>
              <a:rPr lang="vi-VN" sz="2400" dirty="0">
                <a:solidFill>
                  <a:prstClr val="black"/>
                </a:solidFill>
                <a:latin typeface="Trebuchet MS" panose="020B0603020202020204"/>
              </a:rPr>
              <a:t> </a:t>
            </a:r>
            <a:endParaRPr lang="en-US" sz="2400" dirty="0">
              <a:solidFill>
                <a:prstClr val="black"/>
              </a:solidFill>
              <a:latin typeface="Trebuchet MS" panose="020B0603020202020204"/>
            </a:endParaRPr>
          </a:p>
        </p:txBody>
      </p:sp>
      <p:sp>
        <p:nvSpPr>
          <p:cNvPr id="7" name="TextBox 6"/>
          <p:cNvSpPr txBox="1"/>
          <p:nvPr/>
        </p:nvSpPr>
        <p:spPr>
          <a:xfrm>
            <a:off x="1849281" y="1471184"/>
            <a:ext cx="7999012" cy="584775"/>
          </a:xfrm>
          <a:prstGeom prst="rect">
            <a:avLst/>
          </a:prstGeom>
          <a:noFill/>
        </p:spPr>
        <p:txBody>
          <a:bodyPr wrap="square" rtlCol="0">
            <a:spAutoFit/>
          </a:bodyPr>
          <a:lstStyle/>
          <a:p>
            <a:pPr defTabSz="457200"/>
            <a:r>
              <a:rPr lang="en-US" sz="3200" dirty="0">
                <a:solidFill>
                  <a:prstClr val="black"/>
                </a:solidFill>
                <a:latin typeface="Trebuchet MS" panose="020B0603020202020204"/>
              </a:rPr>
              <a:t>CHỦ ĐỀ 1: ĐỘI HÌNH ĐỘI NGŨ </a:t>
            </a:r>
          </a:p>
        </p:txBody>
      </p:sp>
      <p:sp>
        <p:nvSpPr>
          <p:cNvPr id="8" name="Title 1"/>
          <p:cNvSpPr txBox="1">
            <a:spLocks/>
          </p:cNvSpPr>
          <p:nvPr/>
        </p:nvSpPr>
        <p:spPr>
          <a:xfrm>
            <a:off x="144849" y="4357680"/>
            <a:ext cx="10774019" cy="27339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vi-VN" sz="3600" dirty="0">
                <a:solidFill>
                  <a:srgbClr val="90C226"/>
                </a:solidFill>
                <a:latin typeface="Trebuchet MS" panose="020B0603020202020204"/>
              </a:rPr>
              <a:t>BÀI 2</a:t>
            </a:r>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 Chuyển</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đội hình </a:t>
            </a:r>
            <a:r>
              <a:rPr kumimoji="0" lang="en-US" sz="3600" b="0" i="0" u="none" strike="noStrike" kern="1200" cap="none" spc="0" normalizeH="0" noProof="0" dirty="0" err="1">
                <a:ln>
                  <a:noFill/>
                </a:ln>
                <a:solidFill>
                  <a:srgbClr val="90C226"/>
                </a:solidFill>
                <a:effectLst/>
                <a:uLnTx/>
                <a:uFillTx/>
                <a:latin typeface="Trebuchet MS" panose="020B0603020202020204"/>
                <a:ea typeface="+mj-ea"/>
                <a:cs typeface="+mj-cs"/>
              </a:rPr>
              <a:t>hàng</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a:t>
            </a:r>
            <a:r>
              <a:rPr kumimoji="0" lang="vi-VN" sz="3600" b="0" i="0" u="none" strike="noStrike" kern="1200" cap="none" spc="0" normalizeH="0" noProof="0" dirty="0">
                <a:ln>
                  <a:noFill/>
                </a:ln>
                <a:solidFill>
                  <a:srgbClr val="90C226"/>
                </a:solidFill>
                <a:effectLst/>
                <a:uLnTx/>
                <a:uFillTx/>
                <a:latin typeface="Trebuchet MS" panose="020B0603020202020204"/>
                <a:ea typeface="+mj-ea"/>
                <a:cs typeface="+mj-cs"/>
              </a:rPr>
              <a:t>ngang</a:t>
            </a:r>
            <a:r>
              <a:rPr kumimoji="0" lang="en-US" sz="3600" b="0" i="0" u="none" strike="noStrike" kern="1200" cap="none" spc="0" normalizeH="0" noProof="0" dirty="0">
                <a:ln>
                  <a:noFill/>
                </a:ln>
                <a:solidFill>
                  <a:srgbClr val="90C226"/>
                </a:solidFill>
                <a:effectLst/>
                <a:uLnTx/>
                <a:uFillTx/>
                <a:latin typeface="Trebuchet MS" panose="020B0603020202020204"/>
                <a:ea typeface="+mj-ea"/>
                <a:cs typeface="+mj-cs"/>
              </a:rPr>
              <a:t> thành đội hình vòng tròn và ngược lại</a:t>
            </a:r>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
            </a:r>
            <a:b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en-US" sz="5400" b="0" i="0" u="none" strike="noStrike" kern="1200" cap="none" spc="0" normalizeH="0" baseline="0" noProof="0" dirty="0">
                <a:ln>
                  <a:noFill/>
                </a:ln>
                <a:solidFill>
                  <a:srgbClr val="90C226"/>
                </a:solidFill>
                <a:effectLst/>
                <a:uLnTx/>
                <a:uFillTx/>
                <a:latin typeface="Trebuchet MS" panose="020B0603020202020204"/>
                <a:ea typeface="+mj-ea"/>
                <a:cs typeface="+mj-cs"/>
              </a:rPr>
              <a:t> </a:t>
            </a:r>
          </a:p>
        </p:txBody>
      </p:sp>
      <p:sp>
        <p:nvSpPr>
          <p:cNvPr id="9" name="TextBox 8"/>
          <p:cNvSpPr txBox="1"/>
          <p:nvPr/>
        </p:nvSpPr>
        <p:spPr>
          <a:xfrm>
            <a:off x="4262062" y="3892433"/>
            <a:ext cx="1916102" cy="400110"/>
          </a:xfrm>
          <a:prstGeom prst="rect">
            <a:avLst/>
          </a:prstGeom>
          <a:noFill/>
        </p:spPr>
        <p:txBody>
          <a:bodyPr wrap="none" rtlCol="0">
            <a:spAutoFit/>
          </a:bodyPr>
          <a:lstStyle/>
          <a:p>
            <a:pPr algn="ctr" defTabSz="457200"/>
            <a:r>
              <a:rPr lang="en-US" sz="2000" dirty="0">
                <a:solidFill>
                  <a:prstClr val="black"/>
                </a:solidFill>
                <a:latin typeface="Trebuchet MS" panose="020B0603020202020204"/>
              </a:rPr>
              <a:t>THỂ DỤC LỚP 2</a:t>
            </a:r>
          </a:p>
        </p:txBody>
      </p:sp>
      <p:sp>
        <p:nvSpPr>
          <p:cNvPr id="10" name="Subtitle 2"/>
          <p:cNvSpPr txBox="1">
            <a:spLocks/>
          </p:cNvSpPr>
          <p:nvPr/>
        </p:nvSpPr>
        <p:spPr>
          <a:xfrm>
            <a:off x="2656552" y="4266643"/>
            <a:ext cx="5068956" cy="45546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i="0" u="none" strike="noStrike" kern="1200" cap="none" spc="0" normalizeH="0" baseline="0" noProof="0" dirty="0">
                <a:ln>
                  <a:noFill/>
                </a:ln>
                <a:solidFill>
                  <a:srgbClr val="FFFF00"/>
                </a:solidFill>
                <a:effectLst/>
                <a:uLnTx/>
                <a:uFillTx/>
                <a:latin typeface="Trebuchet MS" panose="020B0603020202020204"/>
                <a:ea typeface="+mn-ea"/>
                <a:cs typeface="+mn-cs"/>
              </a:rPr>
              <a:t>Giáo viên: </a:t>
            </a:r>
            <a:r>
              <a:rPr lang="en-US" sz="2400" dirty="0" err="1">
                <a:solidFill>
                  <a:srgbClr val="FFFF00"/>
                </a:solidFill>
                <a:latin typeface="Trebuchet MS" panose="020B0603020202020204"/>
              </a:rPr>
              <a:t>Nguyễn</a:t>
            </a:r>
            <a:r>
              <a:rPr lang="en-US" sz="2400" noProof="0" dirty="0">
                <a:solidFill>
                  <a:srgbClr val="FFFF00"/>
                </a:solidFill>
                <a:latin typeface="Trebuchet MS" panose="020B0603020202020204"/>
              </a:rPr>
              <a:t> </a:t>
            </a:r>
            <a:r>
              <a:rPr lang="en-US" sz="2400" dirty="0" err="1" smtClean="0">
                <a:solidFill>
                  <a:srgbClr val="FFFF00"/>
                </a:solidFill>
                <a:latin typeface="Trebuchet MS" panose="020B0603020202020204"/>
              </a:rPr>
              <a:t>Thị</a:t>
            </a:r>
            <a:r>
              <a:rPr lang="en-US" sz="2400" dirty="0" smtClean="0">
                <a:solidFill>
                  <a:srgbClr val="FFFF00"/>
                </a:solidFill>
                <a:latin typeface="Trebuchet MS" panose="020B0603020202020204"/>
              </a:rPr>
              <a:t> </a:t>
            </a:r>
            <a:r>
              <a:rPr lang="en-US" sz="2400" dirty="0" err="1" smtClean="0">
                <a:solidFill>
                  <a:srgbClr val="FFFF00"/>
                </a:solidFill>
                <a:latin typeface="Trebuchet MS" panose="020B0603020202020204"/>
              </a:rPr>
              <a:t>Hồng</a:t>
            </a:r>
            <a:endParaRPr kumimoji="0" lang="en-US" sz="240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 name="TextBox 2"/>
          <p:cNvSpPr txBox="1"/>
          <p:nvPr/>
        </p:nvSpPr>
        <p:spPr>
          <a:xfrm>
            <a:off x="7725508" y="532227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2674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7840" y="538480"/>
            <a:ext cx="2357120" cy="646331"/>
          </a:xfrm>
          <a:prstGeom prst="rect">
            <a:avLst/>
          </a:prstGeom>
          <a:solidFill>
            <a:srgbClr val="FF0000"/>
          </a:solidFill>
        </p:spPr>
        <p:txBody>
          <a:bodyPr wrap="square" rtlCol="0">
            <a:spAutoFit/>
          </a:bodyPr>
          <a:lstStyle/>
          <a:p>
            <a:r>
              <a:rPr lang="en-US" sz="3600" dirty="0"/>
              <a:t>MỤC TIÊU</a:t>
            </a:r>
          </a:p>
        </p:txBody>
      </p:sp>
      <p:sp>
        <p:nvSpPr>
          <p:cNvPr id="6" name="TextBox 5"/>
          <p:cNvSpPr txBox="1"/>
          <p:nvPr/>
        </p:nvSpPr>
        <p:spPr>
          <a:xfrm>
            <a:off x="487680" y="1534160"/>
            <a:ext cx="6421120" cy="3892861"/>
          </a:xfrm>
          <a:prstGeom prst="rect">
            <a:avLst/>
          </a:prstGeom>
          <a:noFill/>
        </p:spPr>
        <p:txBody>
          <a:bodyPr wrap="square" rtlCol="0">
            <a:spAutoFit/>
          </a:bodyPr>
          <a:lstStyle/>
          <a:p>
            <a:pPr marL="285750" indent="-285750">
              <a:lnSpc>
                <a:spcPct val="150000"/>
              </a:lnSpc>
              <a:buFontTx/>
              <a:buChar char="-"/>
            </a:pPr>
            <a:r>
              <a:rPr lang="en-US" sz="2800" dirty="0">
                <a:solidFill>
                  <a:srgbClr val="002060"/>
                </a:solidFill>
                <a:latin typeface="Times New Roman" panose="02020603050405020304" pitchFamily="18" charset="0"/>
                <a:cs typeface="Times New Roman" panose="02020603050405020304" pitchFamily="18" charset="0"/>
              </a:rPr>
              <a:t>THUỘC ĐƯỢC KHẨU LỆNH CÁC ĐỘNG TÁC.</a:t>
            </a:r>
          </a:p>
          <a:p>
            <a:pPr marL="285750" indent="-285750">
              <a:lnSpc>
                <a:spcPct val="150000"/>
              </a:lnSpc>
              <a:buFontTx/>
              <a:buChar char="-"/>
            </a:pPr>
            <a:r>
              <a:rPr lang="en-US" sz="2800" dirty="0">
                <a:solidFill>
                  <a:srgbClr val="002060"/>
                </a:solidFill>
                <a:latin typeface="Times New Roman" panose="02020603050405020304" pitchFamily="18" charset="0"/>
                <a:cs typeface="Times New Roman" panose="02020603050405020304" pitchFamily="18" charset="0"/>
              </a:rPr>
              <a:t>THỰC HIỆN ĐƯỢC CƠ BẢN CÁCH CHUYỂN ĐỘI HÌNH HÀNG </a:t>
            </a:r>
            <a:r>
              <a:rPr lang="vi-VN" sz="2800" dirty="0">
                <a:solidFill>
                  <a:srgbClr val="002060"/>
                </a:solidFill>
                <a:latin typeface="Times New Roman" panose="02020603050405020304" pitchFamily="18" charset="0"/>
                <a:cs typeface="Times New Roman" panose="02020603050405020304" pitchFamily="18" charset="0"/>
              </a:rPr>
              <a:t>NGANG</a:t>
            </a:r>
            <a:r>
              <a:rPr lang="en-US" sz="2800" dirty="0">
                <a:solidFill>
                  <a:srgbClr val="002060"/>
                </a:solidFill>
                <a:latin typeface="Times New Roman" panose="02020603050405020304" pitchFamily="18" charset="0"/>
                <a:cs typeface="Times New Roman" panose="02020603050405020304" pitchFamily="18" charset="0"/>
              </a:rPr>
              <a:t> THÀNH ĐỘI HÌNH VÒNG TRÒN VÀ NGƯỢC LẠI</a:t>
            </a:r>
            <a:r>
              <a:rPr lang="vi-VN"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729446" y="1310639"/>
            <a:ext cx="3782418" cy="5137051"/>
          </a:xfrm>
          <a:prstGeom prst="rect">
            <a:avLst/>
          </a:prstGeom>
        </p:spPr>
      </p:pic>
    </p:spTree>
    <p:extLst>
      <p:ext uri="{BB962C8B-B14F-4D97-AF65-F5344CB8AC3E}">
        <p14:creationId xmlns:p14="http://schemas.microsoft.com/office/powerpoint/2010/main" val="270101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4500" y="734834"/>
            <a:ext cx="3698170" cy="707886"/>
          </a:xfrm>
          <a:prstGeom prst="rect">
            <a:avLst/>
          </a:prstGeom>
          <a:noFill/>
        </p:spPr>
        <p:txBody>
          <a:bodyPr wrap="square" rtlCol="0">
            <a:spAutoFit/>
          </a:bodyPr>
          <a:lstStyle/>
          <a:p>
            <a:r>
              <a:rPr lang="en-US" sz="4000" dirty="0">
                <a:solidFill>
                  <a:srgbClr val="FF0000"/>
                </a:solidFill>
                <a:latin typeface="Book Antiqua" panose="02040602050305030304" pitchFamily="18" charset="0"/>
              </a:rPr>
              <a:t>KHỞI ĐỘNG</a:t>
            </a:r>
          </a:p>
        </p:txBody>
      </p:sp>
      <p:sp>
        <p:nvSpPr>
          <p:cNvPr id="11" name="TextBox 10"/>
          <p:cNvSpPr txBox="1"/>
          <p:nvPr/>
        </p:nvSpPr>
        <p:spPr>
          <a:xfrm>
            <a:off x="1104899" y="1442720"/>
            <a:ext cx="5717931" cy="3903504"/>
          </a:xfrm>
          <a:prstGeom prst="rect">
            <a:avLst/>
          </a:prstGeom>
          <a:solidFill>
            <a:schemeClr val="accent3">
              <a:lumMod val="20000"/>
              <a:lumOff val="80000"/>
            </a:schemeClr>
          </a:solidFill>
        </p:spPr>
        <p:txBody>
          <a:bodyPr wrap="square" rtlCol="0">
            <a:spAutoFit/>
          </a:bodyPr>
          <a:lstStyle/>
          <a:p>
            <a:pPr marL="342900" indent="-342900">
              <a:lnSpc>
                <a:spcPct val="150000"/>
              </a:lnSpc>
              <a:buFont typeface="Arial" panose="020B0604020202020204" pitchFamily="34" charset="0"/>
              <a:buChar char="•"/>
            </a:pPr>
            <a:r>
              <a:rPr lang="en-US" sz="2800" i="1" dirty="0" err="1">
                <a:solidFill>
                  <a:srgbClr val="002060"/>
                </a:solidFill>
              </a:rPr>
              <a:t>Thực</a:t>
            </a:r>
            <a:r>
              <a:rPr lang="en-US" sz="2800" i="1" dirty="0">
                <a:solidFill>
                  <a:srgbClr val="002060"/>
                </a:solidFill>
              </a:rPr>
              <a:t> </a:t>
            </a:r>
            <a:r>
              <a:rPr lang="en-US" sz="2800" i="1" dirty="0" err="1">
                <a:solidFill>
                  <a:srgbClr val="002060"/>
                </a:solidFill>
              </a:rPr>
              <a:t>hiện</a:t>
            </a:r>
            <a:r>
              <a:rPr lang="en-US" sz="2800" i="1" dirty="0">
                <a:solidFill>
                  <a:srgbClr val="002060"/>
                </a:solidFill>
              </a:rPr>
              <a:t> </a:t>
            </a:r>
            <a:r>
              <a:rPr lang="en-US" sz="2800" i="1" dirty="0" err="1">
                <a:solidFill>
                  <a:srgbClr val="002060"/>
                </a:solidFill>
              </a:rPr>
              <a:t>khởi</a:t>
            </a:r>
            <a:r>
              <a:rPr lang="en-US" sz="2800" i="1" dirty="0">
                <a:solidFill>
                  <a:srgbClr val="002060"/>
                </a:solidFill>
              </a:rPr>
              <a:t> </a:t>
            </a:r>
            <a:r>
              <a:rPr lang="en-US" sz="2800" i="1" dirty="0" err="1">
                <a:solidFill>
                  <a:srgbClr val="002060"/>
                </a:solidFill>
              </a:rPr>
              <a:t>động</a:t>
            </a: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các</a:t>
            </a:r>
            <a:r>
              <a:rPr lang="en-US" sz="2800" i="1" dirty="0">
                <a:solidFill>
                  <a:srgbClr val="002060"/>
                </a:solidFill>
              </a:rPr>
              <a:t> </a:t>
            </a:r>
            <a:r>
              <a:rPr lang="en-US" sz="2800" i="1" dirty="0" err="1">
                <a:solidFill>
                  <a:srgbClr val="002060"/>
                </a:solidFill>
              </a:rPr>
              <a:t>khớp</a:t>
            </a:r>
            <a:r>
              <a:rPr lang="en-US" sz="2800" i="1" dirty="0">
                <a:solidFill>
                  <a:srgbClr val="002060"/>
                </a:solidFill>
              </a:rPr>
              <a:t>:</a:t>
            </a:r>
          </a:p>
          <a:p>
            <a:pPr>
              <a:lnSpc>
                <a:spcPct val="150000"/>
              </a:lnSpc>
            </a:pP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khớp</a:t>
            </a:r>
            <a:r>
              <a:rPr lang="en-US" sz="2800" i="1" dirty="0">
                <a:solidFill>
                  <a:srgbClr val="002060"/>
                </a:solidFill>
              </a:rPr>
              <a:t> </a:t>
            </a:r>
            <a:r>
              <a:rPr lang="en-US" sz="2800" i="1" dirty="0" err="1">
                <a:solidFill>
                  <a:srgbClr val="002060"/>
                </a:solidFill>
              </a:rPr>
              <a:t>cổ</a:t>
            </a:r>
            <a:r>
              <a:rPr lang="en-US" sz="2800" i="1" dirty="0">
                <a:solidFill>
                  <a:srgbClr val="002060"/>
                </a:solidFill>
              </a:rPr>
              <a:t>                                       </a:t>
            </a:r>
          </a:p>
          <a:p>
            <a:pPr>
              <a:lnSpc>
                <a:spcPct val="150000"/>
              </a:lnSpc>
            </a:pPr>
            <a:r>
              <a:rPr lang="en-US" sz="2800" i="1" dirty="0">
                <a:solidFill>
                  <a:srgbClr val="002060"/>
                </a:solidFill>
              </a:rPr>
              <a:t>+ </a:t>
            </a:r>
            <a:r>
              <a:rPr lang="en-US" sz="2800" i="1" dirty="0" err="1">
                <a:solidFill>
                  <a:srgbClr val="002060"/>
                </a:solidFill>
              </a:rPr>
              <a:t>cổ</a:t>
            </a:r>
            <a:r>
              <a:rPr lang="en-US" sz="2800" i="1" dirty="0">
                <a:solidFill>
                  <a:srgbClr val="002060"/>
                </a:solidFill>
              </a:rPr>
              <a:t> </a:t>
            </a:r>
            <a:r>
              <a:rPr lang="en-US" sz="2800" i="1" dirty="0" err="1">
                <a:solidFill>
                  <a:srgbClr val="002060"/>
                </a:solidFill>
              </a:rPr>
              <a:t>tay</a:t>
            </a:r>
            <a:r>
              <a:rPr lang="en-US" sz="2800" i="1" dirty="0">
                <a:solidFill>
                  <a:srgbClr val="002060"/>
                </a:solidFill>
              </a:rPr>
              <a:t>, </a:t>
            </a:r>
            <a:r>
              <a:rPr lang="en-US" sz="2800" i="1" dirty="0" err="1">
                <a:solidFill>
                  <a:srgbClr val="002060"/>
                </a:solidFill>
              </a:rPr>
              <a:t>cổ</a:t>
            </a:r>
            <a:r>
              <a:rPr lang="en-US" sz="2800" i="1" dirty="0">
                <a:solidFill>
                  <a:srgbClr val="002060"/>
                </a:solidFill>
              </a:rPr>
              <a:t> </a:t>
            </a:r>
            <a:r>
              <a:rPr lang="en-US" sz="2800" i="1" dirty="0" err="1">
                <a:solidFill>
                  <a:srgbClr val="002060"/>
                </a:solidFill>
              </a:rPr>
              <a:t>chân</a:t>
            </a:r>
            <a:r>
              <a:rPr lang="en-US" sz="2800" i="1" dirty="0">
                <a:solidFill>
                  <a:srgbClr val="002060"/>
                </a:solidFill>
              </a:rPr>
              <a:t> </a:t>
            </a:r>
          </a:p>
          <a:p>
            <a:pPr>
              <a:lnSpc>
                <a:spcPct val="150000"/>
              </a:lnSpc>
            </a:pP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khớp</a:t>
            </a:r>
            <a:r>
              <a:rPr lang="en-US" sz="2800" i="1" dirty="0">
                <a:solidFill>
                  <a:srgbClr val="002060"/>
                </a:solidFill>
              </a:rPr>
              <a:t> </a:t>
            </a:r>
            <a:r>
              <a:rPr lang="en-US" sz="2800" i="1" dirty="0" err="1">
                <a:solidFill>
                  <a:srgbClr val="002060"/>
                </a:solidFill>
              </a:rPr>
              <a:t>vai</a:t>
            </a:r>
            <a:r>
              <a:rPr lang="en-US" sz="2800" i="1" dirty="0">
                <a:solidFill>
                  <a:srgbClr val="002060"/>
                </a:solidFill>
              </a:rPr>
              <a:t>                  </a:t>
            </a:r>
          </a:p>
          <a:p>
            <a:pPr>
              <a:lnSpc>
                <a:spcPct val="150000"/>
              </a:lnSpc>
            </a:pP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khớphông</a:t>
            </a:r>
            <a:endParaRPr lang="en-US" sz="2800" i="1" dirty="0">
              <a:solidFill>
                <a:srgbClr val="002060"/>
              </a:solidFill>
            </a:endParaRPr>
          </a:p>
          <a:p>
            <a:pPr>
              <a:lnSpc>
                <a:spcPct val="150000"/>
              </a:lnSpc>
            </a:pPr>
            <a:r>
              <a:rPr lang="en-US" sz="2800" i="1" dirty="0">
                <a:solidFill>
                  <a:srgbClr val="002060"/>
                </a:solidFill>
              </a:rPr>
              <a:t>+ </a:t>
            </a:r>
            <a:r>
              <a:rPr lang="en-US" sz="2800" i="1" dirty="0" err="1">
                <a:solidFill>
                  <a:srgbClr val="002060"/>
                </a:solidFill>
              </a:rPr>
              <a:t>Xoay</a:t>
            </a:r>
            <a:r>
              <a:rPr lang="en-US" sz="2800" i="1" dirty="0">
                <a:solidFill>
                  <a:srgbClr val="002060"/>
                </a:solidFill>
              </a:rPr>
              <a:t> </a:t>
            </a:r>
            <a:r>
              <a:rPr lang="en-US" sz="2800" i="1" dirty="0" err="1">
                <a:solidFill>
                  <a:srgbClr val="002060"/>
                </a:solidFill>
              </a:rPr>
              <a:t>khớp</a:t>
            </a:r>
            <a:r>
              <a:rPr lang="en-US" sz="2800" i="1" dirty="0">
                <a:solidFill>
                  <a:srgbClr val="002060"/>
                </a:solidFill>
              </a:rPr>
              <a:t> </a:t>
            </a:r>
            <a:r>
              <a:rPr lang="en-US" sz="2800" i="1" dirty="0" err="1">
                <a:solidFill>
                  <a:srgbClr val="002060"/>
                </a:solidFill>
              </a:rPr>
              <a:t>đầu</a:t>
            </a:r>
            <a:r>
              <a:rPr lang="en-US" sz="2800" i="1" dirty="0">
                <a:solidFill>
                  <a:srgbClr val="002060"/>
                </a:solidFill>
              </a:rPr>
              <a:t> </a:t>
            </a:r>
            <a:r>
              <a:rPr lang="en-US" sz="2800" i="1" dirty="0" err="1">
                <a:solidFill>
                  <a:srgbClr val="002060"/>
                </a:solidFill>
              </a:rPr>
              <a:t>gối</a:t>
            </a:r>
            <a:r>
              <a:rPr lang="en-US" sz="2800" i="1" dirty="0">
                <a:solidFill>
                  <a:srgbClr val="002060"/>
                </a:solidFill>
              </a:rPr>
              <a:t>.</a:t>
            </a:r>
          </a:p>
        </p:txBody>
      </p:sp>
    </p:spTree>
    <p:extLst>
      <p:ext uri="{BB962C8B-B14F-4D97-AF65-F5344CB8AC3E}">
        <p14:creationId xmlns:p14="http://schemas.microsoft.com/office/powerpoint/2010/main" val="511170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7520" y="582751"/>
            <a:ext cx="11328400" cy="523220"/>
          </a:xfrm>
          <a:prstGeom prst="rect">
            <a:avLst/>
          </a:prstGeom>
          <a:solidFill>
            <a:schemeClr val="accent3">
              <a:lumMod val="60000"/>
              <a:lumOff val="40000"/>
            </a:schemeClr>
          </a:solid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TRÒ CHƠI BỔ TRỢ VẬN ĐỘNG: </a:t>
            </a:r>
            <a:r>
              <a:rPr lang="vi-VN" sz="2800" dirty="0">
                <a:solidFill>
                  <a:srgbClr val="FF0000"/>
                </a:solidFill>
                <a:latin typeface="Times New Roman" panose="02020603050405020304" pitchFamily="18" charset="0"/>
                <a:cs typeface="Times New Roman" panose="02020603050405020304" pitchFamily="18" charset="0"/>
              </a:rPr>
              <a:t>KẾT BẠN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77520" y="1105971"/>
            <a:ext cx="5936344" cy="9393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200000"/>
              </a:lnSpc>
            </a:pPr>
            <a:endParaRPr lang="en-US" sz="3200" b="1" i="1" dirty="0">
              <a:solidFill>
                <a:srgbClr val="002060"/>
              </a:solidFill>
            </a:endParaRPr>
          </a:p>
        </p:txBody>
      </p:sp>
    </p:spTree>
    <p:extLst>
      <p:ext uri="{BB962C8B-B14F-4D97-AF65-F5344CB8AC3E}">
        <p14:creationId xmlns:p14="http://schemas.microsoft.com/office/powerpoint/2010/main" val="380250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960" y="690880"/>
            <a:ext cx="10800080" cy="830997"/>
          </a:xfrm>
          <a:prstGeom prst="rect">
            <a:avLst/>
          </a:prstGeom>
          <a:noFill/>
        </p:spPr>
        <p:txBody>
          <a:bodyPr wrap="square" rtlCol="0">
            <a:spAutoFit/>
          </a:bodyPr>
          <a:lstStyle/>
          <a:p>
            <a:r>
              <a:rPr lang="en-US" sz="2400" b="1" dirty="0">
                <a:solidFill>
                  <a:srgbClr val="FF0000"/>
                </a:solidFill>
                <a:latin typeface="Bookman Old Style" panose="02050604050505020204" pitchFamily="18" charset="0"/>
              </a:rPr>
              <a:t>CÁCH CHUYỂN ĐỘI HÌNH HÀNG DỌC THÀNH ĐỘI HÌNH VÒNG TRÒN </a:t>
            </a:r>
          </a:p>
        </p:txBody>
      </p:sp>
      <p:pic>
        <p:nvPicPr>
          <p:cNvPr id="8" name="Picture 7"/>
          <p:cNvPicPr>
            <a:picLocks noChangeAspect="1"/>
          </p:cNvPicPr>
          <p:nvPr/>
        </p:nvPicPr>
        <p:blipFill>
          <a:blip r:embed="rId2"/>
          <a:stretch>
            <a:fillRect/>
          </a:stretch>
        </p:blipFill>
        <p:spPr>
          <a:xfrm>
            <a:off x="568960" y="1559995"/>
            <a:ext cx="4340728" cy="1902117"/>
          </a:xfrm>
          <a:prstGeom prst="rect">
            <a:avLst/>
          </a:prstGeom>
        </p:spPr>
      </p:pic>
      <p:pic>
        <p:nvPicPr>
          <p:cNvPr id="10" name="Picture 9"/>
          <p:cNvPicPr>
            <a:picLocks noChangeAspect="1"/>
          </p:cNvPicPr>
          <p:nvPr/>
        </p:nvPicPr>
        <p:blipFill>
          <a:blip r:embed="rId3"/>
          <a:stretch>
            <a:fillRect/>
          </a:stretch>
        </p:blipFill>
        <p:spPr>
          <a:xfrm>
            <a:off x="5884611" y="1270000"/>
            <a:ext cx="5616509" cy="1982298"/>
          </a:xfrm>
          <a:prstGeom prst="rect">
            <a:avLst/>
          </a:prstGeom>
        </p:spPr>
      </p:pic>
      <p:sp>
        <p:nvSpPr>
          <p:cNvPr id="14" name="TextBox 13"/>
          <p:cNvSpPr txBox="1"/>
          <p:nvPr/>
        </p:nvSpPr>
        <p:spPr>
          <a:xfrm>
            <a:off x="5608320" y="3449934"/>
            <a:ext cx="5892800" cy="2031325"/>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t>
            </a:r>
            <a:r>
              <a:rPr lang="en-US" b="1" u="sng" dirty="0">
                <a:solidFill>
                  <a:srgbClr val="FF0000"/>
                </a:solidFill>
                <a:latin typeface="Times New Roman" panose="02020603050405020304" pitchFamily="18" charset="0"/>
                <a:cs typeface="Times New Roman" panose="02020603050405020304" pitchFamily="18" charset="0"/>
              </a:rPr>
              <a:t>CHUYỂN THÀNH ĐỘI HÌNH VÒNG TRÒN</a:t>
            </a:r>
            <a:r>
              <a:rPr lang="en-US" dirty="0">
                <a:latin typeface="Times New Roman" panose="02020603050405020304" pitchFamily="18" charset="0"/>
                <a:cs typeface="Times New Roman" panose="02020603050405020304" pitchFamily="18" charset="0"/>
              </a:rPr>
              <a:t>: </a:t>
            </a:r>
            <a:r>
              <a:rPr lang="en-US" i="1" dirty="0">
                <a:solidFill>
                  <a:srgbClr val="002060"/>
                </a:solidFill>
                <a:latin typeface="Times New Roman" panose="02020603050405020304" pitchFamily="18" charset="0"/>
                <a:cs typeface="Times New Roman" panose="02020603050405020304" pitchFamily="18" charset="0"/>
              </a:rPr>
              <a:t>KHI CÓ HIỆU LỆNH </a:t>
            </a:r>
            <a:r>
              <a:rPr lang="en-US" i="1" dirty="0">
                <a:solidFill>
                  <a:srgbClr val="FF0000"/>
                </a:solidFill>
                <a:latin typeface="Times New Roman" panose="02020603050405020304" pitchFamily="18" charset="0"/>
                <a:cs typeface="Times New Roman" panose="02020603050405020304" pitchFamily="18" charset="0"/>
              </a:rPr>
              <a:t>“ ĐỨNG LẠI- ĐỨNG”</a:t>
            </a:r>
          </a:p>
          <a:p>
            <a:pPr marL="285750" indent="-285750">
              <a:buFontTx/>
              <a:buChar char="-"/>
            </a:pPr>
            <a:r>
              <a:rPr lang="en-US" i="1" dirty="0">
                <a:solidFill>
                  <a:srgbClr val="002060"/>
                </a:solidFill>
                <a:latin typeface="Times New Roman" panose="02020603050405020304" pitchFamily="18" charset="0"/>
                <a:cs typeface="Times New Roman" panose="02020603050405020304" pitchFamily="18" charset="0"/>
              </a:rPr>
              <a:t>ĐỘNG TÁC: TẤT CẢ ĐỨNG LẠI,MẶT HƯỚNG THEO CHIỀU VÒNG TRÒN</a:t>
            </a:r>
          </a:p>
          <a:p>
            <a:pPr marL="285750" indent="-285750">
              <a:buFontTx/>
              <a:buChar char="-"/>
            </a:pPr>
            <a:r>
              <a:rPr lang="en-US" i="1" dirty="0">
                <a:solidFill>
                  <a:srgbClr val="002060"/>
                </a:solidFill>
                <a:latin typeface="Times New Roman" panose="02020603050405020304" pitchFamily="18" charset="0"/>
                <a:cs typeface="Times New Roman" panose="02020603050405020304" pitchFamily="18" charset="0"/>
              </a:rPr>
              <a:t>KHẨU LỆNH: </a:t>
            </a:r>
            <a:r>
              <a:rPr lang="en-US" i="1" dirty="0">
                <a:solidFill>
                  <a:srgbClr val="FF0000"/>
                </a:solidFill>
                <a:latin typeface="Times New Roman" panose="02020603050405020304" pitchFamily="18" charset="0"/>
                <a:cs typeface="Times New Roman" panose="02020603050405020304" pitchFamily="18" charset="0"/>
              </a:rPr>
              <a:t>“BÊN TRÁI- QUAY”</a:t>
            </a:r>
          </a:p>
          <a:p>
            <a:pPr marL="285750" indent="-285750">
              <a:buFontTx/>
              <a:buChar char="-"/>
            </a:pPr>
            <a:r>
              <a:rPr lang="en-US" i="1" dirty="0">
                <a:solidFill>
                  <a:srgbClr val="002060"/>
                </a:solidFill>
                <a:latin typeface="Times New Roman" panose="02020603050405020304" pitchFamily="18" charset="0"/>
                <a:cs typeface="Times New Roman" panose="02020603050405020304" pitchFamily="18" charset="0"/>
              </a:rPr>
              <a:t>ĐỘNG TÁC: TẤT CẢ THỰC HIỆN ĐỘNG TÁC QUAY TRÁI ĐỂ QUAY MẶT VÀO TRONG VÒNG TRÒN.</a:t>
            </a:r>
          </a:p>
        </p:txBody>
      </p:sp>
      <p:sp>
        <p:nvSpPr>
          <p:cNvPr id="13" name="TextBox 12"/>
          <p:cNvSpPr txBox="1"/>
          <p:nvPr/>
        </p:nvSpPr>
        <p:spPr>
          <a:xfrm>
            <a:off x="391390" y="3613283"/>
            <a:ext cx="5260473" cy="2862322"/>
          </a:xfrm>
          <a:prstGeom prst="rect">
            <a:avLst/>
          </a:prstGeom>
          <a:noFill/>
        </p:spPr>
        <p:txBody>
          <a:bodyPr wrap="square" rtlCol="0">
            <a:spAutoFit/>
          </a:bodyPr>
          <a:lstStyle/>
          <a:p>
            <a:r>
              <a:rPr lang="en-US" u="sng" dirty="0">
                <a:solidFill>
                  <a:srgbClr val="FF0000"/>
                </a:solidFill>
              </a:rPr>
              <a:t>*</a:t>
            </a:r>
            <a:r>
              <a:rPr lang="en-US" b="1" u="sng" dirty="0">
                <a:solidFill>
                  <a:srgbClr val="FF0000"/>
                </a:solidFill>
              </a:rPr>
              <a:t>ĐỘI HÌNH HÀNG DỌC </a:t>
            </a:r>
            <a:r>
              <a:rPr lang="en-US" dirty="0"/>
              <a:t>: </a:t>
            </a:r>
          </a:p>
          <a:p>
            <a:pPr marL="285750" indent="-285750">
              <a:buFontTx/>
              <a:buChar char="-"/>
            </a:pP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 </a:t>
            </a:r>
          </a:p>
          <a:p>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Bước</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ngược</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chiều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kim</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đồng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hồ</a:t>
            </a:r>
            <a:r>
              <a:rPr lang="en-US" sz="2400" u="sng"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1743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1840" y="762000"/>
            <a:ext cx="10800080" cy="461665"/>
          </a:xfrm>
          <a:prstGeom prst="rect">
            <a:avLst/>
          </a:prstGeom>
          <a:noFill/>
        </p:spPr>
        <p:txBody>
          <a:bodyPr wrap="square" rtlCol="0">
            <a:spAutoFit/>
          </a:bodyPr>
          <a:lstStyle/>
          <a:p>
            <a:r>
              <a:rPr lang="en-US" sz="2400" b="1" dirty="0">
                <a:solidFill>
                  <a:srgbClr val="FF0000"/>
                </a:solidFill>
                <a:latin typeface="Bookman Old Style" panose="02050604050505020204" pitchFamily="18" charset="0"/>
              </a:rPr>
              <a:t> CHUYỂN ĐỘI HÌNH VÒNG TRÒN THÀNH ĐỘI HÌNH HÀNG DỌC</a:t>
            </a:r>
          </a:p>
        </p:txBody>
      </p:sp>
      <p:pic>
        <p:nvPicPr>
          <p:cNvPr id="11" name="Picture 10"/>
          <p:cNvPicPr>
            <a:picLocks noChangeAspect="1"/>
          </p:cNvPicPr>
          <p:nvPr/>
        </p:nvPicPr>
        <p:blipFill>
          <a:blip r:embed="rId2"/>
          <a:stretch>
            <a:fillRect/>
          </a:stretch>
        </p:blipFill>
        <p:spPr>
          <a:xfrm>
            <a:off x="1033276" y="1478006"/>
            <a:ext cx="4631290" cy="1680520"/>
          </a:xfrm>
          <a:prstGeom prst="rect">
            <a:avLst/>
          </a:prstGeom>
        </p:spPr>
      </p:pic>
      <p:sp>
        <p:nvSpPr>
          <p:cNvPr id="12" name="TextBox 11"/>
          <p:cNvSpPr txBox="1"/>
          <p:nvPr/>
        </p:nvSpPr>
        <p:spPr>
          <a:xfrm>
            <a:off x="660400" y="3332480"/>
            <a:ext cx="4348480" cy="487680"/>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3"/>
          <a:stretch>
            <a:fillRect/>
          </a:stretch>
        </p:blipFill>
        <p:spPr>
          <a:xfrm>
            <a:off x="6320251" y="1478006"/>
            <a:ext cx="4124229" cy="2342154"/>
          </a:xfrm>
          <a:prstGeom prst="rect">
            <a:avLst/>
          </a:prstGeom>
        </p:spPr>
      </p:pic>
      <p:sp>
        <p:nvSpPr>
          <p:cNvPr id="17" name="TextBox 16"/>
          <p:cNvSpPr txBox="1"/>
          <p:nvPr/>
        </p:nvSpPr>
        <p:spPr>
          <a:xfrm>
            <a:off x="1096124" y="3674234"/>
            <a:ext cx="9136884" cy="3877985"/>
          </a:xfrm>
          <a:prstGeom prst="rect">
            <a:avLst/>
          </a:prstGeom>
          <a:noFill/>
        </p:spPr>
        <p:txBody>
          <a:bodyPr wrap="square" rtlCol="0">
            <a:spAutoFit/>
          </a:bodyPr>
          <a:lstStyle/>
          <a:p>
            <a:pPr marL="285750" indent="-285750"/>
            <a:r>
              <a:rPr lang="en-US" sz="2400" b="1" i="1" dirty="0">
                <a:latin typeface="Times New Roman" panose="02020603050405020304" pitchFamily="18" charset="0"/>
                <a:cs typeface="Times New Roman" panose="02020603050405020304" pitchFamily="18" charset="0"/>
              </a:rPr>
              <a:t>CHUẨN 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285750" indent="-285750"/>
            <a:r>
              <a:rPr lang="en-US" sz="2400" b="1" i="1" dirty="0">
                <a:latin typeface="Times New Roman" panose="02020603050405020304" pitchFamily="18" charset="0"/>
                <a:cs typeface="Times New Roman" panose="02020603050405020304" pitchFamily="18" charset="0"/>
              </a:rPr>
              <a:t>KHẨU LỆNH</a:t>
            </a:r>
            <a:r>
              <a:rPr lang="en-US" sz="24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phải</a:t>
            </a:r>
            <a:r>
              <a:rPr lang="en-US" sz="2400" i="1" dirty="0">
                <a:solidFill>
                  <a:srgbClr val="FF0000"/>
                </a:solidFill>
                <a:latin typeface="Times New Roman" panose="02020603050405020304" pitchFamily="18" charset="0"/>
                <a:cs typeface="Times New Roman" panose="02020603050405020304" pitchFamily="18" charset="0"/>
              </a:rPr>
              <a:t> – Quay”</a:t>
            </a:r>
          </a:p>
          <a:p>
            <a:pPr marL="285750" indent="-285750"/>
            <a:r>
              <a:rPr lang="en-US" sz="2400" b="1" i="1" dirty="0">
                <a:latin typeface="Times New Roman" panose="02020603050405020304" pitchFamily="18" charset="0"/>
                <a:cs typeface="Times New Roman" panose="02020603050405020304" pitchFamily="18" charset="0"/>
              </a:rPr>
              <a:t>ĐỘNG 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marL="285750" indent="-285750"/>
            <a:r>
              <a:rPr lang="en-US" sz="2400" b="1" i="1" dirty="0">
                <a:latin typeface="Times New Roman" panose="02020603050405020304" pitchFamily="18" charset="0"/>
                <a:cs typeface="Times New Roman" panose="02020603050405020304" pitchFamily="18" charset="0"/>
              </a:rPr>
              <a:t>KHẨU LỆNH</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1(2,3,4…) </a:t>
            </a:r>
            <a:r>
              <a:rPr lang="en-US" sz="2400" dirty="0" err="1">
                <a:solidFill>
                  <a:srgbClr val="FF0000"/>
                </a:solidFill>
                <a:latin typeface="Times New Roman" panose="02020603050405020304" pitchFamily="18" charset="0"/>
                <a:cs typeface="Times New Roman" panose="02020603050405020304" pitchFamily="18" charset="0"/>
              </a:rPr>
              <a:t>hàng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Bước</a:t>
            </a:r>
            <a:r>
              <a:rPr lang="en-US" sz="2400" dirty="0">
                <a:solidFill>
                  <a:srgbClr val="FF0000"/>
                </a:solidFill>
                <a:latin typeface="Times New Roman" panose="02020603050405020304" pitchFamily="18" charset="0"/>
                <a:cs typeface="Times New Roman" panose="02020603050405020304" pitchFamily="18" charset="0"/>
              </a:rPr>
              <a:t>” .</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r>
              <a:rPr lang="en-US" sz="2400" b="1" i="1" dirty="0">
                <a:latin typeface="Times New Roman" panose="02020603050405020304" pitchFamily="18" charset="0"/>
                <a:cs typeface="Times New Roman" panose="02020603050405020304" pitchFamily="18" charset="0"/>
              </a:rPr>
              <a:t>ĐỘNG 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1(2,3,4…)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84061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0320" y="538480"/>
            <a:ext cx="9956800" cy="646331"/>
          </a:xfrm>
          <a:prstGeom prst="rect">
            <a:avLst/>
          </a:prstGeom>
          <a:solidFill>
            <a:schemeClr val="bg2">
              <a:lumMod val="90000"/>
            </a:schemeClr>
          </a:solidFill>
        </p:spPr>
        <p:txBody>
          <a:bodyPr wrap="square" rtlCol="0">
            <a:spAutoFit/>
          </a:bodyPr>
          <a:lstStyle/>
          <a:p>
            <a:pPr algn="ctr"/>
            <a:r>
              <a:rPr lang="en-US" sz="3600" b="1" dirty="0">
                <a:solidFill>
                  <a:srgbClr val="FF0000"/>
                </a:solidFill>
              </a:rPr>
              <a:t>TRÒ CHƠI : LÒ CÒ TIẾP SỨC </a:t>
            </a:r>
          </a:p>
        </p:txBody>
      </p:sp>
      <p:sp>
        <p:nvSpPr>
          <p:cNvPr id="6" name="TextBox 5"/>
          <p:cNvSpPr txBox="1"/>
          <p:nvPr/>
        </p:nvSpPr>
        <p:spPr>
          <a:xfrm>
            <a:off x="5496560" y="1184811"/>
            <a:ext cx="5750560" cy="4659289"/>
          </a:xfrm>
          <a:prstGeom prst="rect">
            <a:avLst/>
          </a:prstGeom>
          <a:noFill/>
        </p:spPr>
        <p:txBody>
          <a:bodyPr wrap="square" rtlCol="0">
            <a:spAutoFit/>
          </a:bodyPr>
          <a:lstStyle/>
          <a:p>
            <a:pPr>
              <a:lnSpc>
                <a:spcPct val="150000"/>
              </a:lnSpc>
            </a:pPr>
            <a:r>
              <a:rPr lang="en-US" sz="2000" b="1" i="1" dirty="0">
                <a:solidFill>
                  <a:srgbClr val="FF0000"/>
                </a:solidFill>
              </a:rPr>
              <a:t>CÁCH CHƠI:</a:t>
            </a:r>
            <a:endParaRPr lang="vi-VN" sz="2000" b="1" i="1" dirty="0">
              <a:solidFill>
                <a:srgbClr val="FF0000"/>
              </a:solidFill>
            </a:endParaRPr>
          </a:p>
          <a:p>
            <a:pPr marL="285750" indent="-285750">
              <a:lnSpc>
                <a:spcPct val="150000"/>
              </a:lnSpc>
              <a:buFontTx/>
              <a:buChar char="-"/>
            </a:pPr>
            <a:r>
              <a:rPr lang="vi-VN" sz="2000" dirty="0"/>
              <a:t>Khi có lệnh, em số 1 nhảy lò cò một chân vào trong các vòng tròn, khi hết vòng tròn cuối cùng thì chạy vòng qua đích, sau đó chạy nhanh về chạm nhẹ vào tay em số 2.</a:t>
            </a:r>
          </a:p>
          <a:p>
            <a:pPr marL="285750" indent="-285750">
              <a:lnSpc>
                <a:spcPct val="150000"/>
              </a:lnSpc>
              <a:buFontTx/>
              <a:buChar char="-"/>
            </a:pPr>
            <a:r>
              <a:rPr lang="vi-VN" sz="2000" dirty="0"/>
              <a:t>Em số 2 thực hiện như em số 1, rồi chạm nhẹ vào tay em số 3.</a:t>
            </a:r>
          </a:p>
          <a:p>
            <a:pPr marL="285750" indent="-285750">
              <a:lnSpc>
                <a:spcPct val="150000"/>
              </a:lnSpc>
              <a:buFontTx/>
              <a:buChar char="-"/>
            </a:pPr>
            <a:r>
              <a:rPr lang="vi-VN" sz="2000" dirty="0"/>
              <a:t>Cứ tiếp tục chơi như thế cho đến em cuối cùng của mỗi đội. Đội nào xong trước, ít phạm quy là thắng cuộc. </a:t>
            </a:r>
            <a:endParaRPr lang="en-US" sz="2000" dirty="0"/>
          </a:p>
        </p:txBody>
      </p:sp>
      <p:pic>
        <p:nvPicPr>
          <p:cNvPr id="2050" name="Picture 155" descr="lò cò tiếp sức"/>
          <p:cNvPicPr>
            <a:picLocks noChangeAspect="1" noChangeArrowheads="1"/>
          </p:cNvPicPr>
          <p:nvPr/>
        </p:nvPicPr>
        <p:blipFill>
          <a:blip r:embed="rId2"/>
          <a:srcRect/>
          <a:stretch>
            <a:fillRect/>
          </a:stretch>
        </p:blipFill>
        <p:spPr bwMode="auto">
          <a:xfrm>
            <a:off x="627017" y="1985555"/>
            <a:ext cx="4310743" cy="3148148"/>
          </a:xfrm>
          <a:prstGeom prst="rect">
            <a:avLst/>
          </a:prstGeom>
          <a:noFill/>
          <a:ln w="9525">
            <a:noFill/>
            <a:miter lim="800000"/>
            <a:headEnd/>
            <a:tailEnd/>
          </a:ln>
        </p:spPr>
      </p:pic>
    </p:spTree>
    <p:extLst>
      <p:ext uri="{BB962C8B-B14F-4D97-AF65-F5344CB8AC3E}">
        <p14:creationId xmlns:p14="http://schemas.microsoft.com/office/powerpoint/2010/main" val="351982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5680" y="721360"/>
            <a:ext cx="3048000" cy="707886"/>
          </a:xfrm>
          <a:prstGeom prst="rect">
            <a:avLst/>
          </a:prstGeom>
          <a:noFill/>
        </p:spPr>
        <p:txBody>
          <a:bodyPr wrap="square" rtlCol="0">
            <a:spAutoFit/>
          </a:bodyPr>
          <a:lstStyle/>
          <a:p>
            <a:r>
              <a:rPr lang="en-US" sz="4000" dirty="0">
                <a:latin typeface="Book Antiqua" panose="02040602050305030304" pitchFamily="18" charset="0"/>
              </a:rPr>
              <a:t>THẢ LỎNG </a:t>
            </a:r>
          </a:p>
        </p:txBody>
      </p:sp>
      <p:sp>
        <p:nvSpPr>
          <p:cNvPr id="13" name="TextBox 12"/>
          <p:cNvSpPr txBox="1"/>
          <p:nvPr/>
        </p:nvSpPr>
        <p:spPr>
          <a:xfrm>
            <a:off x="508000" y="1691249"/>
            <a:ext cx="707136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THỰC HIỆN CÁC ĐỘNG TÁC THẢ LỎNG THEO HƯỚNG DẪN (THẢ LỎNG CƠ THỂ,ĐỘNG TÁC CHẬM,HÍT THỞ NHỊP NHÀNG)</a:t>
            </a:r>
          </a:p>
        </p:txBody>
      </p:sp>
      <p:pic>
        <p:nvPicPr>
          <p:cNvPr id="14" name="Picture 13"/>
          <p:cNvPicPr>
            <a:picLocks noChangeAspect="1"/>
          </p:cNvPicPr>
          <p:nvPr/>
        </p:nvPicPr>
        <p:blipFill>
          <a:blip r:embed="rId5"/>
          <a:stretch>
            <a:fillRect/>
          </a:stretch>
        </p:blipFill>
        <p:spPr>
          <a:xfrm>
            <a:off x="1574755" y="3079204"/>
            <a:ext cx="4140835" cy="2348230"/>
          </a:xfrm>
          <a:prstGeom prst="rect">
            <a:avLst/>
          </a:prstGeom>
        </p:spPr>
      </p:pic>
      <p:pic>
        <p:nvPicPr>
          <p:cNvPr id="2" name="thả lỏ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443770" y="1075303"/>
            <a:ext cx="4382134" cy="4572000"/>
          </a:xfrm>
          <a:prstGeom prst="rect">
            <a:avLst/>
          </a:prstGeom>
        </p:spPr>
      </p:pic>
    </p:spTree>
    <p:extLst>
      <p:ext uri="{BB962C8B-B14F-4D97-AF65-F5344CB8AC3E}">
        <p14:creationId xmlns:p14="http://schemas.microsoft.com/office/powerpoint/2010/main" val="338872653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473</Words>
  <Application>Microsoft Office PowerPoint</Application>
  <PresentationFormat>Custom</PresentationFormat>
  <Paragraphs>42</Paragraphs>
  <Slides>8</Slides>
  <Notes>2</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2021-10-09T14:48:59Z</dcterms:created>
  <dcterms:modified xsi:type="dcterms:W3CDTF">2023-09-21T20:18:53Z</dcterms:modified>
</cp:coreProperties>
</file>