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0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EB312-0728-4FA3-841E-D279AD539EEA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A8C94-8E29-49EA-898C-7D5DE6D69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58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63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baseline="0" dirty="0"/>
              <a:t>Slide Show mode, select the arrows to visit links.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22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1616-4770-4E37-9FF9-20C486FB9E0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94D2-8BD7-4F15-B2E5-6A2A14BB1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01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1616-4770-4E37-9FF9-20C486FB9E0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94D2-8BD7-4F15-B2E5-6A2A14BB1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09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1616-4770-4E37-9FF9-20C486FB9E0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94D2-8BD7-4F15-B2E5-6A2A14BB1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14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708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1616-4770-4E37-9FF9-20C486FB9E0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94D2-8BD7-4F15-B2E5-6A2A14BB1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00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1616-4770-4E37-9FF9-20C486FB9E0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94D2-8BD7-4F15-B2E5-6A2A14BB1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2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1616-4770-4E37-9FF9-20C486FB9E0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94D2-8BD7-4F15-B2E5-6A2A14BB1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3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1616-4770-4E37-9FF9-20C486FB9E0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94D2-8BD7-4F15-B2E5-6A2A14BB1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89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1616-4770-4E37-9FF9-20C486FB9E0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94D2-8BD7-4F15-B2E5-6A2A14BB1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96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1616-4770-4E37-9FF9-20C486FB9E0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94D2-8BD7-4F15-B2E5-6A2A14BB1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5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1616-4770-4E37-9FF9-20C486FB9E0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94D2-8BD7-4F15-B2E5-6A2A14BB1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74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1616-4770-4E37-9FF9-20C486FB9E0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C94D2-8BD7-4F15-B2E5-6A2A14BB1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7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1616-4770-4E37-9FF9-20C486FB9E0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C94D2-8BD7-4F15-B2E5-6A2A14BB1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4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 /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6.png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5535" y="617622"/>
            <a:ext cx="3723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Trebuchet MS" panose="020B0603020202020204"/>
              </a:rPr>
              <a:t>Trường Tiểu học </a:t>
            </a:r>
            <a:r>
              <a:rPr lang="vi-VN" sz="2400" dirty="0" err="1">
                <a:solidFill>
                  <a:prstClr val="black"/>
                </a:solidFill>
                <a:latin typeface="Trebuchet MS" panose="020B0603020202020204"/>
              </a:rPr>
              <a:t>Sài</a:t>
            </a:r>
            <a:r>
              <a:rPr lang="vi-VN" sz="2400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Trebuchet MS" panose="020B0603020202020204"/>
              </a:rPr>
              <a:t>Đồng</a:t>
            </a:r>
            <a:r>
              <a:rPr lang="vi-VN" sz="2400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endParaRPr lang="en-US" sz="2400" dirty="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5028" y="1227909"/>
            <a:ext cx="10774019" cy="28215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Tên bài: </a:t>
            </a:r>
            <a:r>
              <a:rPr lang="en-US" sz="4400" dirty="0">
                <a:solidFill>
                  <a:srgbClr val="00B0F0"/>
                </a:solidFill>
              </a:rPr>
              <a:t>ĐI ĐỀU, ĐỨNG LẠI, QUAY SAU – TRÒ CHƠI: BỊT MẮT BẮT DÊ”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29339" y="4694432"/>
            <a:ext cx="2023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000" dirty="0">
                <a:solidFill>
                  <a:prstClr val="black"/>
                </a:solidFill>
                <a:latin typeface="Trebuchet MS" panose="020B0603020202020204"/>
              </a:rPr>
              <a:t>THỂ DỤC LỚP 4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190091" y="5184278"/>
            <a:ext cx="5068956" cy="455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Giáo viên: </a:t>
            </a:r>
            <a:r>
              <a:rPr lang="en-US" sz="2400" dirty="0">
                <a:solidFill>
                  <a:srgbClr val="FFFF00"/>
                </a:solidFill>
                <a:latin typeface="Trebuchet MS" panose="020B0603020202020204"/>
              </a:rPr>
              <a:t>Nguyễn </a:t>
            </a:r>
            <a:r>
              <a:rPr lang="vi-VN" sz="2400" dirty="0">
                <a:solidFill>
                  <a:srgbClr val="FFFF00"/>
                </a:solidFill>
                <a:latin typeface="Trebuchet MS" panose="020B0603020202020204"/>
              </a:rPr>
              <a:t>Văn Thanh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762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34720" y="568960"/>
            <a:ext cx="295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Book Antiqua" panose="02040602050305030304" pitchFamily="18" charset="0"/>
              </a:rPr>
              <a:t>KHỞI ĐỘNG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4900" y="1442720"/>
            <a:ext cx="5344160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rgbClr val="002060"/>
                </a:solidFill>
              </a:rPr>
              <a:t>Thực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hiện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khởi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động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xoay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các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khớp</a:t>
            </a:r>
            <a:r>
              <a:rPr lang="en-US" sz="2400" i="1" dirty="0">
                <a:solidFill>
                  <a:srgbClr val="002060"/>
                </a:solidFill>
              </a:rPr>
              <a:t>:</a:t>
            </a:r>
          </a:p>
          <a:p>
            <a:r>
              <a:rPr lang="en-US" sz="2400" i="1" dirty="0">
                <a:solidFill>
                  <a:srgbClr val="002060"/>
                </a:solidFill>
              </a:rPr>
              <a:t>+ </a:t>
            </a:r>
            <a:r>
              <a:rPr lang="en-US" sz="2400" i="1" dirty="0" err="1">
                <a:solidFill>
                  <a:srgbClr val="002060"/>
                </a:solidFill>
              </a:rPr>
              <a:t>cổ</a:t>
            </a:r>
            <a:r>
              <a:rPr lang="en-US" sz="2400" i="1" dirty="0">
                <a:solidFill>
                  <a:srgbClr val="002060"/>
                </a:solidFill>
              </a:rPr>
              <a:t>                                         + </a:t>
            </a:r>
            <a:r>
              <a:rPr lang="en-US" sz="2400" i="1" dirty="0" err="1">
                <a:solidFill>
                  <a:srgbClr val="002060"/>
                </a:solidFill>
              </a:rPr>
              <a:t>hông</a:t>
            </a:r>
            <a:endParaRPr lang="en-US" sz="2400" i="1" dirty="0">
              <a:solidFill>
                <a:srgbClr val="002060"/>
              </a:solidFill>
            </a:endParaRPr>
          </a:p>
          <a:p>
            <a:r>
              <a:rPr lang="en-US" sz="2400" i="1" dirty="0">
                <a:solidFill>
                  <a:srgbClr val="002060"/>
                </a:solidFill>
              </a:rPr>
              <a:t>+ </a:t>
            </a:r>
            <a:r>
              <a:rPr lang="en-US" sz="2400" i="1" dirty="0" err="1">
                <a:solidFill>
                  <a:srgbClr val="002060"/>
                </a:solidFill>
              </a:rPr>
              <a:t>cổ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tay</a:t>
            </a:r>
            <a:r>
              <a:rPr lang="en-US" sz="2400" i="1" dirty="0">
                <a:solidFill>
                  <a:srgbClr val="002060"/>
                </a:solidFill>
              </a:rPr>
              <a:t>, </a:t>
            </a:r>
            <a:r>
              <a:rPr lang="en-US" sz="2400" i="1" dirty="0" err="1">
                <a:solidFill>
                  <a:srgbClr val="002060"/>
                </a:solidFill>
              </a:rPr>
              <a:t>cổ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chân</a:t>
            </a:r>
            <a:r>
              <a:rPr lang="en-US" sz="2400" i="1" dirty="0">
                <a:solidFill>
                  <a:srgbClr val="002060"/>
                </a:solidFill>
              </a:rPr>
              <a:t>                   + </a:t>
            </a:r>
            <a:r>
              <a:rPr lang="en-US" sz="2400" i="1" dirty="0" err="1">
                <a:solidFill>
                  <a:srgbClr val="002060"/>
                </a:solidFill>
              </a:rPr>
              <a:t>đầu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gối</a:t>
            </a:r>
            <a:endParaRPr lang="en-US" sz="2400" i="1" dirty="0">
              <a:solidFill>
                <a:srgbClr val="002060"/>
              </a:solidFill>
            </a:endParaRPr>
          </a:p>
          <a:p>
            <a:r>
              <a:rPr lang="en-US" sz="2400" i="1" dirty="0">
                <a:solidFill>
                  <a:srgbClr val="002060"/>
                </a:solidFill>
              </a:rPr>
              <a:t>+ </a:t>
            </a:r>
            <a:r>
              <a:rPr lang="en-US" sz="2400" i="1" dirty="0" err="1">
                <a:solidFill>
                  <a:srgbClr val="002060"/>
                </a:solidFill>
              </a:rPr>
              <a:t>vai</a:t>
            </a:r>
            <a:endParaRPr lang="en-US" sz="2400" i="1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" y="3012380"/>
            <a:ext cx="5679112" cy="331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4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7520" y="582751"/>
            <a:ext cx="11328400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VẬN ĐỘNG: ĐỨNG NGỒI THEO HIỆU LỆNH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960" y="1136552"/>
            <a:ext cx="5936344" cy="550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i="1" u="sng" dirty="0">
                <a:solidFill>
                  <a:srgbClr val="002060"/>
                </a:solidFill>
              </a:rPr>
              <a:t>CÁCH </a:t>
            </a:r>
            <a:r>
              <a:rPr lang="en-US" sz="3200" b="1" i="1" u="sng" dirty="0" err="1">
                <a:solidFill>
                  <a:srgbClr val="002060"/>
                </a:solidFill>
              </a:rPr>
              <a:t>CHƠi</a:t>
            </a:r>
            <a:r>
              <a:rPr lang="en-US" sz="3200" b="1" i="1" u="sng" dirty="0">
                <a:solidFill>
                  <a:srgbClr val="002060"/>
                </a:solidFill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US" sz="3200" b="1" i="1" dirty="0" err="1">
                <a:solidFill>
                  <a:srgbClr val="002060"/>
                </a:solidFill>
              </a:rPr>
              <a:t>Tập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hợp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lớp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theo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vòng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tròn</a:t>
            </a:r>
            <a:r>
              <a:rPr lang="en-US" sz="3200" b="1" i="1" dirty="0">
                <a:solidFill>
                  <a:srgbClr val="002060"/>
                </a:solidFill>
              </a:rPr>
              <a:t>, </a:t>
            </a:r>
            <a:r>
              <a:rPr lang="en-US" sz="3200" b="1" i="1" dirty="0" err="1">
                <a:solidFill>
                  <a:srgbClr val="002060"/>
                </a:solidFill>
              </a:rPr>
              <a:t>chỉ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huy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đứng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trong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vòng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tròn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hô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hiệu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lệnh</a:t>
            </a:r>
            <a:r>
              <a:rPr lang="en-US" sz="3200" b="1" i="1" dirty="0">
                <a:solidFill>
                  <a:srgbClr val="002060"/>
                </a:solidFill>
              </a:rPr>
              <a:t>(“ </a:t>
            </a:r>
            <a:r>
              <a:rPr lang="en-US" sz="3200" b="1" i="1" dirty="0" err="1">
                <a:solidFill>
                  <a:srgbClr val="002060"/>
                </a:solidFill>
              </a:rPr>
              <a:t>Đứng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lên</a:t>
            </a:r>
            <a:r>
              <a:rPr lang="en-US" sz="3200" b="1" i="1" dirty="0">
                <a:solidFill>
                  <a:srgbClr val="002060"/>
                </a:solidFill>
              </a:rPr>
              <a:t>” </a:t>
            </a:r>
            <a:r>
              <a:rPr lang="en-US" sz="3200" b="1" i="1" dirty="0" err="1">
                <a:solidFill>
                  <a:srgbClr val="002060"/>
                </a:solidFill>
              </a:rPr>
              <a:t>hoặc</a:t>
            </a:r>
            <a:r>
              <a:rPr lang="en-US" sz="3200" b="1" i="1" dirty="0">
                <a:solidFill>
                  <a:srgbClr val="002060"/>
                </a:solidFill>
              </a:rPr>
              <a:t> “ </a:t>
            </a:r>
            <a:r>
              <a:rPr lang="en-US" sz="3200" b="1" i="1" dirty="0" err="1">
                <a:solidFill>
                  <a:srgbClr val="002060"/>
                </a:solidFill>
              </a:rPr>
              <a:t>Ngồi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xuống</a:t>
            </a:r>
            <a:r>
              <a:rPr lang="en-US" sz="3200" b="1" i="1" dirty="0">
                <a:solidFill>
                  <a:srgbClr val="002060"/>
                </a:solidFill>
              </a:rPr>
              <a:t>”), </a:t>
            </a:r>
            <a:r>
              <a:rPr lang="en-US" sz="3200" b="1" i="1" dirty="0" err="1">
                <a:solidFill>
                  <a:srgbClr val="002060"/>
                </a:solidFill>
              </a:rPr>
              <a:t>các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em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cần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thực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hiện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theo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đúng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hiệu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lệnh</a:t>
            </a:r>
            <a:r>
              <a:rPr lang="en-US" sz="3200" b="1" i="1" dirty="0">
                <a:solidFill>
                  <a:srgbClr val="002060"/>
                </a:solidFill>
              </a:rPr>
              <a:t>. </a:t>
            </a:r>
            <a:r>
              <a:rPr lang="en-US" sz="3200" b="1" i="1" dirty="0" err="1">
                <a:solidFill>
                  <a:srgbClr val="002060"/>
                </a:solidFill>
              </a:rPr>
              <a:t>Chỉ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huy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có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thể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hô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hiệu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lệnh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theo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tốc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độ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nhanh</a:t>
            </a:r>
            <a:r>
              <a:rPr lang="en-US" sz="3200" b="1" i="1" dirty="0">
                <a:solidFill>
                  <a:srgbClr val="002060"/>
                </a:solidFill>
              </a:rPr>
              <a:t>, </a:t>
            </a:r>
            <a:r>
              <a:rPr lang="en-US" sz="3200" b="1" i="1" dirty="0" err="1">
                <a:solidFill>
                  <a:srgbClr val="002060"/>
                </a:solidFill>
              </a:rPr>
              <a:t>chậm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khác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nhau</a:t>
            </a:r>
            <a:r>
              <a:rPr lang="en-US" sz="3200" b="1" i="1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i="1" dirty="0" err="1">
                <a:solidFill>
                  <a:srgbClr val="002060"/>
                </a:solidFill>
              </a:rPr>
              <a:t>Em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nào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làm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chưa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đúng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sẽ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phải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chạy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một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vòng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quanh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các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bạn</a:t>
            </a:r>
            <a:r>
              <a:rPr lang="en-US" sz="3200" b="1" i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70737" y="1367081"/>
            <a:ext cx="4569754" cy="483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79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8960" y="690880"/>
            <a:ext cx="1080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QUAY SAU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837142" y="829795"/>
            <a:ext cx="4336677" cy="58102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8963" y="1362379"/>
            <a:ext cx="553139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QUAY SAU: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/>
              <a:t>KHẨU LỆNH : ĐẰNG SAU – QUAY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/>
              <a:t>ĐỘNG TÁC: DÙNG GÓT CHÂN PHẢI LÀM TRỤ VÀ NỬA TRÊN BÀN CHÂN TRÁI LÀM ĐIỂM TÌ, QUAY NGƯỜI SANG PHẢI – RA SAU, ĐƯA CHÂN TRÁI VỀ TƯ THẾ ĐỨNG NGHIÊM.</a:t>
            </a:r>
          </a:p>
        </p:txBody>
      </p:sp>
    </p:spTree>
    <p:extLst>
      <p:ext uri="{BB962C8B-B14F-4D97-AF65-F5344CB8AC3E}">
        <p14:creationId xmlns:p14="http://schemas.microsoft.com/office/powerpoint/2010/main" val="326299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8960" y="690880"/>
            <a:ext cx="1080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GIẬM CHÂN TẠI CHỖ, ĐỨNG LẠI</a:t>
            </a: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8960" y="3875203"/>
            <a:ext cx="5531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</a:rPr>
              <a:t>GIẬM CHÂN TẠI CHỖ, ĐI ĐỀU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TTCB: </a:t>
            </a:r>
            <a:r>
              <a:rPr lang="en-US" sz="2000" dirty="0" err="1"/>
              <a:t>Đứng</a:t>
            </a:r>
            <a:r>
              <a:rPr lang="en-US" sz="2000" dirty="0"/>
              <a:t> </a:t>
            </a:r>
            <a:r>
              <a:rPr lang="en-US" sz="2000" dirty="0" err="1"/>
              <a:t>nghiêm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err="1"/>
              <a:t>Khẩu</a:t>
            </a:r>
            <a:r>
              <a:rPr lang="en-US" sz="2000" dirty="0"/>
              <a:t> </a:t>
            </a:r>
            <a:r>
              <a:rPr lang="en-US" sz="2000" dirty="0" err="1"/>
              <a:t>lệnh</a:t>
            </a:r>
            <a:r>
              <a:rPr lang="en-US" sz="2000" dirty="0"/>
              <a:t>: - “</a:t>
            </a:r>
            <a:r>
              <a:rPr lang="en-US" sz="2000" dirty="0" err="1"/>
              <a:t>Giậm</a:t>
            </a:r>
            <a:r>
              <a:rPr lang="en-US" sz="2000" dirty="0"/>
              <a:t> </a:t>
            </a:r>
            <a:r>
              <a:rPr lang="en-US" sz="2000" dirty="0" err="1"/>
              <a:t>chân</a:t>
            </a:r>
            <a:r>
              <a:rPr lang="en-US" sz="2000" dirty="0"/>
              <a:t>  – </a:t>
            </a:r>
            <a:r>
              <a:rPr lang="en-US" sz="2000" dirty="0" err="1"/>
              <a:t>Giậm</a:t>
            </a:r>
            <a:r>
              <a:rPr lang="en-US" sz="2000" dirty="0"/>
              <a:t>”</a:t>
            </a:r>
          </a:p>
          <a:p>
            <a:pPr>
              <a:lnSpc>
                <a:spcPct val="150000"/>
              </a:lnSpc>
            </a:pPr>
            <a:r>
              <a:rPr lang="en-US" dirty="0"/>
              <a:t>                   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68038" y="4119097"/>
            <a:ext cx="5432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ĐỨNG LẠI</a:t>
            </a:r>
          </a:p>
          <a:p>
            <a:r>
              <a:rPr lang="en-US" sz="2000" dirty="0"/>
              <a:t>- </a:t>
            </a:r>
            <a:r>
              <a:rPr lang="en-US" sz="2000" dirty="0" err="1"/>
              <a:t>Khẩu</a:t>
            </a:r>
            <a:r>
              <a:rPr lang="en-US" sz="2000" dirty="0"/>
              <a:t> </a:t>
            </a:r>
            <a:r>
              <a:rPr lang="en-US" sz="2000" dirty="0" err="1"/>
              <a:t>lệnh</a:t>
            </a:r>
            <a:r>
              <a:rPr lang="en-US" sz="2000" dirty="0"/>
              <a:t>: “ </a:t>
            </a:r>
            <a:r>
              <a:rPr lang="en-US" sz="2000" dirty="0" err="1"/>
              <a:t>Đứng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– </a:t>
            </a:r>
            <a:r>
              <a:rPr lang="en-US" sz="2000" dirty="0" err="1"/>
              <a:t>Đứng</a:t>
            </a:r>
            <a:r>
              <a:rPr lang="en-US" sz="2000" dirty="0"/>
              <a:t>”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02343" y="-80838"/>
            <a:ext cx="2724998" cy="51917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12646" y="7936"/>
            <a:ext cx="2724997" cy="50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4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8960" y="690880"/>
            <a:ext cx="1080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GIẬM CHÂN TẠI CHỖ, ĐỨNG LẠI</a:t>
            </a: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4" name="GIẬM CH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1825" y="1326334"/>
            <a:ext cx="828720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2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0320" y="538480"/>
            <a:ext cx="9956800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TRÒ CHƠI: BỊT MẮT BẮT DÊ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17030" y="1415229"/>
            <a:ext cx="586522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u="sng" dirty="0" err="1">
                <a:solidFill>
                  <a:srgbClr val="FF0000"/>
                </a:solidFill>
              </a:rPr>
              <a:t>Cách</a:t>
            </a:r>
            <a:r>
              <a:rPr lang="en-US" i="1" u="sng" dirty="0">
                <a:solidFill>
                  <a:srgbClr val="FF0000"/>
                </a:solidFill>
              </a:rPr>
              <a:t> </a:t>
            </a:r>
            <a:r>
              <a:rPr lang="en-US" i="1" u="sng" dirty="0" err="1">
                <a:solidFill>
                  <a:srgbClr val="FF0000"/>
                </a:solidFill>
              </a:rPr>
              <a:t>chơi</a:t>
            </a:r>
            <a:r>
              <a:rPr lang="en-US" i="1" dirty="0">
                <a:solidFill>
                  <a:srgbClr val="002060"/>
                </a:solidFill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i="1" dirty="0" err="1">
                <a:solidFill>
                  <a:srgbClr val="002060"/>
                </a:solidFill>
              </a:rPr>
              <a:t>Chọn</a:t>
            </a:r>
            <a:r>
              <a:rPr lang="en-US" i="1" dirty="0">
                <a:solidFill>
                  <a:srgbClr val="002060"/>
                </a:solidFill>
              </a:rPr>
              <a:t> 3 </a:t>
            </a:r>
            <a:r>
              <a:rPr lang="en-US" i="1" dirty="0" err="1">
                <a:solidFill>
                  <a:srgbClr val="002060"/>
                </a:solidFill>
              </a:rPr>
              <a:t>em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vào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vòng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tròn</a:t>
            </a:r>
            <a:r>
              <a:rPr lang="en-US" i="1" dirty="0">
                <a:solidFill>
                  <a:srgbClr val="002060"/>
                </a:solidFill>
              </a:rPr>
              <a:t>, </a:t>
            </a:r>
            <a:r>
              <a:rPr lang="en-US" i="1" dirty="0" err="1">
                <a:solidFill>
                  <a:srgbClr val="002060"/>
                </a:solidFill>
              </a:rPr>
              <a:t>trong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đó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có</a:t>
            </a:r>
            <a:r>
              <a:rPr lang="en-US" i="1" dirty="0">
                <a:solidFill>
                  <a:srgbClr val="002060"/>
                </a:solidFill>
              </a:rPr>
              <a:t> 2 </a:t>
            </a:r>
            <a:r>
              <a:rPr lang="en-US" i="1" dirty="0" err="1">
                <a:solidFill>
                  <a:srgbClr val="002060"/>
                </a:solidFill>
              </a:rPr>
              <a:t>em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đóng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vai</a:t>
            </a:r>
            <a:r>
              <a:rPr lang="en-US" i="1" dirty="0">
                <a:solidFill>
                  <a:srgbClr val="002060"/>
                </a:solidFill>
              </a:rPr>
              <a:t> “ </a:t>
            </a:r>
            <a:r>
              <a:rPr lang="en-US" i="1" dirty="0" err="1">
                <a:solidFill>
                  <a:srgbClr val="002060"/>
                </a:solidFill>
              </a:rPr>
              <a:t>dê</a:t>
            </a:r>
            <a:r>
              <a:rPr lang="en-US" i="1" dirty="0">
                <a:solidFill>
                  <a:srgbClr val="002060"/>
                </a:solidFill>
              </a:rPr>
              <a:t>” bi </a:t>
            </a:r>
            <a:r>
              <a:rPr lang="en-US" i="1" dirty="0" err="1">
                <a:solidFill>
                  <a:srgbClr val="002060"/>
                </a:solidFill>
              </a:rPr>
              <a:t>lạc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và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một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em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đóng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vai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người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bắt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dê</a:t>
            </a:r>
            <a:r>
              <a:rPr lang="en-US" i="1" dirty="0">
                <a:solidFill>
                  <a:srgbClr val="002060"/>
                </a:solidFill>
              </a:rPr>
              <a:t>. </a:t>
            </a:r>
            <a:r>
              <a:rPr lang="en-US" i="1" dirty="0" err="1">
                <a:solidFill>
                  <a:srgbClr val="002060"/>
                </a:solidFill>
              </a:rPr>
              <a:t>Bịt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mắt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em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đóng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vai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người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bắt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dê</a:t>
            </a:r>
            <a:r>
              <a:rPr lang="en-US" i="1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i="1" dirty="0" err="1">
                <a:solidFill>
                  <a:srgbClr val="002060"/>
                </a:solidFill>
              </a:rPr>
              <a:t>Khi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có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lệnh</a:t>
            </a:r>
            <a:r>
              <a:rPr lang="en-US" i="1" dirty="0">
                <a:solidFill>
                  <a:srgbClr val="002060"/>
                </a:solidFill>
              </a:rPr>
              <a:t>, </a:t>
            </a:r>
            <a:r>
              <a:rPr lang="en-US" i="1" dirty="0" err="1">
                <a:solidFill>
                  <a:srgbClr val="002060"/>
                </a:solidFill>
              </a:rPr>
              <a:t>cả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ba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em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cùng</a:t>
            </a:r>
            <a:r>
              <a:rPr lang="en-US" i="1" dirty="0">
                <a:solidFill>
                  <a:srgbClr val="002060"/>
                </a:solidFill>
              </a:rPr>
              <a:t> di </a:t>
            </a:r>
            <a:r>
              <a:rPr lang="en-US" i="1" dirty="0" err="1">
                <a:solidFill>
                  <a:srgbClr val="002060"/>
                </a:solidFill>
              </a:rPr>
              <a:t>chuyển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trong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vòng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tròn</a:t>
            </a:r>
            <a:r>
              <a:rPr lang="en-US" i="1" dirty="0">
                <a:solidFill>
                  <a:srgbClr val="002060"/>
                </a:solidFill>
              </a:rPr>
              <a:t>, </a:t>
            </a:r>
            <a:r>
              <a:rPr lang="en-US" i="1" dirty="0" err="1">
                <a:solidFill>
                  <a:srgbClr val="002060"/>
                </a:solidFill>
              </a:rPr>
              <a:t>các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em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đóng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vai</a:t>
            </a:r>
            <a:r>
              <a:rPr lang="en-US" i="1" dirty="0">
                <a:solidFill>
                  <a:srgbClr val="002060"/>
                </a:solidFill>
              </a:rPr>
              <a:t> “ </a:t>
            </a:r>
            <a:r>
              <a:rPr lang="en-US" i="1" dirty="0" err="1">
                <a:solidFill>
                  <a:srgbClr val="002060"/>
                </a:solidFill>
              </a:rPr>
              <a:t>dê</a:t>
            </a:r>
            <a:r>
              <a:rPr lang="en-US" i="1" dirty="0">
                <a:solidFill>
                  <a:srgbClr val="002060"/>
                </a:solidFill>
              </a:rPr>
              <a:t>” </a:t>
            </a:r>
            <a:r>
              <a:rPr lang="en-US" i="1" dirty="0" err="1">
                <a:solidFill>
                  <a:srgbClr val="002060"/>
                </a:solidFill>
              </a:rPr>
              <a:t>thỉnh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thoảng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kêu</a:t>
            </a:r>
            <a:r>
              <a:rPr lang="en-US" i="1" dirty="0">
                <a:solidFill>
                  <a:srgbClr val="002060"/>
                </a:solidFill>
              </a:rPr>
              <a:t> be, be,… </a:t>
            </a:r>
            <a:r>
              <a:rPr lang="en-US" i="1" dirty="0" err="1">
                <a:solidFill>
                  <a:srgbClr val="002060"/>
                </a:solidFill>
              </a:rPr>
              <a:t>em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bắt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chạy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đến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chỗ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có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tiếng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kêu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để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bắt</a:t>
            </a:r>
            <a:r>
              <a:rPr lang="en-US" i="1" dirty="0">
                <a:solidFill>
                  <a:srgbClr val="002060"/>
                </a:solidFill>
              </a:rPr>
              <a:t>. </a:t>
            </a:r>
            <a:r>
              <a:rPr lang="en-US" i="1" dirty="0" err="1">
                <a:solidFill>
                  <a:srgbClr val="002060"/>
                </a:solidFill>
              </a:rPr>
              <a:t>Các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em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đứng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xung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quanh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hò</a:t>
            </a:r>
            <a:r>
              <a:rPr lang="en-US" i="1" dirty="0">
                <a:solidFill>
                  <a:srgbClr val="002060"/>
                </a:solidFill>
              </a:rPr>
              <a:t> reo </a:t>
            </a:r>
            <a:r>
              <a:rPr lang="en-US" i="1" dirty="0" err="1">
                <a:solidFill>
                  <a:srgbClr val="002060"/>
                </a:solidFill>
              </a:rPr>
              <a:t>cổ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vũ</a:t>
            </a:r>
            <a:r>
              <a:rPr lang="en-US" i="1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Sau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khoảng</a:t>
            </a:r>
            <a:r>
              <a:rPr lang="en-US" i="1" dirty="0">
                <a:solidFill>
                  <a:srgbClr val="002060"/>
                </a:solidFill>
              </a:rPr>
              <a:t> 1-2 </a:t>
            </a:r>
            <a:r>
              <a:rPr lang="en-US" i="1" dirty="0" err="1">
                <a:solidFill>
                  <a:srgbClr val="002060"/>
                </a:solidFill>
              </a:rPr>
              <a:t>phút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chơi</a:t>
            </a:r>
            <a:r>
              <a:rPr lang="en-US" i="1" dirty="0">
                <a:solidFill>
                  <a:srgbClr val="002060"/>
                </a:solidFill>
              </a:rPr>
              <a:t>, </a:t>
            </a:r>
            <a:r>
              <a:rPr lang="en-US" i="1" dirty="0" err="1">
                <a:solidFill>
                  <a:srgbClr val="002060"/>
                </a:solidFill>
              </a:rPr>
              <a:t>nếu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bắt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được</a:t>
            </a:r>
            <a:r>
              <a:rPr lang="en-US" i="1" dirty="0">
                <a:solidFill>
                  <a:srgbClr val="002060"/>
                </a:solidFill>
              </a:rPr>
              <a:t> “</a:t>
            </a:r>
            <a:r>
              <a:rPr lang="en-US" i="1" dirty="0" err="1">
                <a:solidFill>
                  <a:srgbClr val="002060"/>
                </a:solidFill>
              </a:rPr>
              <a:t>dê</a:t>
            </a:r>
            <a:r>
              <a:rPr lang="en-US" i="1" dirty="0">
                <a:solidFill>
                  <a:srgbClr val="002060"/>
                </a:solidFill>
              </a:rPr>
              <a:t>” </a:t>
            </a:r>
            <a:r>
              <a:rPr lang="en-US" i="1" dirty="0" err="1">
                <a:solidFill>
                  <a:srgbClr val="002060"/>
                </a:solidFill>
              </a:rPr>
              <a:t>thì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người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bắt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dê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sẽ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thắng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và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ngược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lại</a:t>
            </a:r>
            <a:r>
              <a:rPr lang="en-US" i="1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i="1" dirty="0" err="1">
                <a:solidFill>
                  <a:srgbClr val="002060"/>
                </a:solidFill>
              </a:rPr>
              <a:t>Iếp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theo</a:t>
            </a:r>
            <a:r>
              <a:rPr lang="en-US" i="1" dirty="0">
                <a:solidFill>
                  <a:srgbClr val="002060"/>
                </a:solidFill>
              </a:rPr>
              <a:t>, </a:t>
            </a:r>
            <a:r>
              <a:rPr lang="en-US" i="1" dirty="0" err="1">
                <a:solidFill>
                  <a:srgbClr val="002060"/>
                </a:solidFill>
              </a:rPr>
              <a:t>giáo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viên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đổi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vai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chơi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cho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đôi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bạn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khác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vào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thay</a:t>
            </a:r>
            <a:r>
              <a:rPr lang="en-US" i="1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i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90315" y="924915"/>
            <a:ext cx="4362081" cy="534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6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9680" y="773612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ook Antiqua" panose="02040602050305030304" pitchFamily="18" charset="0"/>
              </a:rPr>
              <a:t>THẢ LỎNG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8000" y="1734457"/>
            <a:ext cx="7071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CÁC ĐỘNG TÁC THẢ LỎNG THEO VIDEO HƯỚNG DẪN(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821" y="3363547"/>
            <a:ext cx="4140835" cy="234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0217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415</Words>
  <Application>Microsoft Office PowerPoint</Application>
  <PresentationFormat>Màn hình rộng</PresentationFormat>
  <Paragraphs>36</Paragraphs>
  <Slides>8</Slides>
  <Notes>2</Notes>
  <HiddenSlides>0</HiddenSlides>
  <MMClips>1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8</vt:i4>
      </vt:variant>
    </vt:vector>
  </HeadingPairs>
  <TitlesOfParts>
    <vt:vector size="9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nguyenvanthanh17276@gmail.com</cp:lastModifiedBy>
  <cp:revision>8</cp:revision>
  <dcterms:created xsi:type="dcterms:W3CDTF">2021-09-09T13:51:21Z</dcterms:created>
  <dcterms:modified xsi:type="dcterms:W3CDTF">2023-01-12T03:57:35Z</dcterms:modified>
</cp:coreProperties>
</file>