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75" r:id="rId2"/>
    <p:sldId id="292" r:id="rId3"/>
    <p:sldId id="293" r:id="rId4"/>
    <p:sldId id="272" r:id="rId5"/>
    <p:sldId id="278" r:id="rId6"/>
    <p:sldId id="296" r:id="rId7"/>
    <p:sldId id="294" r:id="rId8"/>
    <p:sldId id="295" r:id="rId9"/>
    <p:sldId id="277" r:id="rId10"/>
    <p:sldId id="280" r:id="rId11"/>
    <p:sldId id="259" r:id="rId12"/>
    <p:sldId id="282" r:id="rId13"/>
    <p:sldId id="283" r:id="rId14"/>
    <p:sldId id="284" r:id="rId15"/>
    <p:sldId id="285" r:id="rId16"/>
    <p:sldId id="276" r:id="rId17"/>
    <p:sldId id="286" r:id="rId18"/>
    <p:sldId id="287" r:id="rId19"/>
    <p:sldId id="289" r:id="rId20"/>
    <p:sldId id="268" r:id="rId21"/>
    <p:sldId id="290" r:id="rId22"/>
    <p:sldId id="273" r:id="rId23"/>
    <p:sldId id="256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austina SemiBold" panose="020B0604020202020204" charset="0"/>
      <p:regular r:id="rId30"/>
    </p:embeddedFont>
    <p:embeddedFont>
      <p:font typeface="Majesty" panose="020B0604020202020204" charset="-128"/>
      <p:regular r:id="rId31"/>
    </p:embeddedFont>
    <p:embeddedFont>
      <p:font typeface="Cambria Math" panose="02040503050406030204" pitchFamily="18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#9Slide07 SVNBeachwood Sans" charset="0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EAE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4364" autoAdjust="0"/>
  </p:normalViewPr>
  <p:slideViewPr>
    <p:cSldViewPr>
      <p:cViewPr varScale="1">
        <p:scale>
          <a:sx n="59" d="100"/>
          <a:sy n="59" d="100"/>
        </p:scale>
        <p:origin x="461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9E88D-B1CF-433B-A5F6-3D17BECF18C8}" type="datetimeFigureOut">
              <a:rPr lang="en-US" smtClean="0"/>
              <a:t>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9290C-A395-4112-A66D-F581D043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24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90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Trang</a:t>
            </a:r>
            <a:r>
              <a:rPr lang="en-GB" dirty="0"/>
              <a:t> </a:t>
            </a:r>
            <a:r>
              <a:rPr lang="en-GB" dirty="0" err="1"/>
              <a:t>này</a:t>
            </a:r>
            <a:r>
              <a:rPr lang="en-GB" baseline="0" dirty="0"/>
              <a:t> </a:t>
            </a:r>
            <a:r>
              <a:rPr lang="en-GB" baseline="0" dirty="0" err="1"/>
              <a:t>chị</a:t>
            </a:r>
            <a:r>
              <a:rPr lang="en-GB" baseline="0" dirty="0"/>
              <a:t> </a:t>
            </a:r>
            <a:r>
              <a:rPr lang="en-GB" baseline="0" dirty="0" err="1"/>
              <a:t>có</a:t>
            </a:r>
            <a:r>
              <a:rPr lang="en-GB" baseline="0" dirty="0"/>
              <a:t> </a:t>
            </a:r>
            <a:r>
              <a:rPr lang="en-GB" baseline="0" dirty="0" err="1"/>
              <a:t>thể</a:t>
            </a:r>
            <a:r>
              <a:rPr lang="en-GB" baseline="0" dirty="0"/>
              <a:t> </a:t>
            </a:r>
            <a:r>
              <a:rPr lang="en-GB" baseline="0" dirty="0" err="1"/>
              <a:t>tự</a:t>
            </a:r>
            <a:r>
              <a:rPr lang="en-GB" baseline="0" dirty="0"/>
              <a:t> </a:t>
            </a:r>
            <a:r>
              <a:rPr lang="en-GB" baseline="0" dirty="0" err="1"/>
              <a:t>điều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r>
              <a:rPr lang="en-GB" baseline="0" dirty="0"/>
              <a:t> </a:t>
            </a:r>
            <a:r>
              <a:rPr lang="en-GB" baseline="0" dirty="0" err="1"/>
              <a:t>tựa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được</a:t>
            </a:r>
            <a:r>
              <a:rPr lang="en-GB" baseline="0" dirty="0"/>
              <a:t> </a:t>
            </a:r>
            <a:r>
              <a:rPr lang="en-GB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9290C-A395-4112-A66D-F581D04366A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39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842FDE1E-080A-4518-8FD9-5DDE78DEB34E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svg"/><Relationship Id="rId18" Type="http://schemas.openxmlformats.org/officeDocument/2006/relationships/image" Target="../media/image22.png"/><Relationship Id="rId3" Type="http://schemas.openxmlformats.org/officeDocument/2006/relationships/image" Target="../media/image18.svg"/><Relationship Id="rId7" Type="http://schemas.openxmlformats.org/officeDocument/2006/relationships/image" Target="../media/image11.svg"/><Relationship Id="rId12" Type="http://schemas.openxmlformats.org/officeDocument/2006/relationships/image" Target="../media/image12.png"/><Relationship Id="rId17" Type="http://schemas.openxmlformats.org/officeDocument/2006/relationships/image" Target="../media/image66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7.svg"/><Relationship Id="rId5" Type="http://schemas.openxmlformats.org/officeDocument/2006/relationships/image" Target="../media/image20.svg"/><Relationship Id="rId15" Type="http://schemas.openxmlformats.org/officeDocument/2006/relationships/image" Target="../media/image9.svg"/><Relationship Id="rId10" Type="http://schemas.openxmlformats.org/officeDocument/2006/relationships/image" Target="../media/image4.png"/><Relationship Id="rId19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image" Target="../media/image30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0.svg"/><Relationship Id="rId18" Type="http://schemas.openxmlformats.org/officeDocument/2006/relationships/image" Target="../media/image5.png"/><Relationship Id="rId3" Type="http://schemas.openxmlformats.org/officeDocument/2006/relationships/image" Target="../media/image45.jpeg"/><Relationship Id="rId21" Type="http://schemas.openxmlformats.org/officeDocument/2006/relationships/image" Target="../media/image20.svg"/><Relationship Id="rId7" Type="http://schemas.openxmlformats.org/officeDocument/2006/relationships/image" Target="../media/image81.svg"/><Relationship Id="rId12" Type="http://schemas.openxmlformats.org/officeDocument/2006/relationships/image" Target="../media/image48.png"/><Relationship Id="rId17" Type="http://schemas.openxmlformats.org/officeDocument/2006/relationships/image" Target="../media/image74.svg"/><Relationship Id="rId25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83.svg"/><Relationship Id="rId24" Type="http://schemas.openxmlformats.org/officeDocument/2006/relationships/image" Target="../media/image12.png"/><Relationship Id="rId5" Type="http://schemas.openxmlformats.org/officeDocument/2006/relationships/image" Target="../media/image3.svg"/><Relationship Id="rId15" Type="http://schemas.openxmlformats.org/officeDocument/2006/relationships/image" Target="../media/image72.svg"/><Relationship Id="rId23" Type="http://schemas.openxmlformats.org/officeDocument/2006/relationships/image" Target="../media/image7.svg"/><Relationship Id="rId10" Type="http://schemas.openxmlformats.org/officeDocument/2006/relationships/image" Target="../media/image47.png"/><Relationship Id="rId19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48.svg"/><Relationship Id="rId14" Type="http://schemas.openxmlformats.org/officeDocument/2006/relationships/image" Target="../media/image41.png"/><Relationship Id="rId2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4.png"/><Relationship Id="rId26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2.sv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9.jpeg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17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.png"/><Relationship Id="rId22" Type="http://schemas.openxmlformats.org/officeDocument/2006/relationships/image" Target="../media/image8.png"/><Relationship Id="rId27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24.png"/><Relationship Id="rId7" Type="http://schemas.openxmlformats.org/officeDocument/2006/relationships/image" Target="../media/image44.png"/><Relationship Id="rId12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2.svg"/><Relationship Id="rId4" Type="http://schemas.openxmlformats.org/officeDocument/2006/relationships/image" Target="../media/image43.sv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24.png"/><Relationship Id="rId4" Type="http://schemas.openxmlformats.org/officeDocument/2006/relationships/image" Target="../media/image8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3" Type="http://schemas.openxmlformats.org/officeDocument/2006/relationships/image" Target="../media/image50.png"/><Relationship Id="rId7" Type="http://schemas.openxmlformats.org/officeDocument/2006/relationships/image" Target="../media/image3.png"/><Relationship Id="rId12" Type="http://schemas.openxmlformats.org/officeDocument/2006/relationships/image" Target="../media/image20.svg"/><Relationship Id="rId17" Type="http://schemas.openxmlformats.org/officeDocument/2006/relationships/image" Target="../media/image5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11.png"/><Relationship Id="rId5" Type="http://schemas.openxmlformats.org/officeDocument/2006/relationships/image" Target="../media/image29.png"/><Relationship Id="rId15" Type="http://schemas.openxmlformats.org/officeDocument/2006/relationships/image" Target="../media/image12.png"/><Relationship Id="rId10" Type="http://schemas.openxmlformats.org/officeDocument/2006/relationships/image" Target="../media/image90.svg"/><Relationship Id="rId4" Type="http://schemas.openxmlformats.org/officeDocument/2006/relationships/image" Target="../media/image88.svg"/><Relationship Id="rId9" Type="http://schemas.openxmlformats.org/officeDocument/2006/relationships/image" Target="../media/image51.png"/><Relationship Id="rId1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4.svg"/><Relationship Id="rId7" Type="http://schemas.openxmlformats.org/officeDocument/2006/relationships/image" Target="../media/image7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6.svg"/><Relationship Id="rId4" Type="http://schemas.openxmlformats.org/officeDocument/2006/relationships/image" Target="../media/image43.png"/><Relationship Id="rId9" Type="http://schemas.openxmlformats.org/officeDocument/2006/relationships/image" Target="../media/image3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13" Type="http://schemas.openxmlformats.org/officeDocument/2006/relationships/image" Target="../media/image11.png"/><Relationship Id="rId18" Type="http://schemas.openxmlformats.org/officeDocument/2006/relationships/image" Target="../media/image22.svg"/><Relationship Id="rId26" Type="http://schemas.openxmlformats.org/officeDocument/2006/relationships/image" Target="../media/image13.svg"/><Relationship Id="rId3" Type="http://schemas.openxmlformats.org/officeDocument/2006/relationships/image" Target="../media/image53.png"/><Relationship Id="rId21" Type="http://schemas.openxmlformats.org/officeDocument/2006/relationships/image" Target="../media/image21.png"/><Relationship Id="rId7" Type="http://schemas.openxmlformats.org/officeDocument/2006/relationships/image" Target="../media/image54.png"/><Relationship Id="rId12" Type="http://schemas.openxmlformats.org/officeDocument/2006/relationships/image" Target="../media/image5.svg"/><Relationship Id="rId17" Type="http://schemas.openxmlformats.org/officeDocument/2006/relationships/image" Target="../media/image12.png"/><Relationship Id="rId25" Type="http://schemas.openxmlformats.org/officeDocument/2006/relationships/image" Target="../media/image7.png"/><Relationship Id="rId2" Type="http://schemas.openxmlformats.org/officeDocument/2006/relationships/image" Target="../media/image52.jpeg"/><Relationship Id="rId16" Type="http://schemas.openxmlformats.org/officeDocument/2006/relationships/image" Target="../media/image7.sv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3.png"/><Relationship Id="rId24" Type="http://schemas.openxmlformats.org/officeDocument/2006/relationships/image" Target="../media/image11.svg"/><Relationship Id="rId5" Type="http://schemas.openxmlformats.org/officeDocument/2006/relationships/image" Target="../media/image46.png"/><Relationship Id="rId15" Type="http://schemas.openxmlformats.org/officeDocument/2006/relationships/image" Target="../media/image4.png"/><Relationship Id="rId23" Type="http://schemas.openxmlformats.org/officeDocument/2006/relationships/image" Target="../media/image6.png"/><Relationship Id="rId28" Type="http://schemas.openxmlformats.org/officeDocument/2006/relationships/image" Target="../media/image15.svg"/><Relationship Id="rId10" Type="http://schemas.openxmlformats.org/officeDocument/2006/relationships/image" Target="../media/image3.svg"/><Relationship Id="rId19" Type="http://schemas.openxmlformats.org/officeDocument/2006/relationships/image" Target="../media/image5.png"/><Relationship Id="rId4" Type="http://schemas.openxmlformats.org/officeDocument/2006/relationships/image" Target="../media/image93.svg"/><Relationship Id="rId9" Type="http://schemas.openxmlformats.org/officeDocument/2006/relationships/image" Target="../media/image2.png"/><Relationship Id="rId14" Type="http://schemas.openxmlformats.org/officeDocument/2006/relationships/image" Target="../media/image20.svg"/><Relationship Id="rId22" Type="http://schemas.openxmlformats.org/officeDocument/2006/relationships/image" Target="../media/image39.svg"/><Relationship Id="rId27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3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5.sv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108.sv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svg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svg"/><Relationship Id="rId18" Type="http://schemas.openxmlformats.org/officeDocument/2006/relationships/image" Target="../media/image67.png"/><Relationship Id="rId26" Type="http://schemas.openxmlformats.org/officeDocument/2006/relationships/image" Target="../media/image71.png"/><Relationship Id="rId39" Type="http://schemas.openxmlformats.org/officeDocument/2006/relationships/image" Target="../media/image3.svg"/><Relationship Id="rId21" Type="http://schemas.openxmlformats.org/officeDocument/2006/relationships/image" Target="../media/image121.svg"/><Relationship Id="rId34" Type="http://schemas.openxmlformats.org/officeDocument/2006/relationships/image" Target="../media/image75.png"/><Relationship Id="rId42" Type="http://schemas.openxmlformats.org/officeDocument/2006/relationships/image" Target="../media/image42.png"/><Relationship Id="rId7" Type="http://schemas.openxmlformats.org/officeDocument/2006/relationships/image" Target="../media/image11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4.png"/><Relationship Id="rId20" Type="http://schemas.openxmlformats.org/officeDocument/2006/relationships/image" Target="../media/image68.png"/><Relationship Id="rId29" Type="http://schemas.openxmlformats.org/officeDocument/2006/relationships/image" Target="../media/image129.svg"/><Relationship Id="rId41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5.svg"/><Relationship Id="rId24" Type="http://schemas.openxmlformats.org/officeDocument/2006/relationships/image" Target="../media/image70.png"/><Relationship Id="rId32" Type="http://schemas.openxmlformats.org/officeDocument/2006/relationships/image" Target="../media/image74.png"/><Relationship Id="rId37" Type="http://schemas.openxmlformats.org/officeDocument/2006/relationships/image" Target="../media/image137.svg"/><Relationship Id="rId40" Type="http://schemas.openxmlformats.org/officeDocument/2006/relationships/image" Target="../media/image41.png"/><Relationship Id="rId5" Type="http://schemas.openxmlformats.org/officeDocument/2006/relationships/image" Target="../media/image20.svg"/><Relationship Id="rId15" Type="http://schemas.openxmlformats.org/officeDocument/2006/relationships/image" Target="../media/image22.svg"/><Relationship Id="rId23" Type="http://schemas.openxmlformats.org/officeDocument/2006/relationships/image" Target="../media/image123.svg"/><Relationship Id="rId28" Type="http://schemas.openxmlformats.org/officeDocument/2006/relationships/image" Target="../media/image72.png"/><Relationship Id="rId36" Type="http://schemas.openxmlformats.org/officeDocument/2006/relationships/image" Target="../media/image76.png"/><Relationship Id="rId10" Type="http://schemas.openxmlformats.org/officeDocument/2006/relationships/image" Target="../media/image65.png"/><Relationship Id="rId19" Type="http://schemas.openxmlformats.org/officeDocument/2006/relationships/image" Target="../media/image119.svg"/><Relationship Id="rId31" Type="http://schemas.openxmlformats.org/officeDocument/2006/relationships/image" Target="../media/image131.svg"/><Relationship Id="rId4" Type="http://schemas.openxmlformats.org/officeDocument/2006/relationships/image" Target="../media/image11.png"/><Relationship Id="rId9" Type="http://schemas.openxmlformats.org/officeDocument/2006/relationships/image" Target="../media/image113.svg"/><Relationship Id="rId14" Type="http://schemas.openxmlformats.org/officeDocument/2006/relationships/image" Target="../media/image12.png"/><Relationship Id="rId22" Type="http://schemas.openxmlformats.org/officeDocument/2006/relationships/image" Target="../media/image69.png"/><Relationship Id="rId27" Type="http://schemas.openxmlformats.org/officeDocument/2006/relationships/image" Target="../media/image127.svg"/><Relationship Id="rId30" Type="http://schemas.openxmlformats.org/officeDocument/2006/relationships/image" Target="../media/image73.png"/><Relationship Id="rId35" Type="http://schemas.openxmlformats.org/officeDocument/2006/relationships/image" Target="../media/image135.svg"/><Relationship Id="rId43" Type="http://schemas.openxmlformats.org/officeDocument/2006/relationships/image" Target="../media/image74.svg"/><Relationship Id="rId8" Type="http://schemas.openxmlformats.org/officeDocument/2006/relationships/image" Target="../media/image64.png"/><Relationship Id="rId3" Type="http://schemas.openxmlformats.org/officeDocument/2006/relationships/image" Target="../media/image62.jpeg"/><Relationship Id="rId12" Type="http://schemas.openxmlformats.org/officeDocument/2006/relationships/image" Target="../media/image66.png"/><Relationship Id="rId17" Type="http://schemas.openxmlformats.org/officeDocument/2006/relationships/image" Target="../media/image95.svg"/><Relationship Id="rId25" Type="http://schemas.openxmlformats.org/officeDocument/2006/relationships/image" Target="../media/image125.svg"/><Relationship Id="rId33" Type="http://schemas.openxmlformats.org/officeDocument/2006/relationships/image" Target="../media/image133.svg"/><Relationship Id="rId38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12" Type="http://schemas.openxmlformats.org/officeDocument/2006/relationships/image" Target="../media/image7.svg"/><Relationship Id="rId2" Type="http://schemas.openxmlformats.org/officeDocument/2006/relationships/image" Target="../media/image9.jpeg"/><Relationship Id="rId16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4.png"/><Relationship Id="rId5" Type="http://schemas.openxmlformats.org/officeDocument/2006/relationships/image" Target="../media/image11.png"/><Relationship Id="rId15" Type="http://schemas.openxmlformats.org/officeDocument/2006/relationships/image" Target="../media/image5.png"/><Relationship Id="rId10" Type="http://schemas.openxmlformats.org/officeDocument/2006/relationships/image" Target="../media/image15.svg"/><Relationship Id="rId4" Type="http://schemas.openxmlformats.org/officeDocument/2006/relationships/image" Target="../media/image18.svg"/><Relationship Id="rId9" Type="http://schemas.openxmlformats.org/officeDocument/2006/relationships/image" Target="../media/image8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2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7.png"/><Relationship Id="rId18" Type="http://schemas.openxmlformats.org/officeDocument/2006/relationships/image" Target="../media/image7.svg"/><Relationship Id="rId3" Type="http://schemas.openxmlformats.org/officeDocument/2006/relationships/image" Target="../media/image19.png"/><Relationship Id="rId21" Type="http://schemas.openxmlformats.org/officeDocument/2006/relationships/image" Target="../media/image22.png"/><Relationship Id="rId7" Type="http://schemas.openxmlformats.org/officeDocument/2006/relationships/image" Target="../media/image11.png"/><Relationship Id="rId12" Type="http://schemas.openxmlformats.org/officeDocument/2006/relationships/image" Target="../media/image11.svg"/><Relationship Id="rId17" Type="http://schemas.openxmlformats.org/officeDocument/2006/relationships/image" Target="../media/image4.png"/><Relationship Id="rId2" Type="http://schemas.openxmlformats.org/officeDocument/2006/relationships/image" Target="../media/image18.jpeg"/><Relationship Id="rId16" Type="http://schemas.openxmlformats.org/officeDocument/2006/relationships/image" Target="../media/image15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6.png"/><Relationship Id="rId24" Type="http://schemas.microsoft.com/office/2007/relationships/hdphoto" Target="../media/hdphoto2.wdp"/><Relationship Id="rId5" Type="http://schemas.openxmlformats.org/officeDocument/2006/relationships/image" Target="../media/image20.png"/><Relationship Id="rId15" Type="http://schemas.openxmlformats.org/officeDocument/2006/relationships/image" Target="../media/image8.png"/><Relationship Id="rId23" Type="http://schemas.openxmlformats.org/officeDocument/2006/relationships/image" Target="../media/image23.png"/><Relationship Id="rId10" Type="http://schemas.openxmlformats.org/officeDocument/2006/relationships/image" Target="../media/image39.svg"/><Relationship Id="rId19" Type="http://schemas.openxmlformats.org/officeDocument/2006/relationships/image" Target="../media/image12.png"/><Relationship Id="rId4" Type="http://schemas.openxmlformats.org/officeDocument/2006/relationships/image" Target="../media/image35.svg"/><Relationship Id="rId9" Type="http://schemas.openxmlformats.org/officeDocument/2006/relationships/image" Target="../media/image21.png"/><Relationship Id="rId14" Type="http://schemas.openxmlformats.org/officeDocument/2006/relationships/image" Target="../media/image13.svg"/><Relationship Id="rId22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svg"/><Relationship Id="rId18" Type="http://schemas.openxmlformats.org/officeDocument/2006/relationships/image" Target="../media/image4.png"/><Relationship Id="rId26" Type="http://schemas.openxmlformats.org/officeDocument/2006/relationships/image" Target="../media/image28.png"/><Relationship Id="rId3" Type="http://schemas.openxmlformats.org/officeDocument/2006/relationships/image" Target="../media/image24.png"/><Relationship Id="rId21" Type="http://schemas.openxmlformats.org/officeDocument/2006/relationships/image" Target="../media/image22.svg"/><Relationship Id="rId7" Type="http://schemas.openxmlformats.org/officeDocument/2006/relationships/image" Target="../media/image26.png"/><Relationship Id="rId12" Type="http://schemas.openxmlformats.org/officeDocument/2006/relationships/image" Target="../media/image16.png"/><Relationship Id="rId17" Type="http://schemas.openxmlformats.org/officeDocument/2006/relationships/image" Target="../media/image13.svg"/><Relationship Id="rId25" Type="http://schemas.microsoft.com/office/2007/relationships/hdphoto" Target="../media/hdphoto1.wdp"/><Relationship Id="rId2" Type="http://schemas.openxmlformats.org/officeDocument/2006/relationships/image" Target="../media/image9.jpeg"/><Relationship Id="rId16" Type="http://schemas.openxmlformats.org/officeDocument/2006/relationships/image" Target="../media/image7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32.svg"/><Relationship Id="rId24" Type="http://schemas.openxmlformats.org/officeDocument/2006/relationships/image" Target="../media/image22.png"/><Relationship Id="rId5" Type="http://schemas.openxmlformats.org/officeDocument/2006/relationships/image" Target="../media/image25.png"/><Relationship Id="rId15" Type="http://schemas.openxmlformats.org/officeDocument/2006/relationships/image" Target="../media/image9.svg"/><Relationship Id="rId23" Type="http://schemas.openxmlformats.org/officeDocument/2006/relationships/image" Target="../media/image15.svg"/><Relationship Id="rId10" Type="http://schemas.openxmlformats.org/officeDocument/2006/relationships/image" Target="../media/image17.png"/><Relationship Id="rId19" Type="http://schemas.openxmlformats.org/officeDocument/2006/relationships/image" Target="../media/image7.svg"/><Relationship Id="rId4" Type="http://schemas.openxmlformats.org/officeDocument/2006/relationships/image" Target="../media/image43.svg"/><Relationship Id="rId9" Type="http://schemas.openxmlformats.org/officeDocument/2006/relationships/image" Target="../media/image48.svg"/><Relationship Id="rId14" Type="http://schemas.openxmlformats.org/officeDocument/2006/relationships/image" Target="../media/image5.png"/><Relationship Id="rId22" Type="http://schemas.openxmlformats.org/officeDocument/2006/relationships/image" Target="../media/image8.png"/><Relationship Id="rId27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2.svg"/><Relationship Id="rId7" Type="http://schemas.openxmlformats.org/officeDocument/2006/relationships/image" Target="../media/image1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image" Target="../media/image58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0"/>
            <a:ext cx="18292465" cy="1028449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200400" y="190501"/>
            <a:ext cx="8153400" cy="1371600"/>
            <a:chOff x="-30749" y="-128596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-30749" y="-128596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pPr algn="ctr"/>
              <a:r>
                <a:rPr lang="en-US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SÀI ĐỒNG</a:t>
              </a:r>
            </a:p>
            <a:p>
              <a:pPr algn="ctr"/>
              <a:r>
                <a:rPr lang="en-US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GIẢNG ĐIỆN TỬ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505200" y="81153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/>
              <a:t>Giáo</a:t>
            </a:r>
            <a:r>
              <a:rPr lang="en-GB" sz="3600" dirty="0" smtClean="0"/>
              <a:t> </a:t>
            </a:r>
            <a:r>
              <a:rPr lang="en-GB" sz="3600" dirty="0" err="1" smtClean="0"/>
              <a:t>viên</a:t>
            </a:r>
            <a:r>
              <a:rPr lang="en-GB" sz="3600" dirty="0" smtClean="0"/>
              <a:t>: </a:t>
            </a:r>
            <a:r>
              <a:rPr lang="en-GB" sz="3600" dirty="0" err="1" smtClean="0"/>
              <a:t>Hoàng</a:t>
            </a:r>
            <a:r>
              <a:rPr lang="en-GB" sz="3600" dirty="0" smtClean="0"/>
              <a:t> Thanh Trang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4944610" y="6362700"/>
            <a:ext cx="2566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 smtClean="0">
                <a:ln/>
                <a:solidFill>
                  <a:schemeClr val="bg1"/>
                </a:solidFill>
              </a:rPr>
              <a:t>Lớp</a:t>
            </a:r>
            <a:r>
              <a:rPr lang="en-US" sz="5400" b="1" dirty="0" smtClean="0">
                <a:ln/>
                <a:solidFill>
                  <a:schemeClr val="bg1"/>
                </a:solidFill>
              </a:rPr>
              <a:t> 5A4</a:t>
            </a:r>
            <a:endParaRPr lang="en-US" sz="5400" b="1" cap="none" spc="0" dirty="0">
              <a:ln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57599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3031313" y="6011858"/>
            <a:ext cx="35691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Text Box 49"/>
          <p:cNvSpPr txBox="1">
            <a:spLocks noChangeArrowheads="1"/>
          </p:cNvSpPr>
          <p:nvPr/>
        </p:nvSpPr>
        <p:spPr bwMode="auto">
          <a:xfrm>
            <a:off x="3445217" y="7621826"/>
            <a:ext cx="102920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>
                <a:solidFill>
                  <a:schemeClr val="bg1"/>
                </a:solidFill>
              </a:rPr>
              <a:t>Người</a:t>
            </a:r>
            <a:r>
              <a:rPr lang="en-US" altLang="en-US" sz="4800" b="1" i="1" dirty="0">
                <a:solidFill>
                  <a:schemeClr val="bg1"/>
                </a:solidFill>
              </a:rPr>
              <a:t> ta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thường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dùng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dụng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cụ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gì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để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vẽ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đường</a:t>
            </a:r>
            <a:r>
              <a:rPr lang="en-US" altLang="en-US" sz="4800" b="1" i="1" dirty="0">
                <a:solidFill>
                  <a:schemeClr val="bg1"/>
                </a:solidFill>
              </a:rPr>
              <a:t> </a:t>
            </a:r>
            <a:r>
              <a:rPr lang="en-US" altLang="en-US" sz="4800" b="1" i="1" dirty="0" err="1">
                <a:solidFill>
                  <a:schemeClr val="bg1"/>
                </a:solidFill>
              </a:rPr>
              <a:t>tròn</a:t>
            </a:r>
            <a:r>
              <a:rPr lang="en-US" altLang="en-US" sz="4800" b="1" i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1" name="Text Box 53"/>
          <p:cNvSpPr txBox="1">
            <a:spLocks noChangeArrowheads="1"/>
          </p:cNvSpPr>
          <p:nvPr/>
        </p:nvSpPr>
        <p:spPr bwMode="auto">
          <a:xfrm>
            <a:off x="11260931" y="5962360"/>
            <a:ext cx="35274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rgbClr val="FFC000"/>
                </a:solidFill>
                <a:latin typeface="+mj-lt"/>
                <a:cs typeface="Arial" panose="020B0604020202020204" pitchFamily="34" charset="0"/>
              </a:rPr>
              <a:t>tròn</a:t>
            </a:r>
            <a:endParaRPr lang="en-US" altLang="en-US" sz="4400" b="1" dirty="0">
              <a:solidFill>
                <a:srgbClr val="FFC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6" name="Group 25"/>
          <p:cNvGrpSpPr/>
          <p:nvPr/>
        </p:nvGrpSpPr>
        <p:grpSpPr>
          <a:xfrm>
            <a:off x="10668000" y="1195223"/>
            <a:ext cx="4152901" cy="4152901"/>
            <a:chOff x="7067550" y="3067050"/>
            <a:chExt cx="4152901" cy="4152901"/>
          </a:xfrm>
        </p:grpSpPr>
        <p:sp>
          <p:nvSpPr>
            <p:cNvPr id="20" name="Text Box 52"/>
            <p:cNvSpPr txBox="1">
              <a:spLocks noChangeArrowheads="1"/>
            </p:cNvSpPr>
            <p:nvPr/>
          </p:nvSpPr>
          <p:spPr bwMode="auto">
            <a:xfrm>
              <a:off x="8991600" y="4381500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3" name="Oval 61"/>
            <p:cNvSpPr>
              <a:spLocks noChangeArrowheads="1"/>
            </p:cNvSpPr>
            <p:nvPr/>
          </p:nvSpPr>
          <p:spPr bwMode="auto">
            <a:xfrm>
              <a:off x="7067550" y="3067050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4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7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2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2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31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3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257629" y="-266700"/>
            <a:ext cx="1297015" cy="1215951"/>
          </a:xfrm>
          <a:prstGeom prst="rect">
            <a:avLst/>
          </a:prstGeom>
        </p:spPr>
      </p:pic>
      <p:sp>
        <p:nvSpPr>
          <p:cNvPr id="40" name="TextBox 19"/>
          <p:cNvSpPr txBox="1"/>
          <p:nvPr/>
        </p:nvSpPr>
        <p:spPr>
          <a:xfrm>
            <a:off x="2983596" y="7211233"/>
            <a:ext cx="8890359" cy="2026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800" b="1" spc="414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spc="414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endParaRPr lang="en-US" sz="4800" b="1" spc="414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735" y="7005178"/>
            <a:ext cx="2765584" cy="27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6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1" grpId="0"/>
      <p:bldP spid="22" grpId="0" animBg="1"/>
      <p:bldP spid="24" grpId="0" animBg="1"/>
      <p:bldP spid="25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/>
          <p:cNvGrpSpPr/>
          <p:nvPr/>
        </p:nvGrpSpPr>
        <p:grpSpPr>
          <a:xfrm rot="5400000">
            <a:off x="1294244" y="2475836"/>
            <a:ext cx="6744603" cy="8130529"/>
            <a:chOff x="0" y="0"/>
            <a:chExt cx="1272668" cy="1385864"/>
          </a:xfrm>
        </p:grpSpPr>
        <p:sp>
          <p:nvSpPr>
            <p:cNvPr id="35" name="Freeform 11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E6F4AD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2895600" y="1227234"/>
            <a:ext cx="11146007" cy="962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Các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bước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để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vẽ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đường</a:t>
            </a:r>
            <a:r>
              <a:rPr lang="en-US" sz="5400" spc="414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5400" spc="414" dirty="0" err="1">
                <a:solidFill>
                  <a:srgbClr val="0000FF"/>
                </a:solidFill>
                <a:latin typeface="+mj-lt"/>
              </a:rPr>
              <a:t>tròn</a:t>
            </a:r>
            <a:endParaRPr lang="en-US" sz="5400" spc="414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120032" y="1323814"/>
            <a:ext cx="749180" cy="80341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75987" y="1323814"/>
            <a:ext cx="749180" cy="80341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95121" y="3877458"/>
            <a:ext cx="6309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0312" y="5240381"/>
            <a:ext cx="7603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1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Oval 2"/>
          <p:cNvSpPr>
            <a:spLocks noChangeArrowheads="1"/>
          </p:cNvSpPr>
          <p:nvPr/>
        </p:nvSpPr>
        <p:spPr bwMode="auto">
          <a:xfrm flipH="1" flipV="1">
            <a:off x="14194007" y="578271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18" name="Group 3"/>
          <p:cNvGrpSpPr>
            <a:grpSpLocks/>
          </p:cNvGrpSpPr>
          <p:nvPr/>
        </p:nvGrpSpPr>
        <p:grpSpPr bwMode="auto">
          <a:xfrm flipH="1">
            <a:off x="10415929" y="7231471"/>
            <a:ext cx="3714750" cy="5068888"/>
            <a:chOff x="3162" y="515"/>
            <a:chExt cx="2340" cy="3193"/>
          </a:xfrm>
        </p:grpSpPr>
        <p:grpSp>
          <p:nvGrpSpPr>
            <p:cNvPr id="119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133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4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35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44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120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121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2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12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4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5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6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7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8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9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0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1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132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145" name="AutoShape 30"/>
          <p:cNvSpPr>
            <a:spLocks noChangeArrowheads="1"/>
          </p:cNvSpPr>
          <p:nvPr/>
        </p:nvSpPr>
        <p:spPr bwMode="auto">
          <a:xfrm rot="20674274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AutoShape 31"/>
          <p:cNvSpPr>
            <a:spLocks noChangeArrowheads="1"/>
          </p:cNvSpPr>
          <p:nvPr/>
        </p:nvSpPr>
        <p:spPr bwMode="auto">
          <a:xfrm rot="9166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" name="AutoShape 32"/>
          <p:cNvSpPr>
            <a:spLocks noChangeArrowheads="1"/>
          </p:cNvSpPr>
          <p:nvPr/>
        </p:nvSpPr>
        <p:spPr bwMode="auto">
          <a:xfrm rot="6290864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8" name="AutoShape 33"/>
          <p:cNvSpPr>
            <a:spLocks noChangeArrowheads="1"/>
          </p:cNvSpPr>
          <p:nvPr/>
        </p:nvSpPr>
        <p:spPr bwMode="auto">
          <a:xfrm rot="8073983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9" name="AutoShape 34"/>
          <p:cNvSpPr>
            <a:spLocks noChangeArrowheads="1"/>
          </p:cNvSpPr>
          <p:nvPr/>
        </p:nvSpPr>
        <p:spPr bwMode="auto">
          <a:xfrm rot="18901168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0" name="AutoShape 35"/>
          <p:cNvSpPr>
            <a:spLocks noChangeArrowheads="1"/>
          </p:cNvSpPr>
          <p:nvPr/>
        </p:nvSpPr>
        <p:spPr bwMode="auto">
          <a:xfrm rot="2740021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1" name="AutoShape 36"/>
          <p:cNvSpPr>
            <a:spLocks noChangeArrowheads="1"/>
          </p:cNvSpPr>
          <p:nvPr/>
        </p:nvSpPr>
        <p:spPr bwMode="auto">
          <a:xfrm rot="455584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2" name="AutoShape 37"/>
          <p:cNvSpPr>
            <a:spLocks noChangeArrowheads="1"/>
          </p:cNvSpPr>
          <p:nvPr/>
        </p:nvSpPr>
        <p:spPr bwMode="auto">
          <a:xfrm rot="13522789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" name="AutoShape 38"/>
          <p:cNvSpPr>
            <a:spLocks noChangeArrowheads="1"/>
          </p:cNvSpPr>
          <p:nvPr/>
        </p:nvSpPr>
        <p:spPr bwMode="auto">
          <a:xfrm rot="9911607">
            <a:off x="123461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" name="AutoShape 39"/>
          <p:cNvSpPr>
            <a:spLocks noChangeArrowheads="1"/>
          </p:cNvSpPr>
          <p:nvPr/>
        </p:nvSpPr>
        <p:spPr bwMode="auto">
          <a:xfrm rot="11709761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5" name="AutoShape 40"/>
          <p:cNvSpPr>
            <a:spLocks noChangeArrowheads="1"/>
          </p:cNvSpPr>
          <p:nvPr/>
        </p:nvSpPr>
        <p:spPr bwMode="auto">
          <a:xfrm rot="15325746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6" name="AutoShape 41"/>
          <p:cNvSpPr>
            <a:spLocks noChangeArrowheads="1"/>
          </p:cNvSpPr>
          <p:nvPr/>
        </p:nvSpPr>
        <p:spPr bwMode="auto">
          <a:xfrm rot="17113732">
            <a:off x="12384257" y="393486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7" name="Text Box 42"/>
          <p:cNvSpPr txBox="1">
            <a:spLocks noChangeArrowheads="1"/>
          </p:cNvSpPr>
          <p:nvPr/>
        </p:nvSpPr>
        <p:spPr bwMode="auto">
          <a:xfrm>
            <a:off x="14041607" y="593511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/>
              <a:t>O</a:t>
            </a:r>
          </a:p>
        </p:txBody>
      </p:sp>
      <p:sp>
        <p:nvSpPr>
          <p:cNvPr id="158" name="Line 14"/>
          <p:cNvSpPr>
            <a:spLocks noChangeShapeType="1"/>
          </p:cNvSpPr>
          <p:nvPr/>
        </p:nvSpPr>
        <p:spPr bwMode="auto">
          <a:xfrm>
            <a:off x="12365207" y="585891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" name="Text Box 104"/>
          <p:cNvSpPr txBox="1">
            <a:spLocks noChangeArrowheads="1"/>
          </p:cNvSpPr>
          <p:nvPr/>
        </p:nvSpPr>
        <p:spPr bwMode="auto">
          <a:xfrm>
            <a:off x="12822407" y="555411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pic>
        <p:nvPicPr>
          <p:cNvPr id="16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298210" y="4672203"/>
            <a:ext cx="2055781" cy="5813861"/>
          </a:xfrm>
          <a:prstGeom prst="rect">
            <a:avLst/>
          </a:prstGeom>
        </p:spPr>
      </p:pic>
      <p:pic>
        <p:nvPicPr>
          <p:cNvPr id="161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32456" y="1227234"/>
            <a:ext cx="1105711" cy="1122031"/>
          </a:xfrm>
          <a:prstGeom prst="rect">
            <a:avLst/>
          </a:prstGeom>
        </p:spPr>
      </p:pic>
      <p:pic>
        <p:nvPicPr>
          <p:cNvPr id="162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V="1">
            <a:off x="16849137" y="980534"/>
            <a:ext cx="728178" cy="728178"/>
          </a:xfrm>
          <a:prstGeom prst="rect">
            <a:avLst/>
          </a:prstGeom>
        </p:spPr>
      </p:pic>
      <p:pic>
        <p:nvPicPr>
          <p:cNvPr id="163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5116" y="9170690"/>
            <a:ext cx="437968" cy="43796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14707" y="7475152"/>
            <a:ext cx="76035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com-pa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61 0.00586 L 0.1073 -0.387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5" y="-196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57" grpId="0"/>
      <p:bldP spid="159" grpId="0"/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-5364" y="-99500"/>
            <a:ext cx="1828800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291214" y="3942886"/>
            <a:ext cx="13705572" cy="278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Up to      % </a:t>
            </a:r>
          </a:p>
          <a:p>
            <a:pPr algn="ctr">
              <a:lnSpc>
                <a:spcPts val="7279"/>
              </a:lnSpc>
            </a:pPr>
            <a:r>
              <a:rPr lang="en-US" sz="5199" spc="369" dirty="0">
                <a:solidFill>
                  <a:srgbClr val="FFF5DE"/>
                </a:solidFill>
                <a:latin typeface="IreneFlorentina Bold"/>
              </a:rPr>
              <a:t>of</a:t>
            </a: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 the human adult body </a:t>
            </a:r>
          </a:p>
          <a:p>
            <a:pPr algn="ctr">
              <a:lnSpc>
                <a:spcPts val="7280"/>
              </a:lnSpc>
            </a:pPr>
            <a:r>
              <a:rPr lang="en-US" sz="5200" spc="369" dirty="0">
                <a:solidFill>
                  <a:srgbClr val="FFF5DE"/>
                </a:solidFill>
                <a:latin typeface="IreneFlorentina Bold"/>
              </a:rPr>
              <a:t>is water.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525284" y="6657677"/>
            <a:ext cx="1610934" cy="36764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724146">
            <a:off x="6594525" y="-231253"/>
            <a:ext cx="1084856" cy="1699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35026" y="-47082"/>
            <a:ext cx="2847221" cy="9538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342696" y="895973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100237" y="684193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3741264" y="4781358"/>
            <a:ext cx="1836077" cy="0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851885" y="8425561"/>
            <a:ext cx="5003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391551" y="3131509"/>
            <a:ext cx="9536450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OA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188780" y="6591352"/>
            <a:ext cx="9322893" cy="16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OA = OB = OC.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3960557" y="2988315"/>
            <a:ext cx="1885138" cy="216079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798862" y="2234243"/>
            <a:ext cx="550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470754" y="5196903"/>
            <a:ext cx="533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25905" y="2288217"/>
            <a:ext cx="5829581" cy="5700035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985641" y="5174056"/>
            <a:ext cx="2088653" cy="1842929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6199707" y="7190188"/>
            <a:ext cx="434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</a:rPr>
              <a:t>B</a:t>
            </a:r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 flipV="1">
            <a:off x="1049783" y="4938886"/>
            <a:ext cx="2909962" cy="21022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471913" y="4799158"/>
            <a:ext cx="304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002060"/>
                </a:solidFill>
                <a:latin typeface="+mj-lt"/>
              </a:rPr>
              <a:t>C</a:t>
            </a: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3712095" y="4147634"/>
            <a:ext cx="2476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5845695" y="6128834"/>
            <a:ext cx="114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000" b="1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35"/>
          <p:cNvSpPr txBox="1">
            <a:spLocks noChangeArrowheads="1"/>
          </p:cNvSpPr>
          <p:nvPr/>
        </p:nvSpPr>
        <p:spPr bwMode="auto">
          <a:xfrm>
            <a:off x="816495" y="3919034"/>
            <a:ext cx="457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4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 animBg="1"/>
      <p:bldP spid="21" grpId="0"/>
      <p:bldP spid="23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5400000">
            <a:off x="4838701" y="-3429000"/>
            <a:ext cx="8610598" cy="17145000"/>
            <a:chOff x="0" y="0"/>
            <a:chExt cx="1272668" cy="13858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2668" cy="1385864"/>
            </a:xfrm>
            <a:custGeom>
              <a:avLst/>
              <a:gdLst/>
              <a:ahLst/>
              <a:cxnLst/>
              <a:rect l="l" t="t" r="r" b="b"/>
              <a:pathLst>
                <a:path w="1272668" h="1385864">
                  <a:moveTo>
                    <a:pt x="1148208" y="1385864"/>
                  </a:moveTo>
                  <a:lnTo>
                    <a:pt x="124460" y="1385864"/>
                  </a:lnTo>
                  <a:cubicBezTo>
                    <a:pt x="55880" y="1385864"/>
                    <a:pt x="0" y="1329984"/>
                    <a:pt x="0" y="12614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8208" y="0"/>
                  </a:lnTo>
                  <a:cubicBezTo>
                    <a:pt x="1216788" y="0"/>
                    <a:pt x="1272668" y="55880"/>
                    <a:pt x="1272668" y="124460"/>
                  </a:cubicBezTo>
                  <a:lnTo>
                    <a:pt x="1272668" y="1261404"/>
                  </a:lnTo>
                  <a:cubicBezTo>
                    <a:pt x="1272668" y="1329984"/>
                    <a:pt x="1216788" y="1385864"/>
                    <a:pt x="1148208" y="1385864"/>
                  </a:cubicBezTo>
                  <a:close/>
                </a:path>
              </a:pathLst>
            </a:custGeom>
            <a:solidFill>
              <a:srgbClr val="FDE5BE"/>
            </a:solidFill>
          </p:spPr>
        </p:sp>
      </p:grp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8061555" y="5278757"/>
            <a:ext cx="9212454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Trong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một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,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gấp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2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8084946" y="2095500"/>
            <a:ext cx="9212454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nối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điểm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M,N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đi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qua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O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là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đường</a:t>
            </a:r>
            <a:r>
              <a:rPr lang="en-US" altLang="en-US" sz="4400" b="1" i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i="1" dirty="0" err="1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của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400" b="1" dirty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418487" y="2849562"/>
            <a:ext cx="5494338" cy="5494338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1418487" y="5596732"/>
            <a:ext cx="5494338" cy="0"/>
          </a:xfrm>
          <a:prstGeom prst="line">
            <a:avLst/>
          </a:prstGeom>
          <a:noFill/>
          <a:ln w="5715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Text Box 30"/>
          <p:cNvSpPr txBox="1">
            <a:spLocks noChangeArrowheads="1"/>
          </p:cNvSpPr>
          <p:nvPr/>
        </p:nvSpPr>
        <p:spPr bwMode="auto">
          <a:xfrm>
            <a:off x="7035788" y="5596731"/>
            <a:ext cx="665496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N</a:t>
            </a:r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609600" y="5491123"/>
            <a:ext cx="766652" cy="646331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C00000"/>
                </a:solidFill>
                <a:latin typeface="+mj-lt"/>
              </a:rPr>
              <a:t>M</a:t>
            </a:r>
          </a:p>
        </p:txBody>
      </p:sp>
      <p:sp>
        <p:nvSpPr>
          <p:cNvPr id="38" name="Text Box 32"/>
          <p:cNvSpPr txBox="1">
            <a:spLocks noChangeArrowheads="1"/>
          </p:cNvSpPr>
          <p:nvPr/>
        </p:nvSpPr>
        <p:spPr bwMode="auto">
          <a:xfrm>
            <a:off x="3941025" y="4610100"/>
            <a:ext cx="497792" cy="144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800" b="1" dirty="0">
                <a:latin typeface="+mj-lt"/>
              </a:rPr>
              <a:t>.</a:t>
            </a:r>
          </a:p>
        </p:txBody>
      </p:sp>
      <p:sp>
        <p:nvSpPr>
          <p:cNvPr id="39" name="Text Box 34"/>
          <p:cNvSpPr txBox="1">
            <a:spLocks noChangeArrowheads="1"/>
          </p:cNvSpPr>
          <p:nvPr/>
        </p:nvSpPr>
        <p:spPr bwMode="auto">
          <a:xfrm>
            <a:off x="3941025" y="5814289"/>
            <a:ext cx="729385" cy="707886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+mj-lt"/>
              </a:rPr>
              <a:t>O</a:t>
            </a:r>
          </a:p>
        </p:txBody>
      </p:sp>
      <p:pic>
        <p:nvPicPr>
          <p:cNvPr id="4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48730" y="4473139"/>
            <a:ext cx="2055781" cy="5813861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8174">
            <a:off x="15831654" y="6078769"/>
            <a:ext cx="2841104" cy="4477385"/>
          </a:xfrm>
          <a:prstGeom prst="rect">
            <a:avLst/>
          </a:prstGeom>
        </p:spPr>
      </p:pic>
      <p:pic>
        <p:nvPicPr>
          <p:cNvPr id="43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813021">
            <a:off x="17509969" y="21893"/>
            <a:ext cx="637179" cy="2384003"/>
          </a:xfrm>
          <a:prstGeom prst="rect">
            <a:avLst/>
          </a:prstGeom>
        </p:spPr>
      </p:pic>
      <p:pic>
        <p:nvPicPr>
          <p:cNvPr id="44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203468" y="7649484"/>
            <a:ext cx="1989394" cy="2675224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56025" y="531427"/>
            <a:ext cx="1120227" cy="1136762"/>
          </a:xfrm>
          <a:prstGeom prst="rect">
            <a:avLst/>
          </a:prstGeom>
        </p:spPr>
      </p:pic>
      <p:pic>
        <p:nvPicPr>
          <p:cNvPr id="46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210128" y="409509"/>
            <a:ext cx="550610" cy="550610"/>
          </a:xfrm>
          <a:prstGeom prst="rect">
            <a:avLst/>
          </a:prstGeom>
        </p:spPr>
      </p:pic>
      <p:pic>
        <p:nvPicPr>
          <p:cNvPr id="47" name="Picture 1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459659" y="8917473"/>
            <a:ext cx="894783" cy="89478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072899" y="5711600"/>
            <a:ext cx="909162" cy="974973"/>
          </a:xfrm>
          <a:prstGeom prst="rect">
            <a:avLst/>
          </a:prstGeom>
        </p:spPr>
      </p:pic>
      <p:pic>
        <p:nvPicPr>
          <p:cNvPr id="50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15520" y="7031551"/>
            <a:ext cx="988030" cy="1210282"/>
          </a:xfrm>
          <a:prstGeom prst="rect">
            <a:avLst/>
          </a:prstGeom>
        </p:spPr>
      </p:pic>
      <p:pic>
        <p:nvPicPr>
          <p:cNvPr id="5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7035788" y="9883853"/>
            <a:ext cx="2276917" cy="58371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 animBg="1"/>
      <p:bldP spid="36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1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028702" y="2769302"/>
            <a:ext cx="8947460" cy="6869997"/>
            <a:chOff x="0" y="0"/>
            <a:chExt cx="4562371" cy="13521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6237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6373843" y="7091822"/>
            <a:ext cx="1390673" cy="31737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342254">
            <a:off x="245567" y="1295639"/>
            <a:ext cx="1444400" cy="22633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43883" y="514135"/>
            <a:ext cx="5656595" cy="11863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346024" y="456776"/>
            <a:ext cx="892361" cy="9569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290851" y="1104477"/>
            <a:ext cx="969772" cy="1187916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4092604" y="3227328"/>
            <a:ext cx="3245869" cy="2"/>
          </a:xfrm>
          <a:prstGeom prst="line">
            <a:avLst/>
          </a:prstGeom>
          <a:ln w="57150" cap="rnd">
            <a:solidFill>
              <a:srgbClr val="FFF5D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TextBox 12"/>
          <p:cNvSpPr txBox="1"/>
          <p:nvPr/>
        </p:nvSpPr>
        <p:spPr>
          <a:xfrm>
            <a:off x="5924209" y="514135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err="1">
                <a:latin typeface="+mj-lt"/>
              </a:rPr>
              <a:t>Thử</a:t>
            </a:r>
            <a:r>
              <a:rPr lang="en-GB" sz="6600" dirty="0">
                <a:latin typeface="+mj-lt"/>
              </a:rPr>
              <a:t> </a:t>
            </a:r>
            <a:r>
              <a:rPr lang="en-GB" sz="6600" dirty="0" err="1">
                <a:latin typeface="+mj-lt"/>
              </a:rPr>
              <a:t>thách</a:t>
            </a:r>
            <a:r>
              <a:rPr lang="en-GB" sz="6600" dirty="0">
                <a:latin typeface="+mj-lt"/>
              </a:rPr>
              <a:t> 1</a:t>
            </a:r>
            <a:endParaRPr lang="en-US" sz="6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85996" y="3194082"/>
            <a:ext cx="7930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/>
              <a:t>Vẽ</a:t>
            </a:r>
            <a:r>
              <a:rPr lang="en-GB" sz="4800" b="1" dirty="0"/>
              <a:t> </a:t>
            </a:r>
            <a:r>
              <a:rPr lang="en-GB" sz="4800" b="1" dirty="0" err="1"/>
              <a:t>hình</a:t>
            </a:r>
            <a:r>
              <a:rPr lang="en-GB" sz="4800" b="1" dirty="0"/>
              <a:t> </a:t>
            </a:r>
            <a:r>
              <a:rPr lang="en-GB" sz="4800" b="1" dirty="0" err="1"/>
              <a:t>tròn</a:t>
            </a:r>
            <a:r>
              <a:rPr lang="en-GB" sz="4800" b="1" dirty="0"/>
              <a:t> </a:t>
            </a:r>
            <a:r>
              <a:rPr lang="en-GB" sz="4800" b="1" dirty="0" err="1"/>
              <a:t>có</a:t>
            </a:r>
            <a:r>
              <a:rPr lang="en-GB" sz="4800" b="1" dirty="0"/>
              <a:t> </a:t>
            </a:r>
            <a:r>
              <a:rPr lang="en-GB" sz="4800" b="1" dirty="0" err="1"/>
              <a:t>bán</a:t>
            </a:r>
            <a:r>
              <a:rPr lang="en-GB" sz="4800" b="1" dirty="0"/>
              <a:t> </a:t>
            </a:r>
            <a:r>
              <a:rPr lang="en-GB" sz="4800" b="1" dirty="0" err="1"/>
              <a:t>kính</a:t>
            </a:r>
            <a:r>
              <a:rPr lang="en-GB" sz="4800" b="1" dirty="0"/>
              <a:t> 3 cm</a:t>
            </a:r>
            <a:endParaRPr lang="en-US" sz="4800" b="1" dirty="0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1368630" y="5582112"/>
            <a:ext cx="719889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4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3 cm.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1368630" y="4609579"/>
            <a:ext cx="41770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1464013" y="7139969"/>
            <a:ext cx="82325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433717" y="4451820"/>
            <a:ext cx="1658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  <a:latin typeface="+mj-lt"/>
              </a:rPr>
              <a:t>3cm</a:t>
            </a:r>
          </a:p>
        </p:txBody>
      </p:sp>
      <p:sp>
        <p:nvSpPr>
          <p:cNvPr id="22" name="Oval 29"/>
          <p:cNvSpPr>
            <a:spLocks noChangeArrowheads="1"/>
          </p:cNvSpPr>
          <p:nvPr/>
        </p:nvSpPr>
        <p:spPr bwMode="auto">
          <a:xfrm>
            <a:off x="11125200" y="3443444"/>
            <a:ext cx="5160977" cy="4976656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3" name="Line 32"/>
          <p:cNvSpPr>
            <a:spLocks noChangeShapeType="1"/>
          </p:cNvSpPr>
          <p:nvPr/>
        </p:nvSpPr>
        <p:spPr bwMode="auto">
          <a:xfrm flipV="1">
            <a:off x="13716000" y="3443442"/>
            <a:ext cx="0" cy="261445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/>
          <p:cNvSpPr txBox="1">
            <a:spLocks noChangeArrowheads="1"/>
          </p:cNvSpPr>
          <p:nvPr/>
        </p:nvSpPr>
        <p:spPr bwMode="auto">
          <a:xfrm>
            <a:off x="13631998" y="2628900"/>
            <a:ext cx="9984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 dirty="0">
                <a:solidFill>
                  <a:srgbClr val="009900"/>
                </a:solidFill>
                <a:latin typeface="+mj-lt"/>
              </a:rPr>
              <a:t>A</a:t>
            </a: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13487400" y="4936510"/>
            <a:ext cx="73728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9600" dirty="0">
                <a:latin typeface="+mj-lt"/>
                <a:cs typeface="Arial" panose="020B0604020202020204" pitchFamily="34" charset="0"/>
              </a:rPr>
              <a:t>.</a:t>
            </a:r>
            <a:r>
              <a:rPr lang="en-US" altLang="en-US" sz="6000" dirty="0">
                <a:solidFill>
                  <a:srgbClr val="00990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5045654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"/>
          <p:cNvGrpSpPr/>
          <p:nvPr/>
        </p:nvGrpSpPr>
        <p:grpSpPr>
          <a:xfrm>
            <a:off x="307427" y="1421786"/>
            <a:ext cx="9903373" cy="8393246"/>
            <a:chOff x="0" y="0"/>
            <a:chExt cx="2706135" cy="1926860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pic>
        <p:nvPicPr>
          <p:cNvPr id="12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47523" y="723900"/>
            <a:ext cx="2596296" cy="869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4322" y="1851400"/>
            <a:ext cx="847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/>
              <a:t>Vẽ</a:t>
            </a:r>
            <a:r>
              <a:rPr lang="en-GB" sz="4800" dirty="0"/>
              <a:t> </a:t>
            </a:r>
            <a:r>
              <a:rPr lang="en-GB" sz="4800" dirty="0" err="1"/>
              <a:t>hình</a:t>
            </a:r>
            <a:r>
              <a:rPr lang="en-GB" sz="4800" dirty="0"/>
              <a:t> </a:t>
            </a:r>
            <a:r>
              <a:rPr lang="en-GB" sz="4800" dirty="0" err="1"/>
              <a:t>tròn</a:t>
            </a:r>
            <a:r>
              <a:rPr lang="en-GB" sz="4800" dirty="0"/>
              <a:t> </a:t>
            </a:r>
            <a:r>
              <a:rPr lang="en-GB" sz="4800" dirty="0" err="1"/>
              <a:t>có</a:t>
            </a:r>
            <a:r>
              <a:rPr lang="en-GB" sz="4800" dirty="0"/>
              <a:t> </a:t>
            </a:r>
            <a:r>
              <a:rPr lang="en-GB" sz="4800" dirty="0" err="1"/>
              <a:t>đường</a:t>
            </a:r>
            <a:r>
              <a:rPr lang="en-GB" sz="4800" dirty="0"/>
              <a:t> </a:t>
            </a:r>
            <a:r>
              <a:rPr lang="en-GB" sz="4800" dirty="0" err="1"/>
              <a:t>kính</a:t>
            </a:r>
            <a:r>
              <a:rPr lang="en-GB" sz="4800" dirty="0"/>
              <a:t> 5 cm</a:t>
            </a:r>
            <a:endParaRPr lang="en-US" sz="4800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28728" y="6388789"/>
            <a:ext cx="94820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Mở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err="1">
                <a:latin typeface="+mj-lt"/>
                <a:cs typeface="Arial" panose="020B0604020202020204" pitchFamily="34" charset="0"/>
              </a:rPr>
              <a:t>rộng</a:t>
            </a:r>
            <a:r>
              <a:rPr lang="en-US" altLang="en-US" sz="4000">
                <a:latin typeface="+mj-lt"/>
                <a:cs typeface="Arial" panose="020B0604020202020204" pitchFamily="34" charset="0"/>
              </a:rPr>
              <a:t> com-pa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bằng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với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2,5 cm.</a:t>
            </a: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7842" y="4700508"/>
            <a:ext cx="38104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Xác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817040" y="7807673"/>
            <a:ext cx="870795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+mj-lt"/>
                <a:cs typeface="Arial" panose="020B0604020202020204" pitchFamily="34" charset="0"/>
              </a:rPr>
              <a:t>+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Đặt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kim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cố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định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ở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O, quay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đầu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bút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+mj-lt"/>
                <a:cs typeface="Arial" panose="020B0604020202020204" pitchFamily="34" charset="0"/>
              </a:rPr>
              <a:t>chì</a:t>
            </a:r>
            <a:r>
              <a:rPr lang="en-US" altLang="en-US" sz="4000" dirty="0">
                <a:latin typeface="+mj-lt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817041" y="3335902"/>
            <a:ext cx="60267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Bán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kính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tròn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+mj-lt"/>
              </a:rPr>
              <a:t>là</a:t>
            </a: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 :</a:t>
            </a:r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73348" y="3397456"/>
            <a:ext cx="34467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C00000"/>
                </a:solidFill>
                <a:latin typeface="+mj-lt"/>
              </a:rPr>
              <a:t>5 : 2 = 2,5 cm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12486386" y="4762500"/>
            <a:ext cx="43538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4349161" y="4048297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+mj-lt"/>
              </a:rPr>
              <a:t>  5cm</a:t>
            </a:r>
          </a:p>
        </p:txBody>
      </p:sp>
      <p:sp>
        <p:nvSpPr>
          <p:cNvPr id="25" name="Text Box 30"/>
          <p:cNvSpPr txBox="1">
            <a:spLocks noChangeArrowheads="1"/>
          </p:cNvSpPr>
          <p:nvPr/>
        </p:nvSpPr>
        <p:spPr bwMode="auto">
          <a:xfrm>
            <a:off x="12962231" y="4177725"/>
            <a:ext cx="19156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+mj-lt"/>
              </a:rPr>
              <a:t>2,5cm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14478000" y="4116675"/>
            <a:ext cx="6748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5400" b="1" dirty="0">
                <a:latin typeface="+mj-lt"/>
              </a:rPr>
              <a:t>.O</a:t>
            </a:r>
          </a:p>
        </p:txBody>
      </p:sp>
      <p:sp>
        <p:nvSpPr>
          <p:cNvPr id="26" name="Oval 33"/>
          <p:cNvSpPr>
            <a:spLocks noChangeArrowheads="1"/>
          </p:cNvSpPr>
          <p:nvPr/>
        </p:nvSpPr>
        <p:spPr bwMode="auto">
          <a:xfrm>
            <a:off x="12486386" y="2682397"/>
            <a:ext cx="4353814" cy="4353814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486386" y="4842258"/>
            <a:ext cx="3095867" cy="3739913"/>
            <a:chOff x="12486386" y="4842258"/>
            <a:chExt cx="3095867" cy="3739913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12539289" y="4842258"/>
              <a:ext cx="2054647" cy="31088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2486386" y="7874285"/>
              <a:ext cx="30958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/>
                <a:t>Tâm</a:t>
              </a:r>
              <a:r>
                <a:rPr lang="en-GB" sz="4000" dirty="0"/>
                <a:t> O</a:t>
              </a:r>
              <a:endParaRPr lang="en-US" sz="4000" dirty="0"/>
            </a:p>
          </p:txBody>
        </p:sp>
      </p:grpSp>
      <p:pic>
        <p:nvPicPr>
          <p:cNvPr id="24" name="Picture 6">
            <a:extLst>
              <a:ext uri="{FF2B5EF4-FFF2-40B4-BE49-F238E27FC236}">
                <a16:creationId xmlns:a16="http://schemas.microsoft.com/office/drawing/2014/main" xmlns="" id="{79962CFD-783B-4E23-847E-726F0290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6895734" y="7113264"/>
            <a:ext cx="1390673" cy="31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5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5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04800" y="1104900"/>
            <a:ext cx="17221200" cy="87197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524000" y="134724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Thử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thách</a:t>
            </a:r>
            <a:r>
              <a:rPr lang="en-GB" sz="6000" b="1" dirty="0">
                <a:solidFill>
                  <a:schemeClr val="bg1"/>
                </a:solidFill>
              </a:rPr>
              <a:t> 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143000" y="2255287"/>
            <a:ext cx="1600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	Cho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đoạn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thẳng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AB = 4cm.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Hãy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vẽ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hai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hình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tròn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A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và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tâm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B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đều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có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bán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4800" dirty="0" err="1">
                <a:latin typeface="+mj-lt"/>
                <a:cs typeface="Arial" panose="020B0604020202020204" pitchFamily="34" charset="0"/>
              </a:rPr>
              <a:t>kính</a:t>
            </a:r>
            <a:r>
              <a:rPr lang="en-US" altLang="en-US" sz="4800" dirty="0">
                <a:latin typeface="+mj-lt"/>
                <a:cs typeface="Arial" panose="020B0604020202020204" pitchFamily="34" charset="0"/>
              </a:rPr>
              <a:t> 2cm.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592516" y="7046058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A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9704502" y="6951000"/>
            <a:ext cx="5520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</a:t>
            </a: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6888161" y="6961026"/>
            <a:ext cx="2884678" cy="112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482905" y="6314695"/>
            <a:ext cx="128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9642157" y="6304669"/>
            <a:ext cx="1152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2cm</a:t>
            </a: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6713865" y="6438900"/>
            <a:ext cx="3093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9231869" y="6431459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pic>
        <p:nvPicPr>
          <p:cNvPr id="3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21456420" flipH="1">
            <a:off x="-258303" y="3497254"/>
            <a:ext cx="4119377" cy="6907492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0688202" flipH="1">
            <a:off x="16823431" y="1846643"/>
            <a:ext cx="1441515" cy="1441515"/>
          </a:xfrm>
          <a:prstGeom prst="rect">
            <a:avLst/>
          </a:prstGeom>
        </p:spPr>
      </p:pic>
      <p:pic>
        <p:nvPicPr>
          <p:cNvPr id="35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3182164" y="5941028"/>
            <a:ext cx="4499284" cy="4114800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92795">
            <a:off x="3931390" y="9841374"/>
            <a:ext cx="2276917" cy="583719"/>
          </a:xfrm>
          <a:prstGeom prst="rect">
            <a:avLst/>
          </a:prstGeom>
        </p:spPr>
      </p:pic>
      <p:pic>
        <p:nvPicPr>
          <p:cNvPr id="38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891272" y="6438900"/>
            <a:ext cx="102412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>
                <a:latin typeface="+mj-lt"/>
              </a:rPr>
              <a:t>   </a:t>
            </a:r>
            <a:r>
              <a:rPr lang="en-US" altLang="en-US" sz="4400" b="1" dirty="0">
                <a:latin typeface="+mj-lt"/>
              </a:rPr>
              <a:t>.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8451913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5351970" y="5372100"/>
            <a:ext cx="3072384" cy="32004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7918513" y="6120825"/>
            <a:ext cx="14081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latin typeface="+mj-lt"/>
              </a:rPr>
              <a:t>4cm</a:t>
            </a:r>
          </a:p>
        </p:txBody>
      </p:sp>
    </p:spTree>
    <p:extLst>
      <p:ext uri="{BB962C8B-B14F-4D97-AF65-F5344CB8AC3E}">
        <p14:creationId xmlns:p14="http://schemas.microsoft.com/office/powerpoint/2010/main" val="28273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759069" y="5130377"/>
            <a:ext cx="6769862" cy="890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8"/>
              </a:lnSpc>
              <a:spcBef>
                <a:spcPct val="0"/>
              </a:spcBef>
            </a:pPr>
            <a:r>
              <a:rPr lang="en-US" sz="5600" spc="442">
                <a:solidFill>
                  <a:srgbClr val="F6EA9D"/>
                </a:solidFill>
                <a:latin typeface="IreneFlorentina Bold"/>
              </a:rPr>
              <a:t>Round 2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242240" y="4078504"/>
            <a:ext cx="4616863" cy="6208496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48117" y="1885391"/>
            <a:ext cx="5882319" cy="3351074"/>
            <a:chOff x="-267042" y="-249612"/>
            <a:chExt cx="2310851" cy="1352117"/>
          </a:xfrm>
        </p:grpSpPr>
        <p:sp>
          <p:nvSpPr>
            <p:cNvPr id="9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24146">
            <a:off x="-155171" y="1592548"/>
            <a:ext cx="1116705" cy="1749823"/>
          </a:xfrm>
          <a:prstGeom prst="rect">
            <a:avLst/>
          </a:prstGeom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84342" y="1451167"/>
            <a:ext cx="5146128" cy="953819"/>
          </a:xfrm>
          <a:prstGeom prst="rect">
            <a:avLst/>
          </a:prstGeom>
        </p:spPr>
      </p:pic>
      <p:pic>
        <p:nvPicPr>
          <p:cNvPr id="13" name="Picture 11"/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502775" y="1499703"/>
            <a:ext cx="969772" cy="11879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44096" y="1481656"/>
            <a:ext cx="44149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9846" y="31902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err="1">
                <a:solidFill>
                  <a:schemeClr val="bg1"/>
                </a:solidFill>
              </a:rPr>
              <a:t>Vẽ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theo</a:t>
            </a:r>
            <a:r>
              <a:rPr lang="en-GB" sz="8000" dirty="0">
                <a:solidFill>
                  <a:schemeClr val="bg1"/>
                </a:solidFill>
              </a:rPr>
              <a:t> </a:t>
            </a:r>
            <a:r>
              <a:rPr lang="en-GB" sz="8000" dirty="0" err="1">
                <a:solidFill>
                  <a:schemeClr val="bg1"/>
                </a:solidFill>
              </a:rPr>
              <a:t>mẫu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1" name="Oval 2">
            <a:extLst>
              <a:ext uri="{FF2B5EF4-FFF2-40B4-BE49-F238E27FC236}">
                <a16:creationId xmlns:a16="http://schemas.microsoft.com/office/drawing/2014/main" xmlns="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90" y="2890117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32" name="Arc 3">
            <a:extLst>
              <a:ext uri="{FF2B5EF4-FFF2-40B4-BE49-F238E27FC236}">
                <a16:creationId xmlns:a16="http://schemas.microsoft.com/office/drawing/2014/main" xmlns="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7143088" y="5585694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33" name="Arc 4">
            <a:extLst>
              <a:ext uri="{FF2B5EF4-FFF2-40B4-BE49-F238E27FC236}">
                <a16:creationId xmlns:a16="http://schemas.microsoft.com/office/drawing/2014/main" xmlns="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0114890" y="4433169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xmlns="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87474"/>
              </p:ext>
            </p:extLst>
          </p:nvPr>
        </p:nvGraphicFramePr>
        <p:xfrm>
          <a:off x="6342988" y="2090017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51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3"/>
          <p:cNvGrpSpPr/>
          <p:nvPr/>
        </p:nvGrpSpPr>
        <p:grpSpPr>
          <a:xfrm>
            <a:off x="475263" y="1662112"/>
            <a:ext cx="8572252" cy="6681788"/>
            <a:chOff x="0" y="0"/>
            <a:chExt cx="2706135" cy="1926860"/>
          </a:xfrm>
        </p:grpSpPr>
        <p:sp>
          <p:nvSpPr>
            <p:cNvPr id="23" name="Freeform 4"/>
            <p:cNvSpPr/>
            <p:nvPr/>
          </p:nvSpPr>
          <p:spPr>
            <a:xfrm>
              <a:off x="0" y="0"/>
              <a:ext cx="2706135" cy="1926860"/>
            </a:xfrm>
            <a:custGeom>
              <a:avLst/>
              <a:gdLst/>
              <a:ahLst/>
              <a:cxnLst/>
              <a:rect l="l" t="t" r="r" b="b"/>
              <a:pathLst>
                <a:path w="2706135" h="1926860">
                  <a:moveTo>
                    <a:pt x="2581675" y="1926860"/>
                  </a:moveTo>
                  <a:lnTo>
                    <a:pt x="124460" y="1926860"/>
                  </a:lnTo>
                  <a:cubicBezTo>
                    <a:pt x="55880" y="1926860"/>
                    <a:pt x="0" y="1870980"/>
                    <a:pt x="0" y="18024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1802400"/>
                  </a:lnTo>
                  <a:cubicBezTo>
                    <a:pt x="2706135" y="1870980"/>
                    <a:pt x="2650255" y="1926860"/>
                    <a:pt x="2581675" y="1926860"/>
                  </a:cubicBezTo>
                  <a:close/>
                </a:path>
              </a:pathLst>
            </a:custGeom>
            <a:solidFill>
              <a:srgbClr val="FEF9DD"/>
            </a:solidFill>
          </p:spPr>
        </p:sp>
      </p:grpSp>
      <p:sp>
        <p:nvSpPr>
          <p:cNvPr id="15362" name="Oval 2">
            <a:extLst>
              <a:ext uri="{FF2B5EF4-FFF2-40B4-BE49-F238E27FC236}">
                <a16:creationId xmlns:a16="http://schemas.microsoft.com/office/drawing/2014/main" xmlns="" id="{A1B425AE-720B-4817-9F58-C812AE5E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6100" y="2971800"/>
            <a:ext cx="5941220" cy="6172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363" name="Arc 3">
            <a:extLst>
              <a:ext uri="{FF2B5EF4-FFF2-40B4-BE49-F238E27FC236}">
                <a16:creationId xmlns:a16="http://schemas.microsoft.com/office/drawing/2014/main" xmlns="" id="{1AE69AD9-8419-4DA2-9776-7FBD7ACCD79B}"/>
              </a:ext>
            </a:extLst>
          </p:cNvPr>
          <p:cNvSpPr>
            <a:spLocks/>
          </p:cNvSpPr>
          <p:nvPr/>
        </p:nvSpPr>
        <p:spPr bwMode="auto">
          <a:xfrm rot="74468" flipV="1">
            <a:off x="10706098" y="5667377"/>
            <a:ext cx="2971800" cy="1928813"/>
          </a:xfrm>
          <a:custGeom>
            <a:avLst/>
            <a:gdLst>
              <a:gd name="T0" fmla="*/ 0 w 43154"/>
              <a:gd name="T1" fmla="*/ 53027673 h 25089"/>
              <a:gd name="T2" fmla="*/ 90358311 w 43154"/>
              <a:gd name="T3" fmla="*/ 65904361 h 25089"/>
              <a:gd name="T4" fmla="*/ 45429962 w 43154"/>
              <a:gd name="T5" fmla="*/ 56739382 h 250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154" h="25089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</a:path>
              <a:path w="43154" h="25089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3483" y="0"/>
                  <a:pt x="43154" y="9670"/>
                  <a:pt x="43154" y="21600"/>
                </a:cubicBezTo>
                <a:cubicBezTo>
                  <a:pt x="43154" y="22768"/>
                  <a:pt x="43059" y="23935"/>
                  <a:pt x="42870" y="2508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364" name="Arc 4">
            <a:extLst>
              <a:ext uri="{FF2B5EF4-FFF2-40B4-BE49-F238E27FC236}">
                <a16:creationId xmlns:a16="http://schemas.microsoft.com/office/drawing/2014/main" xmlns="" id="{D6A74A60-07DD-436B-84FE-9003BF5E1074}"/>
              </a:ext>
            </a:extLst>
          </p:cNvPr>
          <p:cNvSpPr>
            <a:spLocks/>
          </p:cNvSpPr>
          <p:nvPr/>
        </p:nvSpPr>
        <p:spPr bwMode="auto">
          <a:xfrm rot="10853119" flipV="1">
            <a:off x="13677900" y="4514852"/>
            <a:ext cx="2969420" cy="1540670"/>
          </a:xfrm>
          <a:custGeom>
            <a:avLst/>
            <a:gdLst>
              <a:gd name="T0" fmla="*/ 0 w 43070"/>
              <a:gd name="T1" fmla="*/ 45645805 h 21600"/>
              <a:gd name="T2" fmla="*/ 90988336 w 43070"/>
              <a:gd name="T3" fmla="*/ 44544607 h 21600"/>
              <a:gd name="T4" fmla="*/ 45534316 w 43070"/>
              <a:gd name="T5" fmla="*/ 48840792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070" h="21600" fill="none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</a:path>
              <a:path w="43070" h="21600" stroke="0" extrusionOk="0">
                <a:moveTo>
                  <a:pt x="0" y="20187"/>
                </a:moveTo>
                <a:cubicBezTo>
                  <a:pt x="744" y="8830"/>
                  <a:pt x="10173" y="-1"/>
                  <a:pt x="21554" y="0"/>
                </a:cubicBezTo>
                <a:cubicBezTo>
                  <a:pt x="32746" y="0"/>
                  <a:pt x="42085" y="8550"/>
                  <a:pt x="43070" y="19699"/>
                </a:cubicBezTo>
                <a:lnTo>
                  <a:pt x="21554" y="21600"/>
                </a:lnTo>
                <a:lnTo>
                  <a:pt x="0" y="20187"/>
                </a:lnTo>
                <a:close/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graphicFrame>
        <p:nvGraphicFramePr>
          <p:cNvPr id="15365" name="Group 5">
            <a:extLst>
              <a:ext uri="{FF2B5EF4-FFF2-40B4-BE49-F238E27FC236}">
                <a16:creationId xmlns:a16="http://schemas.microsoft.com/office/drawing/2014/main" xmlns="" id="{53522C80-1709-49A0-9E71-8B9C66E1A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418502"/>
              </p:ext>
            </p:extLst>
          </p:nvPr>
        </p:nvGraphicFramePr>
        <p:xfrm>
          <a:off x="9905998" y="2171700"/>
          <a:ext cx="7543802" cy="7772400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7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6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548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10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5009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54856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37160" marR="137160" marT="68580" marB="6858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5488" name="Text Box 128">
            <a:extLst>
              <a:ext uri="{FF2B5EF4-FFF2-40B4-BE49-F238E27FC236}">
                <a16:creationId xmlns:a16="http://schemas.microsoft.com/office/drawing/2014/main" xmlns="" id="{A30BD29C-AA03-420B-9FC6-2EC440BB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788195"/>
            <a:ext cx="2762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5491" name="Text Box 131">
            <a:extLst>
              <a:ext uri="{FF2B5EF4-FFF2-40B4-BE49-F238E27FC236}">
                <a16:creationId xmlns:a16="http://schemas.microsoft.com/office/drawing/2014/main" xmlns="" id="{D5AC6B13-A656-483E-9D75-582D2EAE1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482" y="3446977"/>
            <a:ext cx="8493518" cy="4475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hình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lớn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4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cạnh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trái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dưới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</a:t>
            </a:r>
            <a:r>
              <a:rPr lang="en-US" altLang="en-US" sz="40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ô vuông.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marL="571500" indent="-571500">
              <a:lnSpc>
                <a:spcPct val="120000"/>
              </a:lnSpc>
              <a:spcBef>
                <a:spcPct val="0"/>
              </a:spcBef>
              <a:buClrTx/>
            </a:pP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Vẽ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nửa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đường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tròn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phải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phía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trên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,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bán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kính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có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độ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dài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2 ô </a:t>
            </a:r>
            <a:r>
              <a:rPr lang="en-US" alt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</a:rPr>
              <a:t>vuông</a:t>
            </a: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sp>
        <p:nvSpPr>
          <p:cNvPr id="15492" name="Text Box 132">
            <a:extLst>
              <a:ext uri="{FF2B5EF4-FFF2-40B4-BE49-F238E27FC236}">
                <a16:creationId xmlns:a16="http://schemas.microsoft.com/office/drawing/2014/main" xmlns="" id="{D5FF00B0-C95B-4E68-B0C1-00D3E278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254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3" name="Line 133">
            <a:extLst>
              <a:ext uri="{FF2B5EF4-FFF2-40B4-BE49-F238E27FC236}">
                <a16:creationId xmlns:a16="http://schemas.microsoft.com/office/drawing/2014/main" xmlns="" id="{CFD125D7-4E3B-483B-85A9-8F245AA33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77898" y="2971800"/>
            <a:ext cx="0" cy="297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4" name="Text Box 134">
            <a:extLst>
              <a:ext uri="{FF2B5EF4-FFF2-40B4-BE49-F238E27FC236}">
                <a16:creationId xmlns:a16="http://schemas.microsoft.com/office/drawing/2014/main" xmlns="" id="{25FF074A-9476-4EF8-88A0-C6F39EC7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1388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5" name="Text Box 135">
            <a:extLst>
              <a:ext uri="{FF2B5EF4-FFF2-40B4-BE49-F238E27FC236}">
                <a16:creationId xmlns:a16="http://schemas.microsoft.com/office/drawing/2014/main" xmlns="" id="{27E56833-1D84-4F52-8662-4517D21C9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9100" y="4914902"/>
            <a:ext cx="70961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0" b="1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5496" name="Line 136">
            <a:extLst>
              <a:ext uri="{FF2B5EF4-FFF2-40B4-BE49-F238E27FC236}">
                <a16:creationId xmlns:a16="http://schemas.microsoft.com/office/drawing/2014/main" xmlns="" id="{5D2A470A-FB61-4977-8242-32440D476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637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5497" name="Line 137">
            <a:extLst>
              <a:ext uri="{FF2B5EF4-FFF2-40B4-BE49-F238E27FC236}">
                <a16:creationId xmlns:a16="http://schemas.microsoft.com/office/drawing/2014/main" xmlns="" id="{CB8FD192-D9BA-454E-85AA-8EB0EE0347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706098" y="6057900"/>
            <a:ext cx="14859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17" name="Group 3"/>
          <p:cNvGrpSpPr/>
          <p:nvPr/>
        </p:nvGrpSpPr>
        <p:grpSpPr>
          <a:xfrm>
            <a:off x="1050382" y="763718"/>
            <a:ext cx="4007754" cy="2308271"/>
            <a:chOff x="-267042" y="-249612"/>
            <a:chExt cx="2310851" cy="1352117"/>
          </a:xfrm>
        </p:grpSpPr>
        <p:sp>
          <p:nvSpPr>
            <p:cNvPr id="18" name="Freeform 4"/>
            <p:cNvSpPr/>
            <p:nvPr/>
          </p:nvSpPr>
          <p:spPr>
            <a:xfrm>
              <a:off x="-267042" y="-249612"/>
              <a:ext cx="2310851" cy="1352117"/>
            </a:xfrm>
            <a:custGeom>
              <a:avLst/>
              <a:gdLst/>
              <a:ahLst/>
              <a:cxnLst/>
              <a:rect l="l" t="t" r="r" b="b"/>
              <a:pathLst>
                <a:path w="4562371" h="1352117">
                  <a:moveTo>
                    <a:pt x="4437911" y="1352117"/>
                  </a:moveTo>
                  <a:lnTo>
                    <a:pt x="124460" y="1352117"/>
                  </a:lnTo>
                  <a:cubicBezTo>
                    <a:pt x="55880" y="1352117"/>
                    <a:pt x="0" y="1296237"/>
                    <a:pt x="0" y="12276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37911" y="0"/>
                  </a:lnTo>
                  <a:cubicBezTo>
                    <a:pt x="4506491" y="0"/>
                    <a:pt x="4562371" y="55880"/>
                    <a:pt x="4562371" y="124460"/>
                  </a:cubicBezTo>
                  <a:lnTo>
                    <a:pt x="4562371" y="1227657"/>
                  </a:lnTo>
                  <a:cubicBezTo>
                    <a:pt x="4562371" y="1296237"/>
                    <a:pt x="4506491" y="1352117"/>
                    <a:pt x="4437911" y="1352117"/>
                  </a:cubicBezTo>
                  <a:close/>
                </a:path>
              </a:pathLst>
            </a:custGeom>
            <a:solidFill>
              <a:srgbClr val="F9705A"/>
            </a:solidFill>
          </p:spPr>
        </p:sp>
      </p:grpSp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724146">
            <a:off x="249075" y="307814"/>
            <a:ext cx="1484788" cy="2326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0594" y="916887"/>
            <a:ext cx="4140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/>
              <a:t>Thử</a:t>
            </a:r>
            <a:r>
              <a:rPr lang="en-GB" sz="5400" b="1" dirty="0"/>
              <a:t> </a:t>
            </a:r>
            <a:r>
              <a:rPr lang="en-GB" sz="5400" b="1" dirty="0" err="1"/>
              <a:t>thách</a:t>
            </a:r>
            <a:r>
              <a:rPr lang="en-GB" sz="5400" b="1" dirty="0"/>
              <a:t> 3</a:t>
            </a:r>
            <a:endParaRPr lang="en-US" sz="5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948910" y="1968909"/>
            <a:ext cx="281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>
                <a:solidFill>
                  <a:schemeClr val="bg1"/>
                </a:solidFill>
              </a:rPr>
              <a:t>Vẽ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theo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mẫu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9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2000"/>
                                        <p:tgtEl>
                                          <p:spTgt spid="15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5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6" dur="1"/>
                                        <p:tgtEl>
                                          <p:spTgt spid="154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5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 autoUpdateAnimBg="0"/>
      <p:bldP spid="15492" grpId="0"/>
      <p:bldP spid="15494" grpId="0"/>
      <p:bldP spid="15494" grpId="1"/>
      <p:bldP spid="15495" grpId="0"/>
      <p:bldP spid="154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688202" flipH="1">
            <a:off x="13947701" y="1006836"/>
            <a:ext cx="1441515" cy="1441515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3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3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764576">
            <a:off x="5784787" y="5928659"/>
            <a:ext cx="2275268" cy="1340340"/>
          </a:xfrm>
          <a:prstGeom prst="rect">
            <a:avLst/>
          </a:prstGeom>
        </p:spPr>
      </p:pic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4114801" y="1481138"/>
            <a:ext cx="9751220" cy="2500313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vi-VN" sz="81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KHỞI ĐỘNG</a:t>
            </a:r>
            <a:endParaRPr lang="en-US" altLang="vi-VN" sz="81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799263" y="344481"/>
            <a:ext cx="117212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0000FF"/>
                </a:solidFill>
              </a:rPr>
              <a:t>Trò chơi</a:t>
            </a:r>
            <a:r>
              <a:rPr lang="en-US" altLang="en-US" sz="4800"/>
              <a:t> : </a:t>
            </a:r>
            <a:r>
              <a:rPr lang="en-US" altLang="en-US" sz="4800">
                <a:solidFill>
                  <a:srgbClr val="FF0000"/>
                </a:solidFill>
              </a:rPr>
              <a:t>Tự giới thiệu bản thân của mình</a:t>
            </a: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628650" y="3369846"/>
            <a:ext cx="3200400" cy="2286000"/>
          </a:xfrm>
          <a:prstGeom prst="flowChartProcess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8642781" y="3468604"/>
            <a:ext cx="4457700" cy="2057400"/>
          </a:xfrm>
          <a:prstGeom prst="flowChartInputOutput">
            <a:avLst/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914400" y="7444600"/>
            <a:ext cx="4572000" cy="2514600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9198978" y="6837004"/>
            <a:ext cx="6172200" cy="2628900"/>
          </a:xfrm>
          <a:prstGeom prst="flowChartExtra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3" name="AutoShape 7"/>
          <p:cNvSpPr>
            <a:spLocks noChangeArrowheads="1"/>
          </p:cNvSpPr>
          <p:nvPr/>
        </p:nvSpPr>
        <p:spPr bwMode="auto">
          <a:xfrm>
            <a:off x="628650" y="1154484"/>
            <a:ext cx="5294993" cy="2038125"/>
          </a:xfrm>
          <a:prstGeom prst="cloudCallout">
            <a:avLst>
              <a:gd name="adj1" fmla="val 7219"/>
              <a:gd name="adj2" fmla="val 91595"/>
            </a:avLst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Chào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các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bạn</a:t>
            </a:r>
            <a:r>
              <a:rPr lang="en-US" altLang="en-US" sz="2400" b="1" dirty="0">
                <a:cs typeface="Arial" panose="020B0604020202020204" pitchFamily="34" charset="0"/>
              </a:rPr>
              <a:t>!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xin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tự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giới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thiệu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mình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là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hình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chữ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nhật</a:t>
            </a:r>
            <a:r>
              <a:rPr lang="en-US" altLang="en-US" sz="24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04" name="AutoShape 8"/>
          <p:cNvSpPr>
            <a:spLocks noChangeArrowheads="1"/>
          </p:cNvSpPr>
          <p:nvPr/>
        </p:nvSpPr>
        <p:spPr bwMode="auto">
          <a:xfrm rot="16200000">
            <a:off x="1870643" y="4458972"/>
            <a:ext cx="659265" cy="1085849"/>
          </a:xfrm>
          <a:prstGeom prst="moon">
            <a:avLst>
              <a:gd name="adj" fmla="val 50000"/>
            </a:avLst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5" name="Oval 9"/>
          <p:cNvSpPr>
            <a:spLocks noChangeArrowheads="1"/>
          </p:cNvSpPr>
          <p:nvPr/>
        </p:nvSpPr>
        <p:spPr bwMode="auto">
          <a:xfrm flipH="1">
            <a:off x="12573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6" name="Oval 10"/>
          <p:cNvSpPr>
            <a:spLocks noChangeArrowheads="1"/>
          </p:cNvSpPr>
          <p:nvPr/>
        </p:nvSpPr>
        <p:spPr bwMode="auto">
          <a:xfrm flipH="1">
            <a:off x="2743200" y="4044175"/>
            <a:ext cx="422992" cy="2114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 rot="16200000">
            <a:off x="10553379" y="4023058"/>
            <a:ext cx="533400" cy="1600200"/>
          </a:xfrm>
          <a:prstGeom prst="moon">
            <a:avLst>
              <a:gd name="adj" fmla="val 50000"/>
            </a:avLst>
          </a:prstGeom>
          <a:solidFill>
            <a:srgbClr val="FF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8" name="Oval 12"/>
          <p:cNvSpPr>
            <a:spLocks noChangeArrowheads="1"/>
          </p:cNvSpPr>
          <p:nvPr/>
        </p:nvSpPr>
        <p:spPr bwMode="auto">
          <a:xfrm>
            <a:off x="100056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09" name="Oval 13"/>
          <p:cNvSpPr>
            <a:spLocks noChangeArrowheads="1"/>
          </p:cNvSpPr>
          <p:nvPr/>
        </p:nvSpPr>
        <p:spPr bwMode="auto">
          <a:xfrm>
            <a:off x="11491532" y="4111134"/>
            <a:ext cx="281047" cy="14052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0" name="AutoShape 14"/>
          <p:cNvSpPr>
            <a:spLocks noChangeArrowheads="1"/>
          </p:cNvSpPr>
          <p:nvPr/>
        </p:nvSpPr>
        <p:spPr bwMode="auto">
          <a:xfrm>
            <a:off x="12801600" y="1307983"/>
            <a:ext cx="4400506" cy="18446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Chào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hành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1" name="AutoShape 15"/>
          <p:cNvSpPr>
            <a:spLocks noChangeArrowheads="1"/>
          </p:cNvSpPr>
          <p:nvPr/>
        </p:nvSpPr>
        <p:spPr bwMode="auto">
          <a:xfrm rot="16200000">
            <a:off x="2960300" y="8141900"/>
            <a:ext cx="480200" cy="1600200"/>
          </a:xfrm>
          <a:prstGeom prst="moon">
            <a:avLst>
              <a:gd name="adj" fmla="val 50000"/>
            </a:avLst>
          </a:prstGeom>
          <a:solidFill>
            <a:schemeClr val="accent6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2" name="Oval 16"/>
          <p:cNvSpPr>
            <a:spLocks noChangeArrowheads="1"/>
          </p:cNvSpPr>
          <p:nvPr/>
        </p:nvSpPr>
        <p:spPr bwMode="auto">
          <a:xfrm flipH="1">
            <a:off x="22517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3" name="Oval 17"/>
          <p:cNvSpPr>
            <a:spLocks noChangeArrowheads="1"/>
          </p:cNvSpPr>
          <p:nvPr/>
        </p:nvSpPr>
        <p:spPr bwMode="auto">
          <a:xfrm flipH="1">
            <a:off x="3737692" y="8155346"/>
            <a:ext cx="377108" cy="188554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4" name="AutoShape 18"/>
          <p:cNvSpPr>
            <a:spLocks noChangeArrowheads="1"/>
          </p:cNvSpPr>
          <p:nvPr/>
        </p:nvSpPr>
        <p:spPr bwMode="auto">
          <a:xfrm>
            <a:off x="4457699" y="6305549"/>
            <a:ext cx="4505269" cy="1954249"/>
          </a:xfrm>
          <a:prstGeom prst="cloudCallout">
            <a:avLst>
              <a:gd name="adj1" fmla="val -68680"/>
              <a:gd name="adj2" fmla="val 28063"/>
            </a:avLst>
          </a:pr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cs typeface="Arial" panose="020B0604020202020204" pitchFamily="34" charset="0"/>
              </a:rPr>
              <a:t>Hello </a:t>
            </a:r>
            <a:r>
              <a:rPr lang="en-US" altLang="en-US" sz="2800" b="1" dirty="0" err="1">
                <a:cs typeface="Arial" panose="020B0604020202020204" pitchFamily="34" charset="0"/>
              </a:rPr>
              <a:t>các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bạn</a:t>
            </a:r>
            <a:r>
              <a:rPr lang="en-US" altLang="en-US" sz="2800" b="1" dirty="0">
                <a:cs typeface="Arial" panose="020B0604020202020204" pitchFamily="34" charset="0"/>
              </a:rPr>
              <a:t>! </a:t>
            </a: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thoi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 rot="16200000">
            <a:off x="12125440" y="8189566"/>
            <a:ext cx="480195" cy="1164222"/>
          </a:xfrm>
          <a:prstGeom prst="moon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6" name="Oval 20"/>
          <p:cNvSpPr>
            <a:spLocks noChangeArrowheads="1"/>
          </p:cNvSpPr>
          <p:nvPr/>
        </p:nvSpPr>
        <p:spPr bwMode="auto">
          <a:xfrm>
            <a:off x="114617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7" name="Oval 21"/>
          <p:cNvSpPr>
            <a:spLocks noChangeArrowheads="1"/>
          </p:cNvSpPr>
          <p:nvPr/>
        </p:nvSpPr>
        <p:spPr bwMode="auto">
          <a:xfrm>
            <a:off x="12947648" y="7826602"/>
            <a:ext cx="529392" cy="26469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13313778" y="5143497"/>
            <a:ext cx="4669422" cy="2057401"/>
          </a:xfrm>
          <a:prstGeom prst="cloudCallout">
            <a:avLst>
              <a:gd name="adj1" fmla="val -44338"/>
              <a:gd name="adj2" fmla="val 6753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, ai </a:t>
            </a:r>
            <a:r>
              <a:rPr lang="en-US" altLang="en-US" sz="2800" b="1" dirty="0" err="1">
                <a:cs typeface="Arial" panose="020B0604020202020204" pitchFamily="34" charset="0"/>
              </a:rPr>
              <a:t>cũng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biết</a:t>
            </a:r>
            <a:r>
              <a:rPr lang="en-US" altLang="en-US" sz="2800" b="1" dirty="0"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cs typeface="Arial" panose="020B0604020202020204" pitchFamily="34" charset="0"/>
              </a:rPr>
              <a:t>mình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tam </a:t>
            </a:r>
            <a:r>
              <a:rPr lang="en-US" altLang="en-US" sz="2800" b="1" dirty="0" err="1">
                <a:cs typeface="Arial" panose="020B0604020202020204" pitchFamily="34" charset="0"/>
              </a:rPr>
              <a:t>giác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68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0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00" decel="100000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3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00" decel="100000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098" grpId="0"/>
      <p:bldP spid="4099" grpId="0" animBg="1"/>
      <p:bldP spid="4100" grpId="0" animBg="1"/>
      <p:bldP spid="4101" grpId="0" animBg="1"/>
      <p:bldP spid="4102" grpId="0" animBg="1"/>
      <p:bldP spid="4103" grpId="0" animBg="1"/>
      <p:bldP spid="4103" grpId="1" animBg="1"/>
      <p:bldP spid="4104" grpId="0" animBg="1"/>
      <p:bldP spid="4104" grpId="1" animBg="1"/>
      <p:bldP spid="4105" grpId="0" animBg="1"/>
      <p:bldP spid="4105" grpId="1" animBg="1"/>
      <p:bldP spid="4106" grpId="0" animBg="1"/>
      <p:bldP spid="4106" grpId="1" animBg="1"/>
      <p:bldP spid="4107" grpId="0" animBg="1"/>
      <p:bldP spid="4108" grpId="0" animBg="1"/>
      <p:bldP spid="4109" grpId="0" animBg="1"/>
      <p:bldP spid="4110" grpId="0" animBg="1"/>
      <p:bldP spid="4110" grpId="1" animBg="1"/>
      <p:bldP spid="4111" grpId="0" animBg="1"/>
      <p:bldP spid="4112" grpId="0" animBg="1"/>
      <p:bldP spid="4113" grpId="0" animBg="1"/>
      <p:bldP spid="4114" grpId="0" animBg="1"/>
      <p:bldP spid="4114" grpId="1" animBg="1"/>
      <p:bldP spid="4115" grpId="0" animBg="1"/>
      <p:bldP spid="4116" grpId="0" animBg="1"/>
      <p:bldP spid="4117" grpId="0" animBg="1"/>
      <p:bldP spid="4118" grpId="0" animBg="1"/>
      <p:bldP spid="411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74577" y="1150658"/>
            <a:ext cx="15538847" cy="731738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8174">
            <a:off x="13935920" y="4607072"/>
            <a:ext cx="4228254" cy="6663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143000" y="5438054"/>
            <a:ext cx="3129774" cy="4848946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668878" y="4554119"/>
            <a:ext cx="2055781" cy="5813861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0688202" flipH="1">
            <a:off x="16658977" y="1750648"/>
            <a:ext cx="1441515" cy="1441515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881282" y="173164"/>
            <a:ext cx="988030" cy="121028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192795">
            <a:off x="5562246" y="9925418"/>
            <a:ext cx="2276917" cy="583719"/>
          </a:xfrm>
          <a:prstGeom prst="rect">
            <a:avLst/>
          </a:prstGeom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1620206">
            <a:off x="1344155" y="1070701"/>
            <a:ext cx="1877377" cy="2607468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371830" flipH="1">
            <a:off x="13389651" y="1040954"/>
            <a:ext cx="884990" cy="1386736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764576">
            <a:off x="9555076" y="5706527"/>
            <a:ext cx="2275268" cy="1340340"/>
          </a:xfrm>
          <a:prstGeom prst="rect">
            <a:avLst/>
          </a:prstGeom>
        </p:spPr>
      </p:pic>
      <p:sp>
        <p:nvSpPr>
          <p:cNvPr id="18" name="文本框 42">
            <a:extLst>
              <a:ext uri="{FF2B5EF4-FFF2-40B4-BE49-F238E27FC236}">
                <a16:creationId xmlns:a16="http://schemas.microsoft.com/office/drawing/2014/main" xmlns="" id="{0BAC9B54-2235-40B8-A95E-4642B60F642F}"/>
              </a:ext>
            </a:extLst>
          </p:cNvPr>
          <p:cNvSpPr txBox="1"/>
          <p:nvPr/>
        </p:nvSpPr>
        <p:spPr>
          <a:xfrm>
            <a:off x="4814283" y="3121808"/>
            <a:ext cx="7585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+mn-lt"/>
              </a:rPr>
              <a:t>VẬN DỤNG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9ABE475-F2E2-4071-92B9-05A54EE2254F}"/>
              </a:ext>
            </a:extLst>
          </p:cNvPr>
          <p:cNvSpPr/>
          <p:nvPr/>
        </p:nvSpPr>
        <p:spPr>
          <a:xfrm>
            <a:off x="2172943" y="190500"/>
            <a:ext cx="11730555" cy="1905000"/>
          </a:xfrm>
          <a:prstGeom prst="roundRect">
            <a:avLst>
              <a:gd name="adj" fmla="val 6232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67000" y="7335217"/>
            <a:ext cx="11541920" cy="2671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xmlns="" id="{B1040268-265E-4A8E-BA56-DEA053B0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6641" y="69265"/>
            <a:ext cx="1146685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387" name="Oval 3">
            <a:extLst>
              <a:ext uri="{FF2B5EF4-FFF2-40B4-BE49-F238E27FC236}">
                <a16:creationId xmlns:a16="http://schemas.microsoft.com/office/drawing/2014/main" xmlns="" id="{D6A1FFE1-A302-48A2-9E57-B5340420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2743200"/>
            <a:ext cx="3429000" cy="3429000"/>
          </a:xfrm>
          <a:prstGeom prst="ellipse">
            <a:avLst/>
          </a:prstGeom>
          <a:solidFill>
            <a:srgbClr val="FF33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>
              <a:solidFill>
                <a:srgbClr val="FF3300"/>
              </a:solidFill>
            </a:endParaRPr>
          </a:p>
        </p:txBody>
      </p:sp>
      <p:sp>
        <p:nvSpPr>
          <p:cNvPr id="16388" name="Oval 4">
            <a:extLst>
              <a:ext uri="{FF2B5EF4-FFF2-40B4-BE49-F238E27FC236}">
                <a16:creationId xmlns:a16="http://schemas.microsoft.com/office/drawing/2014/main" xmlns="" id="{4F05E193-B947-444A-97AC-69FC19AE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5570" y="2805113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89" name="Oval 5">
            <a:extLst>
              <a:ext uri="{FF2B5EF4-FFF2-40B4-BE49-F238E27FC236}">
                <a16:creationId xmlns:a16="http://schemas.microsoft.com/office/drawing/2014/main" xmlns="" id="{FB512DAC-E7EB-4313-B64B-8D3807571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3263" y="2857500"/>
            <a:ext cx="3429000" cy="3429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0" name="Line 6">
            <a:extLst>
              <a:ext uri="{FF2B5EF4-FFF2-40B4-BE49-F238E27FC236}">
                <a16:creationId xmlns:a16="http://schemas.microsoft.com/office/drawing/2014/main" xmlns="" id="{55D7E80B-27D9-4AA6-AE24-4C71585EB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4686300"/>
            <a:ext cx="5715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xmlns="" id="{E3138BBA-F0E8-4864-A4B7-281D06659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0790" y="6515101"/>
            <a:ext cx="235611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 err="1">
                <a:latin typeface="+mj-lt"/>
              </a:rPr>
              <a:t>Hình</a:t>
            </a:r>
            <a:r>
              <a:rPr lang="en-US" altLang="en-US" sz="4000" dirty="0">
                <a:latin typeface="+mj-lt"/>
              </a:rPr>
              <a:t> </a:t>
            </a:r>
            <a:r>
              <a:rPr lang="en-US" altLang="en-US" sz="4000" dirty="0" err="1">
                <a:latin typeface="+mj-lt"/>
              </a:rPr>
              <a:t>tròn</a:t>
            </a:r>
            <a:endParaRPr lang="en-US" altLang="en-US" sz="4000" dirty="0">
              <a:latin typeface="+mj-lt"/>
            </a:endParaRPr>
          </a:p>
        </p:txBody>
      </p:sp>
      <p:sp>
        <p:nvSpPr>
          <p:cNvPr id="16392" name="Line 8">
            <a:extLst>
              <a:ext uri="{FF2B5EF4-FFF2-40B4-BE49-F238E27FC236}">
                <a16:creationId xmlns:a16="http://schemas.microsoft.com/office/drawing/2014/main" xmlns="" id="{37E83AC9-C4BC-4BC5-9754-96B4CE88A2A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15100" y="5715000"/>
            <a:ext cx="457200" cy="1028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3" name="Text Box 9">
            <a:extLst>
              <a:ext uri="{FF2B5EF4-FFF2-40B4-BE49-F238E27FC236}">
                <a16:creationId xmlns:a16="http://schemas.microsoft.com/office/drawing/2014/main" xmlns="" id="{B3609C4E-129C-400C-9408-3B5D246CC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799" y="6515101"/>
            <a:ext cx="28619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Đường tròn</a:t>
            </a:r>
          </a:p>
        </p:txBody>
      </p:sp>
      <p:sp>
        <p:nvSpPr>
          <p:cNvPr id="16394" name="Line 10">
            <a:extLst>
              <a:ext uri="{FF2B5EF4-FFF2-40B4-BE49-F238E27FC236}">
                <a16:creationId xmlns:a16="http://schemas.microsoft.com/office/drawing/2014/main" xmlns="" id="{2D40D275-81C9-4B98-8FB4-344F786F43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37070" y="4572000"/>
            <a:ext cx="3429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5" name="AutoShape 11">
            <a:extLst>
              <a:ext uri="{FF2B5EF4-FFF2-40B4-BE49-F238E27FC236}">
                <a16:creationId xmlns:a16="http://schemas.microsoft.com/office/drawing/2014/main" xmlns="" id="{3F0CD174-F326-4A68-B80C-F48ABCF6472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25375" y="4519613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6" name="AutoShape 12">
            <a:extLst>
              <a:ext uri="{FF2B5EF4-FFF2-40B4-BE49-F238E27FC236}">
                <a16:creationId xmlns:a16="http://schemas.microsoft.com/office/drawing/2014/main" xmlns="" id="{9123089A-A6A7-45C1-B1B5-4D4F10AFDFB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4208920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7" name="AutoShape 13">
            <a:extLst>
              <a:ext uri="{FF2B5EF4-FFF2-40B4-BE49-F238E27FC236}">
                <a16:creationId xmlns:a16="http://schemas.microsoft.com/office/drawing/2014/main" xmlns="" id="{5A193289-8DBF-41C0-B2CF-BB5424CABFF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822782" y="4510088"/>
            <a:ext cx="114300" cy="114300"/>
          </a:xfrm>
          <a:prstGeom prst="flowChartConnector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xmlns="" id="{52280DA0-91D3-4B99-A286-A901350F544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144500" y="2286000"/>
            <a:ext cx="91440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399" name="Text Box 15">
            <a:extLst>
              <a:ext uri="{FF2B5EF4-FFF2-40B4-BE49-F238E27FC236}">
                <a16:creationId xmlns:a16="http://schemas.microsoft.com/office/drawing/2014/main" xmlns="" id="{8A0D9455-53D8-4E74-81DA-A1FCC05DB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3498" y="1743818"/>
            <a:ext cx="26436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 err="1"/>
              <a:t>Đường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kính</a:t>
            </a:r>
            <a:endParaRPr lang="en-US" altLang="en-US" sz="3600" dirty="0"/>
          </a:p>
        </p:txBody>
      </p:sp>
      <p:sp>
        <p:nvSpPr>
          <p:cNvPr id="16400" name="AutoShape 16">
            <a:extLst>
              <a:ext uri="{FF2B5EF4-FFF2-40B4-BE49-F238E27FC236}">
                <a16:creationId xmlns:a16="http://schemas.microsoft.com/office/drawing/2014/main" xmlns="" id="{F3D14E8A-BD43-4AA8-85F1-1D00694DC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749213" y="6203157"/>
            <a:ext cx="114300" cy="114300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700"/>
          </a:p>
        </p:txBody>
      </p:sp>
      <p:sp>
        <p:nvSpPr>
          <p:cNvPr id="16401" name="Line 17">
            <a:extLst>
              <a:ext uri="{FF2B5EF4-FFF2-40B4-BE49-F238E27FC236}">
                <a16:creationId xmlns:a16="http://schemas.microsoft.com/office/drawing/2014/main" xmlns="" id="{0D87CC4E-5546-4DB1-8921-0E491000C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94432" y="4572000"/>
            <a:ext cx="207168" cy="1714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2" name="Line 18">
            <a:extLst>
              <a:ext uri="{FF2B5EF4-FFF2-40B4-BE49-F238E27FC236}">
                <a16:creationId xmlns:a16="http://schemas.microsoft.com/office/drawing/2014/main" xmlns="" id="{DFC52C91-6AD1-42F6-B83C-71AF23F084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87100" y="5372100"/>
            <a:ext cx="16002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6403" name="Text Box 19">
            <a:extLst>
              <a:ext uri="{FF2B5EF4-FFF2-40B4-BE49-F238E27FC236}">
                <a16:creationId xmlns:a16="http://schemas.microsoft.com/office/drawing/2014/main" xmlns="" id="{5AC33DFD-68D8-4D92-9364-C8FE17CB3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0289" y="6574633"/>
            <a:ext cx="22898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latin typeface="+mj-lt"/>
              </a:rPr>
              <a:t>Bán kính </a:t>
            </a:r>
          </a:p>
        </p:txBody>
      </p:sp>
      <p:sp>
        <p:nvSpPr>
          <p:cNvPr id="16404" name="Text Box 20">
            <a:extLst>
              <a:ext uri="{FF2B5EF4-FFF2-40B4-BE49-F238E27FC236}">
                <a16:creationId xmlns:a16="http://schemas.microsoft.com/office/drawing/2014/main" xmlns="" id="{71E541D8-D16F-480F-AAAC-752DD5D3B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0100" y="4136233"/>
            <a:ext cx="45397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O</a:t>
            </a:r>
          </a:p>
        </p:txBody>
      </p:sp>
      <p:sp>
        <p:nvSpPr>
          <p:cNvPr id="16405" name="Text Box 21">
            <a:extLst>
              <a:ext uri="{FF2B5EF4-FFF2-40B4-BE49-F238E27FC236}">
                <a16:creationId xmlns:a16="http://schemas.microsoft.com/office/drawing/2014/main" xmlns="" id="{E112D107-405A-4643-8420-CF707DC811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0825" y="4305302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A</a:t>
            </a:r>
          </a:p>
        </p:txBody>
      </p:sp>
      <p:sp>
        <p:nvSpPr>
          <p:cNvPr id="16406" name="Text Box 22">
            <a:extLst>
              <a:ext uri="{FF2B5EF4-FFF2-40B4-BE49-F238E27FC236}">
                <a16:creationId xmlns:a16="http://schemas.microsoft.com/office/drawing/2014/main" xmlns="" id="{38F8B3B0-7A5F-42F5-8994-6D4232728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9888" y="4312445"/>
            <a:ext cx="41549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B</a:t>
            </a:r>
          </a:p>
        </p:txBody>
      </p:sp>
      <p:sp>
        <p:nvSpPr>
          <p:cNvPr id="16407" name="Text Box 23">
            <a:extLst>
              <a:ext uri="{FF2B5EF4-FFF2-40B4-BE49-F238E27FC236}">
                <a16:creationId xmlns:a16="http://schemas.microsoft.com/office/drawing/2014/main" xmlns="" id="{B2F2A951-98D8-4074-8841-3BD9DB947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0" y="6246020"/>
            <a:ext cx="43473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700"/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xmlns="" id="{34AA104B-794E-48EE-BE11-A756A2845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¡"/>
                  <a:defRPr sz="27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l"/>
                  <a:defRPr sz="23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anose="05000000000000000000" pitchFamily="2" charset="2"/>
                  <a:buChar char="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gấp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2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lần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  <a:p>
                <a:pPr>
                  <a:lnSpc>
                    <a:spcPct val="106000"/>
                  </a:lnSpc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+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bán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bằng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độ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dài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đường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altLang="en-US" sz="4000" b="1" dirty="0" err="1">
                    <a:solidFill>
                      <a:schemeClr val="tx1"/>
                    </a:solidFill>
                    <a:latin typeface="+mj-lt"/>
                  </a:rPr>
                  <a:t>kính</a:t>
                </a:r>
                <a:r>
                  <a:rPr lang="en-US" altLang="en-US" sz="4000" b="1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16408" name="Rectangle 24">
                <a:extLst>
                  <a:ext uri="{FF2B5EF4-FFF2-40B4-BE49-F238E27FC236}">
                    <a16:creationId xmlns:a16="http://schemas.microsoft.com/office/drawing/2014/main" id="{34AA104B-794E-48EE-BE11-A756A2845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7570" y="8023032"/>
                <a:ext cx="10858500" cy="1684179"/>
              </a:xfrm>
              <a:prstGeom prst="rect">
                <a:avLst/>
              </a:prstGeom>
              <a:blipFill>
                <a:blip r:embed="rId3"/>
                <a:stretch>
                  <a:fillRect l="-2021" t="-5435" b="-797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09" name="Rectangle 25">
            <a:extLst>
              <a:ext uri="{FF2B5EF4-FFF2-40B4-BE49-F238E27FC236}">
                <a16:creationId xmlns:a16="http://schemas.microsoft.com/office/drawing/2014/main" xmlns="" id="{00FF57DB-93E1-4D80-B8C8-31AA60261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881" y="7296420"/>
            <a:ext cx="74886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latin typeface="+mj-lt"/>
              </a:rPr>
              <a:t>+ </a:t>
            </a:r>
            <a:r>
              <a:rPr lang="en-US" altLang="en-US" sz="4000" b="1" dirty="0" err="1">
                <a:latin typeface="+mj-lt"/>
              </a:rPr>
              <a:t>Các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bán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kính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đều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bằng</a:t>
            </a:r>
            <a:r>
              <a:rPr lang="en-US" altLang="en-US" sz="4000" b="1" dirty="0">
                <a:latin typeface="+mj-lt"/>
              </a:rPr>
              <a:t> </a:t>
            </a:r>
            <a:r>
              <a:rPr lang="en-US" altLang="en-US" sz="4000" b="1" dirty="0" err="1">
                <a:latin typeface="+mj-lt"/>
              </a:rPr>
              <a:t>nhau</a:t>
            </a:r>
            <a:r>
              <a:rPr lang="en-US" altLang="en-US" sz="4000" b="1" dirty="0">
                <a:latin typeface="+mj-lt"/>
              </a:rPr>
              <a:t>.</a:t>
            </a: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4687884" y="4559217"/>
            <a:ext cx="3675647" cy="569466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067" y="6398364"/>
            <a:ext cx="1363311" cy="385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8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800" decel="100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1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2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9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20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20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20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 tmFilter="0,0; .5, 1; 1, 1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6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386" grpId="0"/>
      <p:bldP spid="16387" grpId="0" animBg="1"/>
      <p:bldP spid="16388" grpId="0" animBg="1"/>
      <p:bldP spid="16389" grpId="0" animBg="1"/>
      <p:bldP spid="16391" grpId="0"/>
      <p:bldP spid="16393" grpId="0"/>
      <p:bldP spid="16395" grpId="0" animBg="1"/>
      <p:bldP spid="16396" grpId="0" animBg="1"/>
      <p:bldP spid="16397" grpId="0" animBg="1"/>
      <p:bldP spid="16399" grpId="0"/>
      <p:bldP spid="16400" grpId="0" animBg="1"/>
      <p:bldP spid="16403" grpId="0"/>
      <p:bldP spid="16404" grpId="0"/>
      <p:bldP spid="16405" grpId="0"/>
      <p:bldP spid="16406" grpId="0"/>
      <p:bldP spid="16407" grpId="0"/>
      <p:bldP spid="16408" grpId="0" build="allAtOnce"/>
      <p:bldP spid="1640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9668069" flipH="1">
            <a:off x="-1414296" y="1726991"/>
            <a:ext cx="3698177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6727253">
            <a:off x="15821412" y="2377990"/>
            <a:ext cx="3698177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V="1">
            <a:off x="5168894" y="1028700"/>
            <a:ext cx="7315200" cy="18379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067190" y="5549600"/>
            <a:ext cx="8153619" cy="6597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73394">
            <a:off x="12239944" y="760311"/>
            <a:ext cx="8024202" cy="1434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9606496" flipH="1" flipV="1">
            <a:off x="-2459367" y="760311"/>
            <a:ext cx="8024202" cy="143432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19200" y="2906739"/>
            <a:ext cx="14765860" cy="2566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CẢM ƠN CÁC </a:t>
            </a: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EM </a:t>
            </a:r>
          </a:p>
          <a:p>
            <a:pPr algn="ctr">
              <a:lnSpc>
                <a:spcPts val="9675"/>
              </a:lnSpc>
              <a:spcBef>
                <a:spcPct val="0"/>
              </a:spcBef>
            </a:pPr>
            <a:r>
              <a:rPr lang="en-US" sz="13800" b="1" spc="-36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ĐÃ </a:t>
            </a:r>
            <a:r>
              <a:rPr lang="en-US" sz="13800" b="1" spc="-360" dirty="0">
                <a:solidFill>
                  <a:srgbClr val="FDF9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Beachwood Sans" pitchFamily="2" charset="0"/>
              </a:rPr>
              <a:t>LẮNG NGHE!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567556" y="6799396"/>
            <a:ext cx="4097428" cy="40974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4831472" y="6799396"/>
            <a:ext cx="4097428" cy="4097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012486" y="8781197"/>
            <a:ext cx="1229283" cy="15058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28700" y="1534117"/>
            <a:ext cx="10500023" cy="72187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7249" y="5143500"/>
            <a:ext cx="1361553" cy="31072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68775" y="6949477"/>
            <a:ext cx="5352884" cy="48273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61434">
            <a:off x="1251795" y="9676768"/>
            <a:ext cx="2276917" cy="5837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259169">
            <a:off x="17358006" y="3449382"/>
            <a:ext cx="948055" cy="5222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390253" y="3113057"/>
            <a:ext cx="8008145" cy="310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HÌNH TRÒN</a:t>
            </a:r>
          </a:p>
          <a:p>
            <a:pPr algn="ctr">
              <a:lnSpc>
                <a:spcPts val="12370"/>
              </a:lnSpc>
            </a:pPr>
            <a:r>
              <a:rPr lang="en-US" sz="9095" dirty="0">
                <a:solidFill>
                  <a:srgbClr val="FFFAEF"/>
                </a:solidFill>
                <a:latin typeface="Faustina SemiBold"/>
              </a:rPr>
              <a:t>ĐƯỜNG TRÒN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398398" y="4510869"/>
            <a:ext cx="5182448" cy="80291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76303" y="6949477"/>
            <a:ext cx="1296684" cy="11232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6255739" y="4907844"/>
            <a:ext cx="1003561" cy="100356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448772" y="637935"/>
            <a:ext cx="2518508" cy="22437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3980550" y="3255932"/>
            <a:ext cx="1859205" cy="314634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9144000" y="1028700"/>
            <a:ext cx="2341593" cy="2218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4798328" y="217311"/>
            <a:ext cx="3657600" cy="84124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3118258" y="6949477"/>
            <a:ext cx="831383" cy="940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>
            <a:off x="8013529" y="9004923"/>
            <a:ext cx="2011116" cy="105835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5027244" y="2341219"/>
            <a:ext cx="1251468" cy="10809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7"/>
              </a:ext>
            </a:extLst>
          </a:blip>
          <a:srcRect/>
          <a:stretch>
            <a:fillRect/>
          </a:stretch>
        </p:blipFill>
        <p:spPr>
          <a:xfrm>
            <a:off x="6627128" y="6697139"/>
            <a:ext cx="987731" cy="98773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17297206" y="4907844"/>
            <a:ext cx="2055781" cy="58138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rcRect/>
          <a:stretch>
            <a:fillRect/>
          </a:stretch>
        </p:blipFill>
        <p:spPr>
          <a:xfrm rot="-1448480">
            <a:off x="1246556" y="8686492"/>
            <a:ext cx="636863" cy="63686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rcRect/>
          <a:stretch>
            <a:fillRect/>
          </a:stretch>
        </p:blipFill>
        <p:spPr>
          <a:xfrm>
            <a:off x="9885349" y="4221501"/>
            <a:ext cx="513050" cy="513050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 rot="-589352">
            <a:off x="10547860" y="1001364"/>
            <a:ext cx="8767798" cy="1976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301"/>
              </a:lnSpc>
              <a:spcBef>
                <a:spcPct val="0"/>
              </a:spcBef>
            </a:pPr>
            <a:r>
              <a:rPr lang="en-US" sz="14779">
                <a:solidFill>
                  <a:srgbClr val="FFF5DE"/>
                </a:solidFill>
                <a:latin typeface="Majesty"/>
              </a:rPr>
              <a:t>Toán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22" name="Oval 2"/>
          <p:cNvSpPr>
            <a:spLocks noChangeArrowheads="1"/>
          </p:cNvSpPr>
          <p:nvPr/>
        </p:nvSpPr>
        <p:spPr bwMode="auto">
          <a:xfrm>
            <a:off x="5600700" y="3886200"/>
            <a:ext cx="5372100" cy="5372100"/>
          </a:xfrm>
          <a:prstGeom prst="ellipse">
            <a:avLst/>
          </a:prstGeom>
          <a:solidFill>
            <a:srgbClr val="EAE52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 rot="5400000">
            <a:off x="6929438" y="4057650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 rot="5400000">
            <a:off x="9144000" y="4040982"/>
            <a:ext cx="514350" cy="1428750"/>
          </a:xfrm>
          <a:prstGeom prst="moon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 rot="5400000">
            <a:off x="7886700" y="5600700"/>
            <a:ext cx="1257300" cy="2857500"/>
          </a:xfrm>
          <a:prstGeom prst="moon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0893340" y="-96253"/>
            <a:ext cx="6099259" cy="51435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Ai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1447800" y="914399"/>
            <a:ext cx="4357687" cy="2971800"/>
          </a:xfrm>
          <a:prstGeom prst="cloudCallout">
            <a:avLst>
              <a:gd name="adj1" fmla="val 43782"/>
              <a:gd name="adj2" fmla="val 106889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286500" y="9258301"/>
            <a:ext cx="4343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Hình tròn</a:t>
            </a:r>
          </a:p>
        </p:txBody>
      </p:sp>
      <p:pic>
        <p:nvPicPr>
          <p:cNvPr id="1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147038" y="5929340"/>
            <a:ext cx="4151122" cy="41148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8060" y="1211886"/>
            <a:ext cx="988030" cy="1210282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601523">
            <a:off x="928685" y="6270706"/>
            <a:ext cx="942062" cy="214993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9909227" y="9555678"/>
            <a:ext cx="909162" cy="97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9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2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5" grpId="2" animBg="1"/>
      <p:bldP spid="5126" grpId="0" animBg="1"/>
      <p:bldP spid="5126" grpId="1" animBg="1"/>
      <p:bldP spid="5126" grpId="2" animBg="1"/>
      <p:bldP spid="5127" grpId="0" animBg="1"/>
      <p:bldP spid="5127" grpId="1" animBg="1"/>
      <p:bldP spid="51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9978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9514" y="1376792"/>
            <a:ext cx="8714480" cy="3600899"/>
            <a:chOff x="-30749" y="-128596"/>
            <a:chExt cx="2706135" cy="1118199"/>
          </a:xfrm>
        </p:grpSpPr>
        <p:sp>
          <p:nvSpPr>
            <p:cNvPr id="4" name="Freeform 4"/>
            <p:cNvSpPr/>
            <p:nvPr/>
          </p:nvSpPr>
          <p:spPr>
            <a:xfrm>
              <a:off x="-30749" y="-128596"/>
              <a:ext cx="2706135" cy="1118199"/>
            </a:xfrm>
            <a:custGeom>
              <a:avLst/>
              <a:gdLst/>
              <a:ahLst/>
              <a:cxnLst/>
              <a:rect l="l" t="t" r="r" b="b"/>
              <a:pathLst>
                <a:path w="2706135" h="1118199">
                  <a:moveTo>
                    <a:pt x="2581675" y="1118199"/>
                  </a:moveTo>
                  <a:lnTo>
                    <a:pt x="124460" y="1118199"/>
                  </a:lnTo>
                  <a:cubicBezTo>
                    <a:pt x="55880" y="1118199"/>
                    <a:pt x="0" y="1062319"/>
                    <a:pt x="0" y="99373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81675" y="0"/>
                  </a:lnTo>
                  <a:cubicBezTo>
                    <a:pt x="2650255" y="0"/>
                    <a:pt x="2706135" y="55880"/>
                    <a:pt x="2706135" y="124460"/>
                  </a:cubicBezTo>
                  <a:lnTo>
                    <a:pt x="2706135" y="993739"/>
                  </a:lnTo>
                  <a:cubicBezTo>
                    <a:pt x="2706135" y="1062319"/>
                    <a:pt x="2650255" y="1118199"/>
                    <a:pt x="2581675" y="1118199"/>
                  </a:cubicBezTo>
                  <a:close/>
                </a:path>
              </a:pathLst>
            </a:custGeom>
            <a:solidFill>
              <a:srgbClr val="EF735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166172" y="1028700"/>
            <a:ext cx="2472326" cy="828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400897" y="6423092"/>
            <a:ext cx="5772044" cy="295948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28423" y="3158104"/>
            <a:ext cx="9036661" cy="710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8"/>
              </a:lnSpc>
            </a:pPr>
            <a:r>
              <a:rPr lang="en-US" sz="7200" b="1" dirty="0">
                <a:solidFill>
                  <a:srgbClr val="FEF9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801369" y="2637065"/>
            <a:ext cx="8283431" cy="265119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17780" y="6423092"/>
            <a:ext cx="8341620" cy="25451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59114" y="6248846"/>
            <a:ext cx="969772" cy="11879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700" y="7583304"/>
            <a:ext cx="892361" cy="9569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88189" y="3308713"/>
            <a:ext cx="6705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88189" y="7096496"/>
            <a:ext cx="63015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com-pa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" b="157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685800" y="-36099"/>
            <a:ext cx="7239000" cy="5341109"/>
          </a:xfrm>
          <a:prstGeom prst="cloudCallout">
            <a:avLst>
              <a:gd name="adj1" fmla="val 15909"/>
              <a:gd name="adj2" fmla="val 3577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777323" y="5470622"/>
            <a:ext cx="8733353" cy="7066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1266688">
            <a:off x="12538345" y="7930123"/>
            <a:ext cx="1643501" cy="16435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" y="627366"/>
            <a:ext cx="988030" cy="12102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620206">
            <a:off x="-711233" y="6076385"/>
            <a:ext cx="1877377" cy="26074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601523" flipH="1">
            <a:off x="17361002" y="7477149"/>
            <a:ext cx="942062" cy="214993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371830" flipH="1">
            <a:off x="3146225" y="5772939"/>
            <a:ext cx="884990" cy="13867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764576">
            <a:off x="17417010" y="2803353"/>
            <a:ext cx="2275268" cy="134034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1192795">
            <a:off x="404842" y="9820842"/>
            <a:ext cx="2276917" cy="58371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5681" y="1681408"/>
            <a:ext cx="62258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err="1">
                <a:solidFill>
                  <a:srgbClr val="002060"/>
                </a:solidFill>
              </a:rPr>
              <a:t>Các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em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chuẩn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bị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dụng</a:t>
            </a:r>
            <a:r>
              <a:rPr lang="en-GB" sz="6600" b="1" dirty="0">
                <a:solidFill>
                  <a:srgbClr val="002060"/>
                </a:solidFill>
              </a:rPr>
              <a:t> </a:t>
            </a:r>
            <a:r>
              <a:rPr lang="en-GB" sz="6600" b="1" dirty="0" err="1">
                <a:solidFill>
                  <a:srgbClr val="002060"/>
                </a:solidFill>
              </a:rPr>
              <a:t>cụ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476" y="331217"/>
            <a:ext cx="2765584" cy="27655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100000" l="0" r="98000">
                        <a14:foregroundMark x1="8000" y1="53889" x2="82667" y2="15556"/>
                        <a14:foregroundMark x1="8000" y1="62222" x2="84667" y2="22222"/>
                        <a14:foregroundMark x1="6000" y1="48333" x2="80667" y2="10556"/>
                        <a14:foregroundMark x1="8667" y1="64444" x2="84667" y2="25556"/>
                        <a14:foregroundMark x1="8000" y1="56667" x2="16333" y2="55556"/>
                        <a14:foregroundMark x1="8000" y1="56111" x2="13667" y2="59444"/>
                        <a14:foregroundMark x1="80667" y1="12222" x2="82000" y2="15556"/>
                        <a14:foregroundMark x1="13667" y1="55556" x2="71000" y2="25000"/>
                        <a14:foregroundMark x1="28000" y1="50000" x2="46000" y2="3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5125">
            <a:off x="13171095" y="3389579"/>
            <a:ext cx="4350409" cy="2610245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9140889" y="1350316"/>
            <a:ext cx="2720767" cy="9209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8344620" y="3695700"/>
            <a:ext cx="5191309" cy="18395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492583" y="3719670"/>
            <a:ext cx="5223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C00000"/>
                </a:solidFill>
              </a:rPr>
              <a:t>Thước</a:t>
            </a:r>
            <a:r>
              <a:rPr lang="en-GB" sz="5400" b="1" dirty="0">
                <a:solidFill>
                  <a:srgbClr val="C00000"/>
                </a:solidFill>
              </a:rPr>
              <a:t> </a:t>
            </a:r>
            <a:r>
              <a:rPr lang="en-GB" sz="5400" b="1" err="1">
                <a:solidFill>
                  <a:srgbClr val="C00000"/>
                </a:solidFill>
              </a:rPr>
              <a:t>kẻ</a:t>
            </a:r>
            <a:r>
              <a:rPr lang="en-GB" sz="5400" b="1">
                <a:solidFill>
                  <a:srgbClr val="C00000"/>
                </a:solidFill>
              </a:rPr>
              <a:t> có chia vạch xen-ti-mét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19626" y="1323937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C00000"/>
                </a:solidFill>
              </a:rPr>
              <a:t>Com-pa</a:t>
            </a:r>
            <a:endParaRPr lang="en-US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8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1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0079"/>
            <a:ext cx="18288000" cy="10287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653010" y="5753100"/>
            <a:ext cx="1823692" cy="4161953"/>
          </a:xfrm>
          <a:prstGeom prst="rect">
            <a:avLst/>
          </a:prstGeom>
        </p:spPr>
      </p:pic>
      <p:sp>
        <p:nvSpPr>
          <p:cNvPr id="16" name="Cloud 15"/>
          <p:cNvSpPr/>
          <p:nvPr/>
        </p:nvSpPr>
        <p:spPr>
          <a:xfrm>
            <a:off x="3975430" y="1866900"/>
            <a:ext cx="8991600" cy="4724400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478292" y="3281644"/>
            <a:ext cx="8398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9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74378" y="3309564"/>
            <a:ext cx="5368082" cy="5634437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631" y="710194"/>
            <a:ext cx="1996244" cy="275027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09102">
            <a:off x="12310089" y="968732"/>
            <a:ext cx="685800" cy="2565918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0200" y="7245501"/>
            <a:ext cx="892361" cy="956956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392400" y="2085333"/>
            <a:ext cx="969772" cy="1187916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222806" y="2334591"/>
            <a:ext cx="909162" cy="974973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371830" flipH="1">
            <a:off x="15696299" y="5949668"/>
            <a:ext cx="884990" cy="138673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192795">
            <a:off x="10930277" y="9935939"/>
            <a:ext cx="2276917" cy="583719"/>
          </a:xfrm>
          <a:prstGeom prst="rect">
            <a:avLst/>
          </a:prstGeom>
        </p:spPr>
      </p:pic>
      <p:pic>
        <p:nvPicPr>
          <p:cNvPr id="28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17358006" y="5644806"/>
            <a:ext cx="948055" cy="522292"/>
          </a:xfrm>
          <a:prstGeom prst="rect">
            <a:avLst/>
          </a:prstGeom>
        </p:spPr>
      </p:pic>
      <p:pic>
        <p:nvPicPr>
          <p:cNvPr id="29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764576">
            <a:off x="7609777" y="790066"/>
            <a:ext cx="1708086" cy="10062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78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81" y="6178417"/>
            <a:ext cx="2765584" cy="2765584"/>
          </a:xfrm>
          <a:prstGeom prst="rect">
            <a:avLst/>
          </a:prstGeom>
        </p:spPr>
      </p:pic>
      <p:pic>
        <p:nvPicPr>
          <p:cNvPr id="33" name="Picture 2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7855929" y="6402280"/>
            <a:ext cx="1832191" cy="183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9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>
            <a:off x="4267200" y="5836727"/>
            <a:ext cx="8477250" cy="3573973"/>
          </a:xfrm>
          <a:prstGeom prst="cloudCallout">
            <a:avLst>
              <a:gd name="adj1" fmla="val -69732"/>
              <a:gd name="adj2" fmla="val 16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9" name="Group 8"/>
          <p:cNvGrpSpPr/>
          <p:nvPr/>
        </p:nvGrpSpPr>
        <p:grpSpPr>
          <a:xfrm>
            <a:off x="10668000" y="1195223"/>
            <a:ext cx="4152901" cy="4152901"/>
            <a:chOff x="10668000" y="1195223"/>
            <a:chExt cx="4152901" cy="4152901"/>
          </a:xfrm>
        </p:grpSpPr>
        <p:sp>
          <p:nvSpPr>
            <p:cNvPr id="5" name="Text Box 52"/>
            <p:cNvSpPr txBox="1">
              <a:spLocks noChangeArrowheads="1"/>
            </p:cNvSpPr>
            <p:nvPr/>
          </p:nvSpPr>
          <p:spPr bwMode="auto">
            <a:xfrm>
              <a:off x="12592050" y="2509673"/>
              <a:ext cx="865188" cy="1723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 dirty="0">
                  <a:solidFill>
                    <a:srgbClr val="002060"/>
                  </a:solidFill>
                </a:rPr>
                <a:t>.</a:t>
              </a:r>
              <a:endParaRPr lang="en-US" altLang="en-US" sz="4400" b="1" dirty="0">
                <a:solidFill>
                  <a:srgbClr val="00206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6" name="Oval 61"/>
            <p:cNvSpPr>
              <a:spLocks noChangeArrowheads="1"/>
            </p:cNvSpPr>
            <p:nvPr/>
          </p:nvSpPr>
          <p:spPr bwMode="auto">
            <a:xfrm>
              <a:off x="10668000" y="1195223"/>
              <a:ext cx="4152901" cy="4152901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7" name="Oval 58"/>
          <p:cNvSpPr>
            <a:spLocks noChangeArrowheads="1"/>
          </p:cNvSpPr>
          <p:nvPr/>
        </p:nvSpPr>
        <p:spPr bwMode="auto">
          <a:xfrm>
            <a:off x="2590800" y="1338426"/>
            <a:ext cx="4009698" cy="400969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4438332" y="2833524"/>
            <a:ext cx="86518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456420" flipH="1">
            <a:off x="-237226" y="5068105"/>
            <a:ext cx="3075411" cy="51569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82858" y="6956897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566420" y="590082"/>
            <a:ext cx="988030" cy="1210282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64576">
            <a:off x="16159573" y="8870160"/>
            <a:ext cx="2275268" cy="13403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259169">
            <a:off x="-100589" y="3310183"/>
            <a:ext cx="948055" cy="522292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66959" y="5542683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60853" y="6131355"/>
            <a:ext cx="3857380" cy="67387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37DFE7A2-2276-41D0-B1BE-772585080C5D}"/>
              </a:ext>
            </a:extLst>
          </p:cNvPr>
          <p:cNvSpPr/>
          <p:nvPr/>
        </p:nvSpPr>
        <p:spPr>
          <a:xfrm>
            <a:off x="12473246" y="5329928"/>
            <a:ext cx="432594" cy="868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33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/>
      <p:bldP spid="12" grpId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Oval 88"/>
          <p:cNvSpPr/>
          <p:nvPr/>
        </p:nvSpPr>
        <p:spPr>
          <a:xfrm>
            <a:off x="13636076" y="3148861"/>
            <a:ext cx="3677520" cy="36591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75113" y="4183780"/>
            <a:ext cx="4616863" cy="6208496"/>
          </a:xfrm>
          <a:prstGeom prst="rect">
            <a:avLst/>
          </a:prstGeom>
        </p:spPr>
      </p:pic>
      <p:sp>
        <p:nvSpPr>
          <p:cNvPr id="43" name="Oval 2"/>
          <p:cNvSpPr>
            <a:spLocks noChangeArrowheads="1"/>
          </p:cNvSpPr>
          <p:nvPr/>
        </p:nvSpPr>
        <p:spPr bwMode="auto">
          <a:xfrm flipH="1" flipV="1">
            <a:off x="15445125" y="4976701"/>
            <a:ext cx="74613" cy="103188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4" name="Group 3"/>
          <p:cNvGrpSpPr>
            <a:grpSpLocks/>
          </p:cNvGrpSpPr>
          <p:nvPr/>
        </p:nvGrpSpPr>
        <p:grpSpPr bwMode="auto">
          <a:xfrm flipH="1">
            <a:off x="9435470" y="6057900"/>
            <a:ext cx="3714750" cy="5068888"/>
            <a:chOff x="3162" y="515"/>
            <a:chExt cx="2340" cy="3193"/>
          </a:xfrm>
        </p:grpSpPr>
        <p:grpSp>
          <p:nvGrpSpPr>
            <p:cNvPr id="45" name="Group 4"/>
            <p:cNvGrpSpPr>
              <a:grpSpLocks/>
            </p:cNvGrpSpPr>
            <p:nvPr/>
          </p:nvGrpSpPr>
          <p:grpSpPr bwMode="auto">
            <a:xfrm>
              <a:off x="4332" y="515"/>
              <a:ext cx="1170" cy="1601"/>
              <a:chOff x="4242" y="1043"/>
              <a:chExt cx="1170" cy="1601"/>
            </a:xfrm>
          </p:grpSpPr>
          <p:sp>
            <p:nvSpPr>
              <p:cNvPr id="59" name="Freeform 5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6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61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8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9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10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11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12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13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 w="76200" cmpd="sng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AutoShape 14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9" name="AutoShape 15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solidFill>
                  <a:srgbClr val="5D3B3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70" name="Oval 16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  <p:grpSp>
          <p:nvGrpSpPr>
            <p:cNvPr id="46" name="Group 17"/>
            <p:cNvGrpSpPr>
              <a:grpSpLocks/>
            </p:cNvGrpSpPr>
            <p:nvPr/>
          </p:nvGrpSpPr>
          <p:grpSpPr bwMode="auto">
            <a:xfrm flipH="1" flipV="1">
              <a:off x="3162" y="2107"/>
              <a:ext cx="1170" cy="1601"/>
              <a:chOff x="4242" y="1043"/>
              <a:chExt cx="1170" cy="1601"/>
            </a:xfrm>
          </p:grpSpPr>
          <p:sp>
            <p:nvSpPr>
              <p:cNvPr id="47" name="Freeform 18"/>
              <p:cNvSpPr>
                <a:spLocks/>
              </p:cNvSpPr>
              <p:nvPr/>
            </p:nvSpPr>
            <p:spPr bwMode="auto">
              <a:xfrm>
                <a:off x="4725" y="1376"/>
                <a:ext cx="547" cy="948"/>
              </a:xfrm>
              <a:custGeom>
                <a:avLst/>
                <a:gdLst>
                  <a:gd name="T0" fmla="*/ 547 w 547"/>
                  <a:gd name="T1" fmla="*/ 1026 h 876"/>
                  <a:gd name="T2" fmla="*/ 0 w 547"/>
                  <a:gd name="T3" fmla="*/ 0 h 87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47" h="876">
                    <a:moveTo>
                      <a:pt x="547" y="876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 cmpd="sng">
                    <a:solidFill>
                      <a:srgbClr val="0000FF"/>
                    </a:solidFill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19"/>
              <p:cNvGrpSpPr>
                <a:grpSpLocks/>
              </p:cNvGrpSpPr>
              <p:nvPr/>
            </p:nvGrpSpPr>
            <p:grpSpPr bwMode="auto">
              <a:xfrm>
                <a:off x="4242" y="1043"/>
                <a:ext cx="1170" cy="1601"/>
                <a:chOff x="4242" y="1043"/>
                <a:chExt cx="1170" cy="1601"/>
              </a:xfrm>
            </p:grpSpPr>
            <p:sp>
              <p:nvSpPr>
                <p:cNvPr id="49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4242" y="1253"/>
                  <a:ext cx="580" cy="1387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21"/>
                <p:cNvSpPr>
                  <a:spLocks/>
                </p:cNvSpPr>
                <p:nvPr/>
              </p:nvSpPr>
              <p:spPr bwMode="auto">
                <a:xfrm>
                  <a:off x="4374" y="1376"/>
                  <a:ext cx="542" cy="952"/>
                </a:xfrm>
                <a:custGeom>
                  <a:avLst/>
                  <a:gdLst>
                    <a:gd name="T0" fmla="*/ 0 w 542"/>
                    <a:gd name="T1" fmla="*/ 1030 h 880"/>
                    <a:gd name="T2" fmla="*/ 542 w 542"/>
                    <a:gd name="T3" fmla="*/ 0 h 880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42" h="880">
                      <a:moveTo>
                        <a:pt x="0" y="880"/>
                      </a:moveTo>
                      <a:lnTo>
                        <a:pt x="542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22"/>
                <p:cNvSpPr>
                  <a:spLocks/>
                </p:cNvSpPr>
                <p:nvPr/>
              </p:nvSpPr>
              <p:spPr bwMode="auto">
                <a:xfrm>
                  <a:off x="4823" y="1253"/>
                  <a:ext cx="567" cy="1357"/>
                </a:xfrm>
                <a:custGeom>
                  <a:avLst/>
                  <a:gdLst>
                    <a:gd name="T0" fmla="*/ 567 w 567"/>
                    <a:gd name="T1" fmla="*/ 1468 h 1254"/>
                    <a:gd name="T2" fmla="*/ 0 w 567"/>
                    <a:gd name="T3" fmla="*/ 0 h 125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7" h="1254">
                      <a:moveTo>
                        <a:pt x="567" y="125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23"/>
                <p:cNvSpPr>
                  <a:spLocks/>
                </p:cNvSpPr>
                <p:nvPr/>
              </p:nvSpPr>
              <p:spPr bwMode="auto">
                <a:xfrm>
                  <a:off x="4332" y="2276"/>
                  <a:ext cx="88" cy="70"/>
                </a:xfrm>
                <a:custGeom>
                  <a:avLst/>
                  <a:gdLst>
                    <a:gd name="T0" fmla="*/ 88 w 88"/>
                    <a:gd name="T1" fmla="*/ 77 h 64"/>
                    <a:gd name="T2" fmla="*/ 0 w 88"/>
                    <a:gd name="T3" fmla="*/ 0 h 6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64">
                      <a:moveTo>
                        <a:pt x="88" y="64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24"/>
                <p:cNvSpPr>
                  <a:spLocks/>
                </p:cNvSpPr>
                <p:nvPr/>
              </p:nvSpPr>
              <p:spPr bwMode="auto">
                <a:xfrm>
                  <a:off x="4292" y="2207"/>
                  <a:ext cx="80" cy="156"/>
                </a:xfrm>
                <a:custGeom>
                  <a:avLst/>
                  <a:gdLst>
                    <a:gd name="T0" fmla="*/ 0 w 80"/>
                    <a:gd name="T1" fmla="*/ 169 h 144"/>
                    <a:gd name="T2" fmla="*/ 80 w 80"/>
                    <a:gd name="T3" fmla="*/ 0 h 144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0" h="144">
                      <a:moveTo>
                        <a:pt x="0" y="144"/>
                      </a:moveTo>
                      <a:lnTo>
                        <a:pt x="80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>
                  <a:off x="5244" y="2311"/>
                  <a:ext cx="88" cy="61"/>
                </a:xfrm>
                <a:custGeom>
                  <a:avLst/>
                  <a:gdLst>
                    <a:gd name="T0" fmla="*/ 88 w 88"/>
                    <a:gd name="T1" fmla="*/ 0 h 56"/>
                    <a:gd name="T2" fmla="*/ 0 w 88"/>
                    <a:gd name="T3" fmla="*/ 66 h 56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88" h="56">
                      <a:moveTo>
                        <a:pt x="88" y="0"/>
                      </a:moveTo>
                      <a:lnTo>
                        <a:pt x="0" y="56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Freeform 26"/>
                <p:cNvSpPr>
                  <a:spLocks/>
                </p:cNvSpPr>
                <p:nvPr/>
              </p:nvSpPr>
              <p:spPr bwMode="auto">
                <a:xfrm>
                  <a:off x="5292" y="2242"/>
                  <a:ext cx="56" cy="138"/>
                </a:xfrm>
                <a:custGeom>
                  <a:avLst/>
                  <a:gdLst>
                    <a:gd name="T0" fmla="*/ 0 w 56"/>
                    <a:gd name="T1" fmla="*/ 0 h 128"/>
                    <a:gd name="T2" fmla="*/ 56 w 56"/>
                    <a:gd name="T3" fmla="*/ 149 h 128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6" h="128">
                      <a:moveTo>
                        <a:pt x="0" y="0"/>
                      </a:moveTo>
                      <a:lnTo>
                        <a:pt x="56" y="128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76200" cmpd="sng">
                      <a:solidFill>
                        <a:srgbClr val="0000FF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AutoShape 27"/>
                <p:cNvSpPr>
                  <a:spLocks noChangeArrowheads="1"/>
                </p:cNvSpPr>
                <p:nvPr/>
              </p:nvSpPr>
              <p:spPr bwMode="auto">
                <a:xfrm>
                  <a:off x="4685" y="1262"/>
                  <a:ext cx="258" cy="279"/>
                </a:xfrm>
                <a:custGeom>
                  <a:avLst/>
                  <a:gdLst>
                    <a:gd name="T0" fmla="*/ 2 w 21600"/>
                    <a:gd name="T1" fmla="*/ 0 h 21600"/>
                    <a:gd name="T2" fmla="*/ 0 w 21600"/>
                    <a:gd name="T3" fmla="*/ 1 h 21600"/>
                    <a:gd name="T4" fmla="*/ 0 w 21600"/>
                    <a:gd name="T5" fmla="*/ 2 h 21600"/>
                    <a:gd name="T6" fmla="*/ 0 w 21600"/>
                    <a:gd name="T7" fmla="*/ 3 h 21600"/>
                    <a:gd name="T8" fmla="*/ 2 w 21600"/>
                    <a:gd name="T9" fmla="*/ 4 h 21600"/>
                    <a:gd name="T10" fmla="*/ 3 w 21600"/>
                    <a:gd name="T11" fmla="*/ 3 h 21600"/>
                    <a:gd name="T12" fmla="*/ 3 w 21600"/>
                    <a:gd name="T13" fmla="*/ 2 h 21600"/>
                    <a:gd name="T14" fmla="*/ 3 w 21600"/>
                    <a:gd name="T15" fmla="*/ 1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1 w 21600"/>
                    <a:gd name="T25" fmla="*/ 3174 h 21600"/>
                    <a:gd name="T26" fmla="*/ 18419 w 21600"/>
                    <a:gd name="T27" fmla="*/ 1842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8121" y="10800"/>
                      </a:moveTo>
                      <a:cubicBezTo>
                        <a:pt x="8121" y="12280"/>
                        <a:pt x="9320" y="13479"/>
                        <a:pt x="10800" y="13479"/>
                      </a:cubicBezTo>
                      <a:cubicBezTo>
                        <a:pt x="12280" y="13479"/>
                        <a:pt x="13479" y="12280"/>
                        <a:pt x="13479" y="10800"/>
                      </a:cubicBezTo>
                      <a:cubicBezTo>
                        <a:pt x="13479" y="9320"/>
                        <a:pt x="12280" y="8121"/>
                        <a:pt x="10800" y="8121"/>
                      </a:cubicBezTo>
                      <a:cubicBezTo>
                        <a:pt x="9320" y="8121"/>
                        <a:pt x="8121" y="9320"/>
                        <a:pt x="8121" y="1080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AutoShape 28"/>
                <p:cNvSpPr>
                  <a:spLocks noChangeArrowheads="1"/>
                </p:cNvSpPr>
                <p:nvPr/>
              </p:nvSpPr>
              <p:spPr bwMode="auto">
                <a:xfrm>
                  <a:off x="4780" y="1043"/>
                  <a:ext cx="66" cy="307"/>
                </a:xfrm>
                <a:prstGeom prst="can">
                  <a:avLst>
                    <a:gd name="adj" fmla="val 116288"/>
                  </a:avLst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5D3B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  <p:sp>
              <p:nvSpPr>
                <p:cNvPr id="58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5372" y="2604"/>
                  <a:ext cx="40" cy="40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33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/>
                </a:p>
              </p:txBody>
            </p:sp>
          </p:grpSp>
        </p:grpSp>
      </p:grpSp>
      <p:sp>
        <p:nvSpPr>
          <p:cNvPr id="71" name="AutoShape 30"/>
          <p:cNvSpPr>
            <a:spLocks noChangeArrowheads="1"/>
          </p:cNvSpPr>
          <p:nvPr/>
        </p:nvSpPr>
        <p:spPr bwMode="auto">
          <a:xfrm rot="20674274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AutoShape 31"/>
          <p:cNvSpPr>
            <a:spLocks noChangeArrowheads="1"/>
          </p:cNvSpPr>
          <p:nvPr/>
        </p:nvSpPr>
        <p:spPr bwMode="auto">
          <a:xfrm rot="9166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32"/>
          <p:cNvSpPr>
            <a:spLocks noChangeArrowheads="1"/>
          </p:cNvSpPr>
          <p:nvPr/>
        </p:nvSpPr>
        <p:spPr bwMode="auto">
          <a:xfrm rot="6290864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AutoShape 33"/>
          <p:cNvSpPr>
            <a:spLocks noChangeArrowheads="1"/>
          </p:cNvSpPr>
          <p:nvPr/>
        </p:nvSpPr>
        <p:spPr bwMode="auto">
          <a:xfrm rot="8073983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26679047 w 21600"/>
              <a:gd name="T3" fmla="*/ 14456950 h 21600"/>
              <a:gd name="T4" fmla="*/ 316705555 w 21600"/>
              <a:gd name="T5" fmla="*/ 2697781 h 21600"/>
              <a:gd name="T6" fmla="*/ 406731891 w 21600"/>
              <a:gd name="T7" fmla="*/ 14456950 h 21600"/>
              <a:gd name="T8" fmla="*/ 0 60000 65536"/>
              <a:gd name="T9" fmla="*/ 0 60000 65536"/>
              <a:gd name="T10" fmla="*/ 0 60000 65536"/>
              <a:gd name="T11" fmla="*/ 0 60000 65536"/>
              <a:gd name="T12" fmla="*/ 5995 w 21600"/>
              <a:gd name="T13" fmla="*/ 0 h 21600"/>
              <a:gd name="T14" fmla="*/ 15605 w 21600"/>
              <a:gd name="T15" fmla="*/ 121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7744" y="537"/>
                </a:moveTo>
                <a:cubicBezTo>
                  <a:pt x="8735" y="241"/>
                  <a:pt x="9765" y="92"/>
                  <a:pt x="10800" y="92"/>
                </a:cubicBezTo>
                <a:cubicBezTo>
                  <a:pt x="11834" y="92"/>
                  <a:pt x="12864" y="241"/>
                  <a:pt x="13855" y="537"/>
                </a:cubicBezTo>
                <a:lnTo>
                  <a:pt x="13882" y="449"/>
                </a:lnTo>
                <a:cubicBezTo>
                  <a:pt x="12881" y="151"/>
                  <a:pt x="11843" y="0"/>
                  <a:pt x="10799" y="0"/>
                </a:cubicBezTo>
                <a:cubicBezTo>
                  <a:pt x="9756" y="0"/>
                  <a:pt x="8718" y="151"/>
                  <a:pt x="7717" y="449"/>
                </a:cubicBezTo>
                <a:lnTo>
                  <a:pt x="7744" y="537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34"/>
          <p:cNvSpPr>
            <a:spLocks noChangeArrowheads="1"/>
          </p:cNvSpPr>
          <p:nvPr/>
        </p:nvSpPr>
        <p:spPr bwMode="auto">
          <a:xfrm rot="18901168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35"/>
          <p:cNvSpPr>
            <a:spLocks noChangeArrowheads="1"/>
          </p:cNvSpPr>
          <p:nvPr/>
        </p:nvSpPr>
        <p:spPr bwMode="auto">
          <a:xfrm rot="2740021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AutoShape 36"/>
          <p:cNvSpPr>
            <a:spLocks noChangeArrowheads="1"/>
          </p:cNvSpPr>
          <p:nvPr/>
        </p:nvSpPr>
        <p:spPr bwMode="auto">
          <a:xfrm rot="455584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AutoShape 37"/>
          <p:cNvSpPr>
            <a:spLocks noChangeArrowheads="1"/>
          </p:cNvSpPr>
          <p:nvPr/>
        </p:nvSpPr>
        <p:spPr bwMode="auto">
          <a:xfrm rot="13522789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AutoShape 38"/>
          <p:cNvSpPr>
            <a:spLocks noChangeArrowheads="1"/>
          </p:cNvSpPr>
          <p:nvPr/>
        </p:nvSpPr>
        <p:spPr bwMode="auto">
          <a:xfrm rot="9911607">
            <a:off x="135972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AutoShape 39"/>
          <p:cNvSpPr>
            <a:spLocks noChangeArrowheads="1"/>
          </p:cNvSpPr>
          <p:nvPr/>
        </p:nvSpPr>
        <p:spPr bwMode="auto">
          <a:xfrm rot="11709761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" name="AutoShape 40"/>
          <p:cNvSpPr>
            <a:spLocks noChangeArrowheads="1"/>
          </p:cNvSpPr>
          <p:nvPr/>
        </p:nvSpPr>
        <p:spPr bwMode="auto">
          <a:xfrm rot="15325746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AutoShape 41"/>
          <p:cNvSpPr>
            <a:spLocks noChangeArrowheads="1"/>
          </p:cNvSpPr>
          <p:nvPr/>
        </p:nvSpPr>
        <p:spPr bwMode="auto">
          <a:xfrm rot="17113732">
            <a:off x="13635375" y="3128851"/>
            <a:ext cx="3698875" cy="3698875"/>
          </a:xfrm>
          <a:custGeom>
            <a:avLst/>
            <a:gdLst>
              <a:gd name="T0" fmla="*/ 316705555 w 21600"/>
              <a:gd name="T1" fmla="*/ 0 h 21600"/>
              <a:gd name="T2" fmla="*/ 234332807 w 21600"/>
              <a:gd name="T3" fmla="*/ 12140358 h 21600"/>
              <a:gd name="T4" fmla="*/ 316705555 w 21600"/>
              <a:gd name="T5" fmla="*/ 2433894 h 21600"/>
              <a:gd name="T6" fmla="*/ 399078131 w 21600"/>
              <a:gd name="T7" fmla="*/ 12140358 h 21600"/>
              <a:gd name="T8" fmla="*/ 0 60000 65536"/>
              <a:gd name="T9" fmla="*/ 0 60000 65536"/>
              <a:gd name="T10" fmla="*/ 0 60000 65536"/>
              <a:gd name="T11" fmla="*/ 0 60000 65536"/>
              <a:gd name="T12" fmla="*/ 6264 w 21600"/>
              <a:gd name="T13" fmla="*/ 0 h 21600"/>
              <a:gd name="T14" fmla="*/ 15336 w 21600"/>
              <a:gd name="T15" fmla="*/ 107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002" y="454"/>
                </a:moveTo>
                <a:cubicBezTo>
                  <a:pt x="8914" y="207"/>
                  <a:pt x="9855" y="83"/>
                  <a:pt x="10800" y="83"/>
                </a:cubicBezTo>
                <a:cubicBezTo>
                  <a:pt x="11744" y="83"/>
                  <a:pt x="12685" y="207"/>
                  <a:pt x="13597" y="454"/>
                </a:cubicBezTo>
                <a:lnTo>
                  <a:pt x="13619" y="374"/>
                </a:lnTo>
                <a:cubicBezTo>
                  <a:pt x="12700" y="125"/>
                  <a:pt x="11752" y="0"/>
                  <a:pt x="10799" y="0"/>
                </a:cubicBezTo>
                <a:cubicBezTo>
                  <a:pt x="9847" y="0"/>
                  <a:pt x="8899" y="125"/>
                  <a:pt x="7980" y="374"/>
                </a:cubicBezTo>
                <a:lnTo>
                  <a:pt x="8002" y="454"/>
                </a:lnTo>
                <a:close/>
              </a:path>
            </a:pathLst>
          </a:custGeom>
          <a:solidFill>
            <a:srgbClr val="CC3300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15292725" y="5129101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O</a:t>
            </a:r>
            <a:endParaRPr lang="en-US" altLang="en-US" sz="2400" b="1" dirty="0"/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13616325" y="5052901"/>
            <a:ext cx="1905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104"/>
          <p:cNvSpPr txBox="1">
            <a:spLocks noChangeArrowheads="1"/>
          </p:cNvSpPr>
          <p:nvPr/>
        </p:nvSpPr>
        <p:spPr bwMode="auto">
          <a:xfrm>
            <a:off x="14073525" y="4748101"/>
            <a:ext cx="1676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/>
              <a:t>2 cm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535758" y="332333"/>
            <a:ext cx="1013680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001A33"/>
                </a:solidFill>
              </a:rPr>
              <a:t>Khi ta dùng com</a:t>
            </a:r>
            <a:r>
              <a:rPr lang="en-GB" sz="4400" dirty="0">
                <a:solidFill>
                  <a:srgbClr val="001A33"/>
                </a:solidFill>
              </a:rPr>
              <a:t>-</a:t>
            </a:r>
            <a:r>
              <a:rPr lang="vi-VN" sz="4400" dirty="0">
                <a:solidFill>
                  <a:srgbClr val="001A33"/>
                </a:solidFill>
              </a:rPr>
              <a:t>pa quay 1 vòng quanh điểm A thì đầu chì vạch trên giấy 1 đường tròn </a:t>
            </a:r>
            <a:r>
              <a:rPr lang="vi-VN" sz="4400">
                <a:solidFill>
                  <a:srgbClr val="001A33"/>
                </a:solidFill>
              </a:rPr>
              <a:t>tâm O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GB" sz="4400" dirty="0">
              <a:solidFill>
                <a:srgbClr val="001A33"/>
              </a:solidFill>
            </a:endParaRPr>
          </a:p>
          <a:p>
            <a:pPr algn="just"/>
            <a:endParaRPr lang="en-GB" sz="4400" dirty="0">
              <a:solidFill>
                <a:srgbClr val="001A33"/>
              </a:solidFill>
            </a:endParaRPr>
          </a:p>
          <a:p>
            <a:pPr algn="just"/>
            <a:r>
              <a:rPr lang="vi-VN" sz="4400" dirty="0">
                <a:solidFill>
                  <a:srgbClr val="001A33"/>
                </a:solidFill>
              </a:rPr>
              <a:t>Hình tròn thì bao gồm đường biên và các phần bên trong đường </a:t>
            </a:r>
            <a:r>
              <a:rPr lang="vi-VN" sz="4400">
                <a:solidFill>
                  <a:srgbClr val="001A33"/>
                </a:solidFill>
              </a:rPr>
              <a:t>biên ấy</a:t>
            </a:r>
            <a:r>
              <a:rPr lang="en-US" sz="4400">
                <a:solidFill>
                  <a:srgbClr val="001A33"/>
                </a:solidFill>
              </a:rPr>
              <a:t>.</a:t>
            </a:r>
            <a:endParaRPr lang="en-US" sz="4400" dirty="0"/>
          </a:p>
        </p:txBody>
      </p:sp>
      <p:sp>
        <p:nvSpPr>
          <p:cNvPr id="88" name="Text Box 42"/>
          <p:cNvSpPr txBox="1">
            <a:spLocks noChangeArrowheads="1"/>
          </p:cNvSpPr>
          <p:nvPr/>
        </p:nvSpPr>
        <p:spPr bwMode="auto">
          <a:xfrm>
            <a:off x="13161663" y="4872886"/>
            <a:ext cx="560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400" b="1" dirty="0"/>
              <a:t>A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90805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L 0.23108 -0.3466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54" y="-17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/>
      <p:bldP spid="86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7809"/>
          <a:stretch>
            <a:fillRect/>
          </a:stretch>
        </p:blipFill>
        <p:spPr>
          <a:xfrm>
            <a:off x="276765" y="4634242"/>
            <a:ext cx="4480145" cy="5519352"/>
          </a:xfrm>
          <a:prstGeom prst="rect">
            <a:avLst/>
          </a:prstGeom>
        </p:spPr>
      </p:pic>
      <p:pic>
        <p:nvPicPr>
          <p:cNvPr id="17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398258" y="3812876"/>
            <a:ext cx="933849" cy="1417608"/>
          </a:xfrm>
          <a:prstGeom prst="rect">
            <a:avLst/>
          </a:prstGeom>
        </p:spPr>
      </p:pic>
      <p:pic>
        <p:nvPicPr>
          <p:cNvPr id="18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75079" y="7909717"/>
            <a:ext cx="701738" cy="10652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65744" y="155028"/>
            <a:ext cx="15098464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GB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GB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4250" r="5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0" t="5264" r="51580" b="15789"/>
          <a:stretch/>
        </p:blipFill>
        <p:spPr>
          <a:xfrm>
            <a:off x="13258800" y="2623333"/>
            <a:ext cx="3200400" cy="3429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7" b="94983" l="2667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61" y="2848520"/>
            <a:ext cx="3105151" cy="309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76" y="6726598"/>
            <a:ext cx="2725185" cy="272518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8763677" y="5863306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830216" y="595002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Mặt</a:t>
            </a:r>
            <a:r>
              <a:rPr lang="en-GB" sz="3600" dirty="0"/>
              <a:t> </a:t>
            </a:r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hồ</a:t>
            </a:r>
            <a:endParaRPr lang="en-US" sz="3600" dirty="0"/>
          </a:p>
        </p:txBody>
      </p:sp>
      <p:sp>
        <p:nvSpPr>
          <p:cNvPr id="30" name="Rounded Rectangle 29"/>
          <p:cNvSpPr/>
          <p:nvPr/>
        </p:nvSpPr>
        <p:spPr>
          <a:xfrm>
            <a:off x="13403074" y="6030192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3595966" y="6075619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Đồng</a:t>
            </a:r>
            <a:r>
              <a:rPr lang="en-GB" sz="3600" dirty="0"/>
              <a:t> </a:t>
            </a:r>
            <a:r>
              <a:rPr lang="en-GB" sz="3600" dirty="0" err="1"/>
              <a:t>tiền</a:t>
            </a:r>
            <a:r>
              <a:rPr lang="en-GB" sz="3600" dirty="0"/>
              <a:t> </a:t>
            </a:r>
            <a:r>
              <a:rPr lang="en-GB" sz="3600" dirty="0" err="1"/>
              <a:t>xu</a:t>
            </a:r>
            <a:endParaRPr lang="en-US" sz="3600" dirty="0"/>
          </a:p>
        </p:txBody>
      </p:sp>
      <p:sp>
        <p:nvSpPr>
          <p:cNvPr id="32" name="Rounded Rectangle 31"/>
          <p:cNvSpPr/>
          <p:nvPr/>
        </p:nvSpPr>
        <p:spPr>
          <a:xfrm>
            <a:off x="13403074" y="9474309"/>
            <a:ext cx="3684499" cy="6792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3330310" y="9526369"/>
            <a:ext cx="427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Dây</a:t>
            </a:r>
            <a:r>
              <a:rPr lang="en-GB" sz="3600" dirty="0"/>
              <a:t> </a:t>
            </a:r>
            <a:r>
              <a:rPr lang="en-GB" sz="3600" dirty="0" err="1"/>
              <a:t>chun</a:t>
            </a:r>
            <a:r>
              <a:rPr lang="en-GB" sz="3600" dirty="0"/>
              <a:t> </a:t>
            </a:r>
            <a:r>
              <a:rPr lang="en-GB" sz="3600" dirty="0" err="1"/>
              <a:t>buộc</a:t>
            </a:r>
            <a:r>
              <a:rPr lang="en-GB" sz="3600" dirty="0"/>
              <a:t> </a:t>
            </a:r>
            <a:r>
              <a:rPr lang="en-GB" sz="3600" dirty="0" err="1"/>
              <a:t>tóc</a:t>
            </a:r>
            <a:endParaRPr lang="en-US" sz="3600" dirty="0"/>
          </a:p>
        </p:txBody>
      </p:sp>
      <p:sp>
        <p:nvSpPr>
          <p:cNvPr id="34" name="Rounded Rectangle 33"/>
          <p:cNvSpPr/>
          <p:nvPr/>
        </p:nvSpPr>
        <p:spPr>
          <a:xfrm>
            <a:off x="8838729" y="9476027"/>
            <a:ext cx="2785749" cy="7088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9332831" y="9507263"/>
            <a:ext cx="2728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Bánh</a:t>
            </a:r>
            <a:r>
              <a:rPr lang="en-GB" sz="3600" dirty="0"/>
              <a:t> </a:t>
            </a:r>
            <a:r>
              <a:rPr lang="en-GB" sz="3600" dirty="0" err="1"/>
              <a:t>xe</a:t>
            </a:r>
            <a:endParaRPr lang="en-US" sz="3600" dirty="0"/>
          </a:p>
        </p:txBody>
      </p:sp>
      <p:pic>
        <p:nvPicPr>
          <p:cNvPr id="1028" name="Picture 4" descr="Chun buộc tóc 245217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182" b="99091" l="22267" r="86667">
                        <a14:foregroundMark x1="35467" y1="76182" x2="35467" y2="7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56" t="12364" r="13644"/>
          <a:stretch/>
        </p:blipFill>
        <p:spPr bwMode="auto">
          <a:xfrm>
            <a:off x="13595966" y="6575940"/>
            <a:ext cx="3051794" cy="306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53358" y="4173960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Hình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79028" y="6986387"/>
            <a:ext cx="4296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rgbClr val="002060"/>
                </a:solidFill>
              </a:rPr>
              <a:t>Đường</a:t>
            </a:r>
            <a:r>
              <a:rPr lang="en-GB" sz="5400" b="1" dirty="0">
                <a:solidFill>
                  <a:srgbClr val="002060"/>
                </a:solidFill>
              </a:rPr>
              <a:t> </a:t>
            </a:r>
            <a:r>
              <a:rPr lang="en-GB" sz="5400" b="1" dirty="0" err="1">
                <a:solidFill>
                  <a:srgbClr val="002060"/>
                </a:solidFill>
              </a:rPr>
              <a:t>tròn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1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5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281</TotalTime>
  <Words>717</Words>
  <Application>Microsoft Office PowerPoint</Application>
  <PresentationFormat>Custom</PresentationFormat>
  <Paragraphs>140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Wingdings</vt:lpstr>
      <vt:lpstr>Calibri</vt:lpstr>
      <vt:lpstr>Times New Roman</vt:lpstr>
      <vt:lpstr>Faustina SemiBold</vt:lpstr>
      <vt:lpstr>IreneFlorentina Bold</vt:lpstr>
      <vt:lpstr>Arial</vt:lpstr>
      <vt:lpstr>Majesty</vt:lpstr>
      <vt:lpstr>Cambria Math</vt:lpstr>
      <vt:lpstr>Tahoma</vt:lpstr>
      <vt:lpstr>#9Slide07 SVNBeachwood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animal</dc:title>
  <dc:subject>9Slide.vn</dc:subject>
  <dc:creator>Admin</dc:creator>
  <dc:description>9Slide.vn</dc:description>
  <cp:lastModifiedBy>LE THU HOAI</cp:lastModifiedBy>
  <cp:revision>35</cp:revision>
  <dcterms:created xsi:type="dcterms:W3CDTF">2006-08-16T00:00:00Z</dcterms:created>
  <dcterms:modified xsi:type="dcterms:W3CDTF">2023-01-08T15:32:56Z</dcterms:modified>
  <cp:category>9Slide.vn</cp:category>
  <dc:identifier>DAEyY0db_S8</dc:identifier>
</cp:coreProperties>
</file>