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rels" ContentType="application/vnd.openxmlformats-package.relationships+xml"/>
  <Default Extension="wav" ContentType="audio/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302" r:id="rId2"/>
    <p:sldId id="301" r:id="rId3"/>
    <p:sldId id="297" r:id="rId4"/>
    <p:sldId id="298" r:id="rId5"/>
    <p:sldId id="296" r:id="rId6"/>
    <p:sldId id="290" r:id="rId7"/>
    <p:sldId id="288" r:id="rId8"/>
    <p:sldId id="286" r:id="rId9"/>
    <p:sldId id="281" r:id="rId10"/>
    <p:sldId id="282" r:id="rId11"/>
    <p:sldId id="283" r:id="rId12"/>
    <p:sldId id="284" r:id="rId13"/>
    <p:sldId id="285" r:id="rId14"/>
    <p:sldId id="280" r:id="rId15"/>
    <p:sldId id="271" r:id="rId16"/>
    <p:sldId id="277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15FF7F"/>
    <a:srgbClr val="CC0066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67" autoAdjust="0"/>
    <p:restoredTop sz="94660"/>
  </p:normalViewPr>
  <p:slideViewPr>
    <p:cSldViewPr>
      <p:cViewPr varScale="1">
        <p:scale>
          <a:sx n="64" d="100"/>
          <a:sy n="64" d="100"/>
        </p:scale>
        <p:origin x="151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CBC5CD-053E-44B9-9DD4-4310DF0C6BC2}" type="datetimeFigureOut">
              <a:rPr lang="en-US" smtClean="0"/>
              <a:pPr/>
              <a:t>12/12/2022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E90E9F-3676-4222-BD6C-84E58AC544D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E90E9F-3676-4222-BD6C-84E58AC544D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0ABF-7401-4E65-812E-978B53015AA9}" type="datetimeFigureOut">
              <a:rPr lang="en-US" smtClean="0"/>
              <a:pPr/>
              <a:t>12/12/2022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E937E-6F08-4F1D-B223-AE03943DCD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0ABF-7401-4E65-812E-978B53015AA9}" type="datetimeFigureOut">
              <a:rPr lang="en-US" smtClean="0"/>
              <a:pPr/>
              <a:t>12/12/2022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E937E-6F08-4F1D-B223-AE03943DCD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0ABF-7401-4E65-812E-978B53015AA9}" type="datetimeFigureOut">
              <a:rPr lang="en-US" smtClean="0"/>
              <a:pPr/>
              <a:t>12/12/2022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E937E-6F08-4F1D-B223-AE03943DCD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6BD7F3C-D6C8-412D-A7E8-59FB5A53A9D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0ABF-7401-4E65-812E-978B53015AA9}" type="datetimeFigureOut">
              <a:rPr lang="en-US" smtClean="0"/>
              <a:pPr/>
              <a:t>12/12/2022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E937E-6F08-4F1D-B223-AE03943DCD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0ABF-7401-4E65-812E-978B53015AA9}" type="datetimeFigureOut">
              <a:rPr lang="en-US" smtClean="0"/>
              <a:pPr/>
              <a:t>12/12/2022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E937E-6F08-4F1D-B223-AE03943DCD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0ABF-7401-4E65-812E-978B53015AA9}" type="datetimeFigureOut">
              <a:rPr lang="en-US" smtClean="0"/>
              <a:pPr/>
              <a:t>12/12/2022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E937E-6F08-4F1D-B223-AE03943DCD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0ABF-7401-4E65-812E-978B53015AA9}" type="datetimeFigureOut">
              <a:rPr lang="en-US" smtClean="0"/>
              <a:pPr/>
              <a:t>12/12/2022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E937E-6F08-4F1D-B223-AE03943DCD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0ABF-7401-4E65-812E-978B53015AA9}" type="datetimeFigureOut">
              <a:rPr lang="en-US" smtClean="0"/>
              <a:pPr/>
              <a:t>12/12/2022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E937E-6F08-4F1D-B223-AE03943DCD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0ABF-7401-4E65-812E-978B53015AA9}" type="datetimeFigureOut">
              <a:rPr lang="en-US" smtClean="0"/>
              <a:pPr/>
              <a:t>12/12/2022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E937E-6F08-4F1D-B223-AE03943DCD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0ABF-7401-4E65-812E-978B53015AA9}" type="datetimeFigureOut">
              <a:rPr lang="en-US" smtClean="0"/>
              <a:pPr/>
              <a:t>12/12/2022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E937E-6F08-4F1D-B223-AE03943DCD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0ABF-7401-4E65-812E-978B53015AA9}" type="datetimeFigureOut">
              <a:rPr lang="en-US" smtClean="0"/>
              <a:pPr/>
              <a:t>12/12/2022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E937E-6F08-4F1D-B223-AE03943DCD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830ABF-7401-4E65-812E-978B53015AA9}" type="datetimeFigureOut">
              <a:rPr lang="en-US" smtClean="0"/>
              <a:pPr/>
              <a:t>12/12/2022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E937E-6F08-4F1D-B223-AE03943DCDC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4" Type="http://schemas.openxmlformats.org/officeDocument/2006/relationships/slide" Target="slid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slide" Target="slide15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3.xml"/><Relationship Id="rId5" Type="http://schemas.openxmlformats.org/officeDocument/2006/relationships/slide" Target="slide12.xml"/><Relationship Id="rId4" Type="http://schemas.openxmlformats.org/officeDocument/2006/relationships/slide" Target="slide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30" name="Text Box 10"/>
          <p:cNvSpPr txBox="1">
            <a:spLocks noChangeArrowheads="1"/>
          </p:cNvSpPr>
          <p:nvPr/>
        </p:nvSpPr>
        <p:spPr bwMode="auto">
          <a:xfrm>
            <a:off x="533400" y="1219200"/>
            <a:ext cx="784860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CC006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</a:t>
            </a:r>
            <a:r>
              <a:rPr lang="en-US" sz="2800" b="1" dirty="0" err="1">
                <a:solidFill>
                  <a:srgbClr val="CC0066"/>
                </a:solidFill>
                <a:latin typeface="Calibri"/>
              </a:rPr>
              <a:t>ôn</a:t>
            </a:r>
            <a:r>
              <a:rPr lang="en-US" sz="2800" b="1" dirty="0">
                <a:solidFill>
                  <a:srgbClr val="CC0066"/>
                </a:solidFill>
                <a:latin typeface="Calibri"/>
              </a:rPr>
              <a:t>: </a:t>
            </a:r>
            <a:r>
              <a:rPr lang="en-US" sz="2800" b="1" dirty="0" err="1">
                <a:solidFill>
                  <a:srgbClr val="CC0066"/>
                </a:solidFill>
                <a:latin typeface="Calibri"/>
              </a:rPr>
              <a:t>Toán</a:t>
            </a:r>
            <a:endParaRPr lang="en-US" sz="2800" b="1" dirty="0">
              <a:solidFill>
                <a:srgbClr val="CC0066"/>
              </a:solidFill>
              <a:latin typeface="Calibri"/>
            </a:endParaRPr>
          </a:p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 err="1">
                <a:solidFill>
                  <a:srgbClr val="CC0066"/>
                </a:solidFill>
                <a:latin typeface="Calibri"/>
              </a:rPr>
              <a:t>Lớp</a:t>
            </a:r>
            <a:r>
              <a:rPr lang="en-US" sz="2800" b="1" dirty="0">
                <a:solidFill>
                  <a:srgbClr val="CC0066"/>
                </a:solidFill>
                <a:latin typeface="Calibri"/>
              </a:rPr>
              <a:t>: 5A1</a:t>
            </a:r>
          </a:p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Bài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: Chia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một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số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tự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nhiên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cho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một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số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tự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nhiên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mà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thương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tìm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được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là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một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số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thập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phân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Giáo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viên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thực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hiện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  </a:t>
            </a:r>
            <a:r>
              <a:rPr kumimoji="0" lang="en-US" sz="3600" b="1" i="1" u="none" strike="noStrike" kern="1200" cap="none" spc="0" normalizeH="0" baseline="0" noProof="0" dirty="0" err="1">
                <a:ln>
                  <a:noFill/>
                </a:ln>
                <a:solidFill>
                  <a:srgbClr val="6600FF"/>
                </a:solidFill>
                <a:effectLst/>
                <a:uLnTx/>
                <a:uFillTx/>
                <a:latin typeface="Monotype Corsiva" pitchFamily="66" charset="0"/>
                <a:ea typeface="+mn-ea"/>
                <a:cs typeface="GreekC" pitchFamily="2" charset="0"/>
              </a:rPr>
              <a:t>Vũ</a:t>
            </a:r>
            <a:r>
              <a:rPr kumimoji="0" lang="en-US" sz="3600" b="1" i="1" u="none" strike="noStrike" kern="1200" cap="none" spc="0" normalizeH="0" baseline="0" noProof="0" dirty="0">
                <a:ln>
                  <a:noFill/>
                </a:ln>
                <a:solidFill>
                  <a:srgbClr val="6600FF"/>
                </a:solidFill>
                <a:effectLst/>
                <a:uLnTx/>
                <a:uFillTx/>
                <a:latin typeface="Monotype Corsiva" pitchFamily="66" charset="0"/>
                <a:ea typeface="+mn-ea"/>
                <a:cs typeface="GreekC" pitchFamily="2" charset="0"/>
              </a:rPr>
              <a:t> </a:t>
            </a:r>
            <a:r>
              <a:rPr kumimoji="0" lang="en-US" sz="3600" b="1" i="1" u="none" strike="noStrike" kern="1200" cap="none" spc="0" normalizeH="0" baseline="0" noProof="0" dirty="0" err="1">
                <a:ln>
                  <a:noFill/>
                </a:ln>
                <a:solidFill>
                  <a:srgbClr val="6600FF"/>
                </a:solidFill>
                <a:effectLst/>
                <a:uLnTx/>
                <a:uFillTx/>
                <a:latin typeface="Monotype Corsiva" pitchFamily="66" charset="0"/>
                <a:ea typeface="+mn-ea"/>
                <a:cs typeface="GreekC" pitchFamily="2" charset="0"/>
              </a:rPr>
              <a:t>Thị</a:t>
            </a:r>
            <a:r>
              <a:rPr kumimoji="0" lang="en-US" sz="3600" b="1" i="1" u="none" strike="noStrike" kern="1200" cap="none" spc="0" normalizeH="0" baseline="0" noProof="0" dirty="0">
                <a:ln>
                  <a:noFill/>
                </a:ln>
                <a:solidFill>
                  <a:srgbClr val="6600FF"/>
                </a:solidFill>
                <a:effectLst/>
                <a:uLnTx/>
                <a:uFillTx/>
                <a:latin typeface="Monotype Corsiva" pitchFamily="66" charset="0"/>
                <a:ea typeface="+mn-ea"/>
                <a:cs typeface="GreekC" pitchFamily="2" charset="0"/>
              </a:rPr>
              <a:t> </a:t>
            </a:r>
            <a:r>
              <a:rPr kumimoji="0" lang="en-US" sz="3600" b="1" i="1" u="none" strike="noStrike" kern="1200" cap="none" spc="0" normalizeH="0" baseline="0" noProof="0" dirty="0" err="1">
                <a:ln>
                  <a:noFill/>
                </a:ln>
                <a:solidFill>
                  <a:srgbClr val="6600FF"/>
                </a:solidFill>
                <a:effectLst/>
                <a:uLnTx/>
                <a:uFillTx/>
                <a:latin typeface="Monotype Corsiva" pitchFamily="66" charset="0"/>
                <a:ea typeface="+mn-ea"/>
                <a:cs typeface="GreekC" pitchFamily="2" charset="0"/>
              </a:rPr>
              <a:t>Nghĩa</a:t>
            </a:r>
            <a:endParaRPr kumimoji="0" lang="en-US" sz="3600" b="1" i="1" u="none" strike="noStrike" kern="1200" cap="none" spc="0" normalizeH="0" baseline="0" noProof="0" dirty="0">
              <a:ln>
                <a:noFill/>
              </a:ln>
              <a:solidFill>
                <a:srgbClr val="6600FF"/>
              </a:solidFill>
              <a:effectLst/>
              <a:uLnTx/>
              <a:uFillTx/>
              <a:latin typeface="Monotype Corsiva" pitchFamily="66" charset="0"/>
              <a:ea typeface="+mn-ea"/>
              <a:cs typeface="GreekC" pitchFamily="2" charset="0"/>
            </a:endParaRPr>
          </a:p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33CC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Trường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Tiểu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học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Sài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Đồng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CC006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9877645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550061"/>
            <a:ext cx="81534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Rectangle 4"/>
          <p:cNvSpPr/>
          <p:nvPr/>
        </p:nvSpPr>
        <p:spPr>
          <a:xfrm>
            <a:off x="1392382" y="1600200"/>
            <a:ext cx="6587835" cy="32474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200000"/>
              </a:lnSpc>
            </a:pP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2,5</a:t>
            </a:r>
            <a:endParaRPr lang="en-GB" sz="3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200000"/>
              </a:lnSpc>
            </a:pP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0,2</a:t>
            </a:r>
            <a:endParaRPr lang="en-GB" sz="3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200000"/>
              </a:lnSpc>
            </a:pP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0,4</a:t>
            </a:r>
            <a:endParaRPr lang="en-GB" sz="3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hlinkClick r:id="rId2" action="ppaction://hlinksldjump"/>
          </p:cNvPr>
          <p:cNvSpPr/>
          <p:nvPr/>
        </p:nvSpPr>
        <p:spPr>
          <a:xfrm>
            <a:off x="3352800" y="4953000"/>
            <a:ext cx="170591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4800" b="1" dirty="0">
                <a:ln/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0,4</a:t>
            </a:r>
            <a:endParaRPr lang="en-US" sz="4800" b="1" cap="none" spc="0" dirty="0">
              <a:ln/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2169944" y="699868"/>
          <a:ext cx="415413" cy="1073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3" imgW="152334" imgH="393529" progId="Equation.3">
                  <p:embed/>
                </p:oleObj>
              </mc:Choice>
              <mc:Fallback>
                <p:oleObj name="Equation" r:id="rId3" imgW="152334" imgH="393529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9944" y="699868"/>
                        <a:ext cx="415413" cy="1073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20815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287841" y="152400"/>
            <a:ext cx="6789359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Bạn</a:t>
            </a:r>
            <a:r>
              <a:rPr kumimoji="0" lang="en-US" altLang="en-US" sz="4000" b="1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altLang="en-US" sz="4000" b="1" i="0" u="none" strike="noStrike" cap="none" normalizeH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chọn</a:t>
            </a:r>
            <a:r>
              <a:rPr kumimoji="0" lang="en-US" altLang="en-US" sz="4000" b="1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altLang="en-US" sz="4000" b="1" i="0" u="none" strike="noStrike" cap="none" normalizeH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đáp</a:t>
            </a:r>
            <a:r>
              <a:rPr kumimoji="0" lang="en-US" altLang="en-US" sz="4000" b="1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altLang="en-US" sz="4000" b="1" i="0" u="none" strike="noStrike" cap="none" normalizeH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án</a:t>
            </a:r>
            <a:r>
              <a:rPr kumimoji="0" lang="en-US" altLang="en-US" sz="4000" b="1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altLang="en-US" sz="4000" b="1" i="0" u="none" strike="noStrike" cap="none" normalizeH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nào</a:t>
            </a:r>
            <a:r>
              <a:rPr kumimoji="0" lang="en-US" altLang="en-US" sz="4000" b="1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 </a:t>
            </a:r>
            <a:r>
              <a:rPr kumimoji="0" lang="en-US" altLang="en-US" sz="4000" b="1" i="0" u="none" strike="noStrike" cap="none" normalizeH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Vì</a:t>
            </a:r>
            <a:r>
              <a:rPr kumimoji="0" lang="en-US" altLang="en-US" sz="4000" b="1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altLang="en-US" sz="4000" b="1" i="0" u="none" strike="noStrike" cap="none" normalizeH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sao</a:t>
            </a:r>
            <a:r>
              <a:rPr kumimoji="0" lang="en-US" altLang="en-US" sz="4000" b="1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</a:t>
            </a:r>
            <a:endParaRPr kumimoji="0" lang="en-GB" altLang="en-US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48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43000" y="1600200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27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2438400" y="1668192"/>
            <a:ext cx="838200" cy="1676400"/>
            <a:chOff x="1842868" y="1668192"/>
            <a:chExt cx="838200" cy="1676400"/>
          </a:xfrm>
        </p:grpSpPr>
        <p:cxnSp>
          <p:nvCxnSpPr>
            <p:cNvPr id="11" name="Straight Connector 10"/>
            <p:cNvCxnSpPr/>
            <p:nvPr/>
          </p:nvCxnSpPr>
          <p:spPr>
            <a:xfrm rot="5400000">
              <a:off x="1025390" y="2505598"/>
              <a:ext cx="1676400" cy="1588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1842868" y="2209800"/>
              <a:ext cx="838200" cy="1588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TextBox 14"/>
          <p:cNvSpPr txBox="1"/>
          <p:nvPr/>
        </p:nvSpPr>
        <p:spPr>
          <a:xfrm>
            <a:off x="2576732" y="1600200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25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343464" y="2319996"/>
            <a:ext cx="95410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62585" y="2991728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00</a:t>
            </a:r>
          </a:p>
        </p:txBody>
      </p:sp>
      <p:pic>
        <p:nvPicPr>
          <p:cNvPr id="18" name="Picture 16" descr="Cau hoi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2286000"/>
            <a:ext cx="762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TextBox 18"/>
          <p:cNvSpPr txBox="1"/>
          <p:nvPr/>
        </p:nvSpPr>
        <p:spPr>
          <a:xfrm>
            <a:off x="4876800" y="1501914"/>
            <a:ext cx="158088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A. 108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876800" y="2362200"/>
            <a:ext cx="14237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B. 1,8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876800" y="3276600"/>
            <a:ext cx="17091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C. 1,08</a:t>
            </a:r>
          </a:p>
        </p:txBody>
      </p:sp>
      <p:sp>
        <p:nvSpPr>
          <p:cNvPr id="22" name="TextBox 21">
            <a:hlinkClick r:id="rId3" action="ppaction://hlinksldjump"/>
          </p:cNvPr>
          <p:cNvSpPr txBox="1"/>
          <p:nvPr/>
        </p:nvSpPr>
        <p:spPr>
          <a:xfrm>
            <a:off x="3733800" y="4953000"/>
            <a:ext cx="2242922" cy="923330"/>
          </a:xfrm>
          <a:prstGeom prst="rect">
            <a:avLst/>
          </a:prstGeom>
          <a:solidFill>
            <a:srgbClr val="CCECFF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C. 1,08</a:t>
            </a:r>
          </a:p>
        </p:txBody>
      </p:sp>
    </p:spTree>
    <p:extLst>
      <p:ext uri="{BB962C8B-B14F-4D97-AF65-F5344CB8AC3E}">
        <p14:creationId xmlns:p14="http://schemas.microsoft.com/office/powerpoint/2010/main" val="2428570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5" grpId="0"/>
      <p:bldP spid="16" grpId="0"/>
      <p:bldP spid="17" grpId="0"/>
      <p:bldP spid="19" grpId="0"/>
      <p:bldP spid="20" grpId="0"/>
      <p:bldP spid="21" grpId="0"/>
      <p:bldP spid="2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33400" y="990602"/>
            <a:ext cx="8153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chia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5.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chia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GB" sz="28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7498735" y="3581400"/>
          <a:ext cx="730865" cy="1416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2" imgW="203112" imgH="393529" progId="Equation.3">
                  <p:embed/>
                </p:oleObj>
              </mc:Choice>
              <mc:Fallback>
                <p:oleObj name="Equation" r:id="rId2" imgW="203112" imgH="393529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8735" y="3581400"/>
                        <a:ext cx="730865" cy="1416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>
            <a:hlinkClick r:id="rId4" action="ppaction://hlinksldjump"/>
          </p:cNvPr>
          <p:cNvSpPr txBox="1"/>
          <p:nvPr/>
        </p:nvSpPr>
        <p:spPr>
          <a:xfrm>
            <a:off x="793135" y="3962400"/>
            <a:ext cx="69621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3261609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C:\Users\3437\Desktop\download.jp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3565" y="2590800"/>
            <a:ext cx="4091709" cy="4091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72571" y="609600"/>
            <a:ext cx="8854163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Chúc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mừng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bạn</a:t>
            </a:r>
            <a:endParaRPr lang="en-US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Bạn</a:t>
            </a:r>
            <a:r>
              <a:rPr lang="en-US" sz="54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đã</a:t>
            </a:r>
            <a:r>
              <a:rPr lang="en-US" sz="54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mở</a:t>
            </a:r>
            <a:r>
              <a:rPr lang="en-US" sz="54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được</a:t>
            </a:r>
            <a:r>
              <a:rPr lang="en-US" sz="54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ô may </a:t>
            </a:r>
            <a:r>
              <a:rPr lang="en-US" sz="5400" b="1" dirty="0" err="1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mắn</a:t>
            </a:r>
            <a:r>
              <a:rPr lang="en-US" sz="54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và</a:t>
            </a:r>
            <a:r>
              <a:rPr lang="en-US" sz="54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nhận</a:t>
            </a:r>
            <a:r>
              <a:rPr lang="en-US" sz="54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được</a:t>
            </a:r>
            <a:r>
              <a:rPr lang="en-US" sz="54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1 </a:t>
            </a:r>
            <a:r>
              <a:rPr lang="en-US" sz="5400" b="1" dirty="0" err="1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hộp</a:t>
            </a:r>
            <a:r>
              <a:rPr lang="en-US" sz="54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quà</a:t>
            </a:r>
            <a:endParaRPr lang="en-US" sz="5400" b="1" cap="none" spc="0" dirty="0">
              <a:ln w="11430"/>
              <a:solidFill>
                <a:srgbClr val="0070C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057758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2" name="Picture 2" descr="6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0825" cy="6854825"/>
          </a:xfrm>
          <a:prstGeom prst="rect">
            <a:avLst/>
          </a:prstGeom>
          <a:noFill/>
        </p:spPr>
      </p:pic>
      <p:sp>
        <p:nvSpPr>
          <p:cNvPr id="51203" name="Text Box 3"/>
          <p:cNvSpPr txBox="1">
            <a:spLocks noChangeArrowheads="1"/>
          </p:cNvSpPr>
          <p:nvPr/>
        </p:nvSpPr>
        <p:spPr bwMode="auto">
          <a:xfrm>
            <a:off x="228600" y="2057400"/>
            <a:ext cx="89154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FF3300"/>
                </a:solidFill>
              </a:rPr>
              <a:t>Kính chúc Quý Thầy cô mạnh khỏe.</a:t>
            </a:r>
          </a:p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FF3300"/>
                </a:solidFill>
              </a:rPr>
              <a:t>          Chúc các em học giỏi.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/>
              <a:t>Khoanh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đáp</a:t>
            </a:r>
            <a:r>
              <a:rPr lang="en-US" dirty="0"/>
              <a:t> </a:t>
            </a:r>
            <a:r>
              <a:rPr lang="en-US" dirty="0" err="1"/>
              <a:t>án</a:t>
            </a:r>
            <a:r>
              <a:rPr lang="en-US" dirty="0"/>
              <a:t> </a:t>
            </a:r>
            <a:r>
              <a:rPr lang="en-US" dirty="0" err="1"/>
              <a:t>đúng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dirty="0"/>
              <a:t>2162 : 37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>
                <a:solidFill>
                  <a:srgbClr val="0070C0"/>
                </a:solidFill>
              </a:rPr>
              <a:t>A. 9              B. 0,9              C. 0,09           D. 0,009</a:t>
            </a:r>
          </a:p>
        </p:txBody>
      </p:sp>
      <p:sp>
        <p:nvSpPr>
          <p:cNvPr id="4" name="TextBox 20"/>
          <p:cNvSpPr txBox="1">
            <a:spLocks noChangeArrowheads="1"/>
          </p:cNvSpPr>
          <p:nvPr/>
        </p:nvSpPr>
        <p:spPr bwMode="auto">
          <a:xfrm>
            <a:off x="3352800" y="1752600"/>
            <a:ext cx="35814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/>
            <a:r>
              <a:rPr lang="en-US" sz="3200" dirty="0">
                <a:solidFill>
                  <a:srgbClr val="0070C0"/>
                </a:solidFill>
                <a:latin typeface="Calibri" pitchFamily="34" charset="0"/>
              </a:rPr>
              <a:t>2 1 6 2         3 7</a:t>
            </a:r>
          </a:p>
          <a:p>
            <a:pPr marL="514350" indent="-514350"/>
            <a:r>
              <a:rPr lang="en-US" sz="3200" dirty="0">
                <a:solidFill>
                  <a:srgbClr val="0070C0"/>
                </a:solidFill>
                <a:latin typeface="Calibri" pitchFamily="34" charset="0"/>
              </a:rPr>
              <a:t>   3 1 2         58,43</a:t>
            </a:r>
          </a:p>
          <a:p>
            <a:pPr marL="514350" indent="-514350"/>
            <a:r>
              <a:rPr lang="en-US" sz="3200" dirty="0">
                <a:solidFill>
                  <a:srgbClr val="0070C0"/>
                </a:solidFill>
                <a:latin typeface="Calibri" pitchFamily="34" charset="0"/>
              </a:rPr>
              <a:t>      1 6 0</a:t>
            </a:r>
          </a:p>
          <a:p>
            <a:pPr marL="514350" indent="-514350"/>
            <a:r>
              <a:rPr lang="en-US" sz="3200" dirty="0">
                <a:solidFill>
                  <a:srgbClr val="0070C0"/>
                </a:solidFill>
                <a:latin typeface="Calibri" pitchFamily="34" charset="0"/>
              </a:rPr>
              <a:t>         1 2 0</a:t>
            </a:r>
          </a:p>
          <a:p>
            <a:pPr marL="514350" indent="-514350"/>
            <a:r>
              <a:rPr lang="en-US" sz="3200" dirty="0">
                <a:solidFill>
                  <a:srgbClr val="0070C0"/>
                </a:solidFill>
                <a:latin typeface="Calibri" pitchFamily="34" charset="0"/>
              </a:rPr>
              <a:t>            0 9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5181600" y="2286000"/>
            <a:ext cx="9906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6200000" flipH="1">
            <a:off x="4687888" y="2398713"/>
            <a:ext cx="990600" cy="31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itle 1"/>
          <p:cNvSpPr txBox="1">
            <a:spLocks/>
          </p:cNvSpPr>
          <p:nvPr/>
        </p:nvSpPr>
        <p:spPr>
          <a:xfrm>
            <a:off x="685800" y="45720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Số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dư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của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phép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chia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là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</a:t>
            </a:r>
          </a:p>
        </p:txBody>
      </p:sp>
      <p:sp>
        <p:nvSpPr>
          <p:cNvPr id="8" name="Oval 7"/>
          <p:cNvSpPr/>
          <p:nvPr/>
        </p:nvSpPr>
        <p:spPr>
          <a:xfrm>
            <a:off x="4343400" y="5867400"/>
            <a:ext cx="6858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-76200" y="1143000"/>
            <a:ext cx="8229600" cy="1143000"/>
          </a:xfrm>
        </p:spPr>
        <p:txBody>
          <a:bodyPr>
            <a:noAutofit/>
          </a:bodyPr>
          <a:lstStyle/>
          <a:p>
            <a:r>
              <a:rPr lang="en-US" sz="7200" b="1" dirty="0" err="1">
                <a:solidFill>
                  <a:schemeClr val="tx2"/>
                </a:solidFill>
              </a:rPr>
              <a:t>Khởi</a:t>
            </a:r>
            <a:r>
              <a:rPr lang="en-US" sz="7200" b="1" dirty="0">
                <a:solidFill>
                  <a:schemeClr val="tx2"/>
                </a:solidFill>
              </a:rPr>
              <a:t> </a:t>
            </a:r>
            <a:r>
              <a:rPr lang="en-US" sz="7200" b="1" dirty="0" err="1">
                <a:solidFill>
                  <a:schemeClr val="tx2"/>
                </a:solidFill>
              </a:rPr>
              <a:t>động</a:t>
            </a:r>
            <a:endParaRPr lang="en-US" sz="72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-76200" y="2743200"/>
            <a:ext cx="7772400" cy="11430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6000" dirty="0" err="1">
                <a:solidFill>
                  <a:srgbClr val="FF0000"/>
                </a:solidFill>
              </a:rPr>
              <a:t>Trò</a:t>
            </a:r>
            <a:r>
              <a:rPr lang="en-US" sz="6000" dirty="0">
                <a:solidFill>
                  <a:srgbClr val="FF0000"/>
                </a:solidFill>
              </a:rPr>
              <a:t> </a:t>
            </a:r>
            <a:r>
              <a:rPr lang="en-US" sz="6000" dirty="0" err="1">
                <a:solidFill>
                  <a:srgbClr val="FF0000"/>
                </a:solidFill>
              </a:rPr>
              <a:t>chơi</a:t>
            </a:r>
            <a:r>
              <a:rPr lang="en-US" sz="6000" dirty="0">
                <a:solidFill>
                  <a:srgbClr val="FF0000"/>
                </a:solidFill>
              </a:rPr>
              <a:t>: </a:t>
            </a:r>
            <a:r>
              <a:rPr lang="en-US" sz="6000" dirty="0" err="1">
                <a:solidFill>
                  <a:srgbClr val="FF0000"/>
                </a:solidFill>
              </a:rPr>
              <a:t>Truyền</a:t>
            </a:r>
            <a:r>
              <a:rPr lang="en-US" sz="6000" dirty="0">
                <a:solidFill>
                  <a:srgbClr val="FF0000"/>
                </a:solidFill>
              </a:rPr>
              <a:t> </a:t>
            </a:r>
            <a:r>
              <a:rPr lang="en-US" sz="6000" dirty="0" err="1">
                <a:solidFill>
                  <a:srgbClr val="FF0000"/>
                </a:solidFill>
              </a:rPr>
              <a:t>điện</a:t>
            </a:r>
            <a:endParaRPr lang="en-US" sz="6000" dirty="0">
              <a:solidFill>
                <a:srgbClr val="FF0000"/>
              </a:solidFill>
            </a:endParaRPr>
          </a:p>
        </p:txBody>
      </p:sp>
      <p:sp>
        <p:nvSpPr>
          <p:cNvPr id="5" name="Cloud 4"/>
          <p:cNvSpPr/>
          <p:nvPr/>
        </p:nvSpPr>
        <p:spPr>
          <a:xfrm>
            <a:off x="76200" y="685800"/>
            <a:ext cx="7620000" cy="5257800"/>
          </a:xfrm>
          <a:prstGeom prst="cloud">
            <a:avLst/>
          </a:prstGeom>
          <a:solidFill>
            <a:srgbClr val="FFCC9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9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9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838200" y="27463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4800" dirty="0" err="1">
                <a:solidFill>
                  <a:srgbClr val="002060"/>
                </a:solidFill>
              </a:rPr>
              <a:t>Bài</a:t>
            </a:r>
            <a:r>
              <a:rPr lang="en-US" sz="4800" dirty="0">
                <a:solidFill>
                  <a:srgbClr val="002060"/>
                </a:solidFill>
              </a:rPr>
              <a:t> 1: </a:t>
            </a:r>
            <a:r>
              <a:rPr lang="en-US" sz="4800" dirty="0" err="1">
                <a:solidFill>
                  <a:srgbClr val="002060"/>
                </a:solidFill>
              </a:rPr>
              <a:t>Đặt</a:t>
            </a:r>
            <a:r>
              <a:rPr lang="en-US" sz="4800" dirty="0">
                <a:solidFill>
                  <a:srgbClr val="002060"/>
                </a:solidFill>
              </a:rPr>
              <a:t> </a:t>
            </a:r>
            <a:r>
              <a:rPr lang="en-US" sz="4800" dirty="0" err="1">
                <a:solidFill>
                  <a:srgbClr val="002060"/>
                </a:solidFill>
              </a:rPr>
              <a:t>tính</a:t>
            </a:r>
            <a:r>
              <a:rPr lang="en-US" sz="4800" dirty="0">
                <a:solidFill>
                  <a:srgbClr val="002060"/>
                </a:solidFill>
              </a:rPr>
              <a:t> </a:t>
            </a:r>
            <a:r>
              <a:rPr lang="en-US" sz="4800" dirty="0" err="1">
                <a:solidFill>
                  <a:srgbClr val="002060"/>
                </a:solidFill>
              </a:rPr>
              <a:t>rồi</a:t>
            </a:r>
            <a:r>
              <a:rPr lang="en-US" sz="4800" dirty="0">
                <a:solidFill>
                  <a:srgbClr val="002060"/>
                </a:solidFill>
              </a:rPr>
              <a:t> </a:t>
            </a:r>
            <a:r>
              <a:rPr lang="en-US" sz="4800" dirty="0" err="1">
                <a:solidFill>
                  <a:srgbClr val="002060"/>
                </a:solidFill>
              </a:rPr>
              <a:t>tính</a:t>
            </a:r>
            <a:endParaRPr lang="en-US" sz="48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38200" y="1600200"/>
            <a:ext cx="4038600" cy="2185988"/>
          </a:xfrm>
        </p:spPr>
        <p:txBody>
          <a:bodyPr/>
          <a:lstStyle/>
          <a:p>
            <a:pPr marL="514350" indent="-514350">
              <a:buFont typeface="+mj-lt"/>
              <a:buAutoNum type="alphaLcParenR"/>
            </a:pPr>
            <a:r>
              <a:rPr lang="en-US" sz="4000" dirty="0">
                <a:solidFill>
                  <a:srgbClr val="002060"/>
                </a:solidFill>
              </a:rPr>
              <a:t>266,22 : 34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029200" y="1600200"/>
            <a:ext cx="4038600" cy="2185988"/>
          </a:xfrm>
        </p:spPr>
        <p:txBody>
          <a:bodyPr/>
          <a:lstStyle/>
          <a:p>
            <a:pPr marL="514350" indent="-514350">
              <a:buNone/>
            </a:pPr>
            <a:r>
              <a:rPr lang="en-US" sz="4000" dirty="0">
                <a:solidFill>
                  <a:srgbClr val="002060"/>
                </a:solidFill>
              </a:rPr>
              <a:t>b) 483 : 35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838200" y="2438400"/>
            <a:ext cx="4038600" cy="218757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dirty="0">
                <a:solidFill>
                  <a:srgbClr val="002060"/>
                </a:solidFill>
              </a:rPr>
              <a:t>c) 91,08 : 3,6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2460625"/>
            <a:ext cx="4038600" cy="2187575"/>
          </a:xfrm>
        </p:spPr>
        <p:txBody>
          <a:bodyPr/>
          <a:lstStyle/>
          <a:p>
            <a:pPr>
              <a:buNone/>
            </a:pPr>
            <a:r>
              <a:rPr lang="en-US" sz="4000" dirty="0">
                <a:solidFill>
                  <a:srgbClr val="002060"/>
                </a:solidFill>
              </a:rPr>
              <a:t>d) 3 : 6,25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/>
        <p:txBody>
          <a:bodyPr/>
          <a:lstStyle/>
          <a:p>
            <a:pPr algn="l"/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62000" y="1425714"/>
            <a:ext cx="8382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a) (128,4 – 73,2) : 2,4 – 18,32 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2000" y="2568714"/>
            <a:ext cx="8382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b) 8,64 : (1,46 + 3,34) + 6,32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8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6068" y="1066800"/>
            <a:ext cx="8229600" cy="6858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Times New Roman" pitchFamily="18" charset="0"/>
                <a:cs typeface="Times New Roman" pitchFamily="18" charset="0"/>
              </a:rPr>
              <a:t>(128,4 – 73,2) : 2,4 – 18,32   =   4,68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1959114"/>
            <a:ext cx="6477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128,4 : 2,4 – 73,2 : 2,4 – 18,32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086600" y="1981200"/>
            <a:ext cx="1752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4,68</a:t>
            </a: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762000" y="2895600"/>
            <a:ext cx="56388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128,4 – 73,2 : 2,4 – 18,32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10" grpId="1"/>
      <p:bldP spid="11" grpId="0" build="allAtOnce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152400" y="228600"/>
            <a:ext cx="87630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vi-VN" sz="4000" b="1" dirty="0">
                <a:solidFill>
                  <a:srgbClr val="0070C0"/>
                </a:solidFill>
                <a:latin typeface="+mj-lt"/>
              </a:rPr>
              <a:t>Bài 3</a:t>
            </a:r>
            <a:r>
              <a:rPr lang="en-US" sz="4000" b="1" dirty="0">
                <a:solidFill>
                  <a:srgbClr val="0070C0"/>
                </a:solidFill>
                <a:latin typeface="+mj-lt"/>
              </a:rPr>
              <a:t>:</a:t>
            </a:r>
            <a:r>
              <a:rPr lang="vi-VN" sz="4000" b="1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sz="4000" dirty="0">
                <a:solidFill>
                  <a:srgbClr val="0070C0"/>
                </a:solidFill>
                <a:latin typeface="+mj-lt"/>
              </a:rPr>
              <a:t>Một động cơ mỗi giờ chạy hết 0,5l dầu. Hỏi có 120l dầu thì động cơ ấy chạy được trong bao nhiêu giờ ?</a:t>
            </a:r>
          </a:p>
        </p:txBody>
      </p:sp>
    </p:spTree>
  </p:cSld>
  <p:clrMapOvr>
    <a:masterClrMapping/>
  </p:clrMapOvr>
  <p:transition spd="slow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pPr algn="l"/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x</a:t>
            </a:r>
          </a:p>
        </p:txBody>
      </p:sp>
      <p:sp>
        <p:nvSpPr>
          <p:cNvPr id="7" name="Text Box 35"/>
          <p:cNvSpPr txBox="1">
            <a:spLocks noChangeArrowheads="1"/>
          </p:cNvSpPr>
          <p:nvPr/>
        </p:nvSpPr>
        <p:spPr bwMode="auto">
          <a:xfrm>
            <a:off x="1676400" y="1106269"/>
            <a:ext cx="4648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a) x - 1,27 = 13,5 : 4,5</a:t>
            </a:r>
          </a:p>
        </p:txBody>
      </p:sp>
      <p:sp>
        <p:nvSpPr>
          <p:cNvPr id="9" name="Text Box 37"/>
          <p:cNvSpPr txBox="1">
            <a:spLocks noChangeArrowheads="1"/>
          </p:cNvSpPr>
          <p:nvPr/>
        </p:nvSpPr>
        <p:spPr bwMode="auto">
          <a:xfrm>
            <a:off x="1676400" y="2935069"/>
            <a:ext cx="4876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c) x 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2"/>
              </a:rPr>
              <a:t>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12,5 = 6 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2"/>
              </a:rPr>
              <a:t>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2,5</a:t>
            </a:r>
          </a:p>
        </p:txBody>
      </p:sp>
      <p:sp>
        <p:nvSpPr>
          <p:cNvPr id="5" name="Text Box 35"/>
          <p:cNvSpPr txBox="1">
            <a:spLocks noChangeArrowheads="1"/>
          </p:cNvSpPr>
          <p:nvPr/>
        </p:nvSpPr>
        <p:spPr bwMode="auto">
          <a:xfrm>
            <a:off x="1676400" y="2057400"/>
            <a:ext cx="4648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b) x + 18,7 = 50,5 : 2,5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5" grpId="0"/>
      <p:bldP spid="5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800600" y="1524000"/>
            <a:ext cx="22098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13,5 : 4,5</a:t>
            </a:r>
          </a:p>
        </p:txBody>
      </p:sp>
      <p:sp>
        <p:nvSpPr>
          <p:cNvPr id="5" name="Rectangle 4"/>
          <p:cNvSpPr/>
          <p:nvPr/>
        </p:nvSpPr>
        <p:spPr>
          <a:xfrm>
            <a:off x="1981200" y="1447800"/>
            <a:ext cx="279595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a) x – 1,27 =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4648200" y="1481796"/>
            <a:ext cx="2819400" cy="609600"/>
            <a:chOff x="4572000" y="1447800"/>
            <a:chExt cx="2819400" cy="609600"/>
          </a:xfrm>
        </p:grpSpPr>
        <p:sp>
          <p:nvSpPr>
            <p:cNvPr id="11" name="Rectangle 10"/>
            <p:cNvSpPr/>
            <p:nvPr/>
          </p:nvSpPr>
          <p:spPr>
            <a:xfrm>
              <a:off x="4572000" y="1447800"/>
              <a:ext cx="2819400" cy="609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err="1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ab,ab</a:t>
              </a:r>
              <a:r>
                <a:rPr lang="en-US" sz="4000" dirty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 : 0, </a:t>
              </a:r>
              <a:r>
                <a:rPr lang="en-US" sz="4000" dirty="0" err="1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ab</a:t>
              </a:r>
              <a:endParaRPr lang="en-US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4738468" y="1524000"/>
              <a:ext cx="1066800" cy="1588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6262468" y="1522412"/>
              <a:ext cx="914400" cy="1588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4724400" y="2019300"/>
            <a:ext cx="2438400" cy="989231"/>
            <a:chOff x="4724400" y="2019300"/>
            <a:chExt cx="2438400" cy="989231"/>
          </a:xfrm>
        </p:grpSpPr>
        <p:sp>
          <p:nvSpPr>
            <p:cNvPr id="20" name="Left Brace 19"/>
            <p:cNvSpPr/>
            <p:nvPr/>
          </p:nvSpPr>
          <p:spPr>
            <a:xfrm rot="16200000">
              <a:off x="5810250" y="933450"/>
              <a:ext cx="266700" cy="2438400"/>
            </a:xfrm>
            <a:prstGeom prst="leftBrace">
              <a:avLst>
                <a:gd name="adj1" fmla="val 26795"/>
                <a:gd name="adj2" fmla="val 50000"/>
              </a:avLst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486400" y="2362200"/>
              <a:ext cx="9906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101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1" animBg="1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20000"/>
                <a:lumOff val="80000"/>
              </a:schemeClr>
            </a:gs>
            <a:gs pos="0">
              <a:schemeClr val="accent2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5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914400" y="1066800"/>
            <a:ext cx="7467600" cy="48768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798" y="304800"/>
            <a:ext cx="4071258" cy="2998333"/>
          </a:xfrm>
          <a:prstGeom prst="rect">
            <a:avLst/>
          </a:prstGeom>
          <a:ln w="28575">
            <a:solidFill>
              <a:schemeClr val="accent6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20" name="Picture 19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304800"/>
            <a:ext cx="3900055" cy="2970436"/>
          </a:xfrm>
          <a:prstGeom prst="rect">
            <a:avLst/>
          </a:prstGeom>
          <a:ln w="28575">
            <a:solidFill>
              <a:schemeClr val="accent6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21" name="Picture 20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027" y="3286123"/>
            <a:ext cx="4082146" cy="2912612"/>
          </a:xfrm>
          <a:prstGeom prst="rect">
            <a:avLst/>
          </a:prstGeom>
          <a:ln w="28575">
            <a:solidFill>
              <a:schemeClr val="accent6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22" name="Picture 21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1" y="3286122"/>
            <a:ext cx="3889168" cy="2912612"/>
          </a:xfrm>
          <a:prstGeom prst="rect">
            <a:avLst/>
          </a:prstGeom>
          <a:ln w="28575">
            <a:solidFill>
              <a:schemeClr val="accent6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13" name="Rectangle 12"/>
          <p:cNvSpPr/>
          <p:nvPr/>
        </p:nvSpPr>
        <p:spPr>
          <a:xfrm>
            <a:off x="1996547" y="629942"/>
            <a:ext cx="1082348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138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987144" y="722503"/>
            <a:ext cx="1082349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13800" b="1" cap="none" spc="0" dirty="0">
                <a:ln w="11430"/>
                <a:solidFill>
                  <a:schemeClr val="accent6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024744" y="3754142"/>
            <a:ext cx="1082349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13800" b="1" dirty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</a:t>
            </a:r>
            <a:endParaRPr lang="en-US" sz="13800" b="1" cap="none" spc="0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080451" y="3758836"/>
            <a:ext cx="1082349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138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</a:t>
            </a:r>
            <a:endParaRPr lang="en-US" sz="138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Action Button: Custom 11">
            <a:hlinkClick r:id="rId7" action="ppaction://hlinksldjump" highlightClick="1"/>
          </p:cNvPr>
          <p:cNvSpPr/>
          <p:nvPr/>
        </p:nvSpPr>
        <p:spPr>
          <a:xfrm>
            <a:off x="8610600" y="6553200"/>
            <a:ext cx="533400" cy="304800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068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grpId="0" nodeType="withEffect" nodePh="1">
                                  <p:stCondLst>
                                    <p:cond delay="1500"/>
                                  </p:stCondLst>
                                  <p:endCondLst>
                                    <p:cond evt="begin" delay="0">
                                      <p:tn val="2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4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5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  <p:bldLst>
      <p:bldP spid="19" grpId="0"/>
      <p:bldP spid="15" grpId="0" animBg="1"/>
      <p:bldP spid="13" grpId="0"/>
      <p:bldP spid="13" grpId="1"/>
      <p:bldP spid="23" grpId="0"/>
      <p:bldP spid="23" grpId="1"/>
      <p:bldP spid="26" grpId="0"/>
      <p:bldP spid="26" grpId="1"/>
      <p:bldP spid="27" grpId="0"/>
      <p:bldP spid="27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801</TotalTime>
  <Words>402</Words>
  <Application>Microsoft Office PowerPoint</Application>
  <PresentationFormat>On-screen Show (4:3)</PresentationFormat>
  <Paragraphs>73</Paragraphs>
  <Slides>16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Monotype Corsiva</vt:lpstr>
      <vt:lpstr>Times New Roman</vt:lpstr>
      <vt:lpstr>Office Theme</vt:lpstr>
      <vt:lpstr>Equation</vt:lpstr>
      <vt:lpstr>PowerPoint Presentation</vt:lpstr>
      <vt:lpstr>Khởi động</vt:lpstr>
      <vt:lpstr>Bài 1: Đặt tính rồi tính</vt:lpstr>
      <vt:lpstr>Bài 2: Tính</vt:lpstr>
      <vt:lpstr>(128,4 – 73,2) : 2,4 – 18,32   =   4,68</vt:lpstr>
      <vt:lpstr>PowerPoint Presentation</vt:lpstr>
      <vt:lpstr>Bài 4: Tìm x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Khoanh vào đáp án đúng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MAY TINH ANH KHOA</cp:lastModifiedBy>
  <cp:revision>116</cp:revision>
  <dcterms:created xsi:type="dcterms:W3CDTF">2015-11-26T02:26:32Z</dcterms:created>
  <dcterms:modified xsi:type="dcterms:W3CDTF">2022-12-12T15:29:38Z</dcterms:modified>
</cp:coreProperties>
</file>