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82" r:id="rId4"/>
    <p:sldId id="283" r:id="rId5"/>
    <p:sldId id="284" r:id="rId6"/>
    <p:sldId id="285" r:id="rId7"/>
    <p:sldId id="263" r:id="rId8"/>
    <p:sldId id="286" r:id="rId9"/>
    <p:sldId id="265" r:id="rId10"/>
    <p:sldId id="266" r:id="rId11"/>
    <p:sldId id="287" r:id="rId12"/>
    <p:sldId id="288" r:id="rId13"/>
    <p:sldId id="295" r:id="rId14"/>
    <p:sldId id="289" r:id="rId15"/>
    <p:sldId id="296" r:id="rId16"/>
    <p:sldId id="290" r:id="rId17"/>
    <p:sldId id="280" r:id="rId18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9EF29-407F-4068-B902-327B5825308D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DF706-721B-4EE1-AF94-BEDDD16B11B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062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316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7090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733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250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39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578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32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022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169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97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817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968B-06F3-472F-960E-2EF361171338}" type="datetimeFigureOut">
              <a:rPr lang="vi-VN" smtClean="0"/>
              <a:t>13/12/2022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763E0-8300-49C3-BA7B-3BD7C821B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345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3.jp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-21374" y="0"/>
            <a:ext cx="9144000" cy="5143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5AD6204-549C-4578-A226-F46326912C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0" t="24425" r="3382" b="60079"/>
          <a:stretch/>
        </p:blipFill>
        <p:spPr>
          <a:xfrm>
            <a:off x="8096250" y="1176338"/>
            <a:ext cx="514350" cy="842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0CE4C1-BF0F-40B7-9E32-83D4885251F7}"/>
              </a:ext>
            </a:extLst>
          </p:cNvPr>
          <p:cNvSpPr txBox="1"/>
          <p:nvPr/>
        </p:nvSpPr>
        <p:spPr>
          <a:xfrm>
            <a:off x="2165711" y="339502"/>
            <a:ext cx="481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TRƯỜNG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 TIỂU HỌC SÀI ĐỒNG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aruan"/>
              <a:cs typeface="Pattaya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1545" y="1496081"/>
            <a:ext cx="270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Aaruan"/>
              </a:rPr>
              <a:t>Tiếng</a:t>
            </a:r>
            <a:r>
              <a:rPr lang="en-US" sz="2800" b="1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aruan"/>
              </a:rPr>
              <a:t>Việt</a:t>
            </a:r>
            <a:endParaRPr lang="vi-VN" sz="2800" b="1" dirty="0">
              <a:solidFill>
                <a:srgbClr val="0000FF"/>
              </a:solidFill>
              <a:latin typeface="Aaru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283718"/>
            <a:ext cx="6582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aruan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aruan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aruan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do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.</a:t>
            </a:r>
            <a:endParaRPr lang="vi-VN" sz="2800" b="1" dirty="0">
              <a:solidFill>
                <a:srgbClr val="FF0000"/>
              </a:solidFill>
              <a:latin typeface="Aaru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0CE4C1-BF0F-40B7-9E32-83D4885251F7}"/>
              </a:ext>
            </a:extLst>
          </p:cNvPr>
          <p:cNvSpPr txBox="1"/>
          <p:nvPr/>
        </p:nvSpPr>
        <p:spPr>
          <a:xfrm>
            <a:off x="3203848" y="386789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Giáo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viên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: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Nguyễn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Thị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Thúy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aruan"/>
              <a:cs typeface="Pattaya" panose="00000500000000000000" pitchFamily="2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6536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8013031" y="1"/>
            <a:ext cx="1130978" cy="15971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01DDC39-9764-4498-89A0-050D8BDEE034}"/>
              </a:ext>
            </a:extLst>
          </p:cNvPr>
          <p:cNvGrpSpPr/>
          <p:nvPr/>
        </p:nvGrpSpPr>
        <p:grpSpPr>
          <a:xfrm>
            <a:off x="270976" y="237225"/>
            <a:ext cx="8873024" cy="523221"/>
            <a:chOff x="-398835" y="482203"/>
            <a:chExt cx="11523478" cy="69762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8C17C61E-8971-4E6C-ACEB-653D0BB32051}"/>
                </a:ext>
              </a:extLst>
            </p:cNvPr>
            <p:cNvSpPr/>
            <p:nvPr/>
          </p:nvSpPr>
          <p:spPr>
            <a:xfrm>
              <a:off x="-398834" y="564277"/>
              <a:ext cx="11182866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C8BA3EE-7779-4D6C-AC65-92426F97AC5F}"/>
                </a:ext>
              </a:extLst>
            </p:cNvPr>
            <p:cNvSpPr txBox="1"/>
            <p:nvPr/>
          </p:nvSpPr>
          <p:spPr>
            <a:xfrm>
              <a:off x="-398835" y="482203"/>
              <a:ext cx="11523478" cy="6976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vi-VN" sz="2800" b="1" dirty="0" smtClean="0">
                  <a:solidFill>
                    <a:srgbClr val="FF0000"/>
                  </a:solidFill>
                  <a:latin typeface="OpenSans"/>
                </a:rPr>
                <a:t>Bài</a:t>
              </a:r>
              <a:r>
                <a:rPr lang="vi-VN" sz="2800" b="1" i="0" dirty="0" smtClean="0">
                  <a:solidFill>
                    <a:srgbClr val="FF0000"/>
                  </a:solidFill>
                  <a:effectLst/>
                  <a:latin typeface="OpenSans"/>
                </a:rPr>
                <a:t> </a:t>
              </a:r>
              <a:r>
                <a:rPr lang="vi-VN" sz="2800" b="1" i="0" dirty="0" smtClean="0">
                  <a:solidFill>
                    <a:srgbClr val="FF0000"/>
                  </a:solidFill>
                  <a:effectLst/>
                  <a:latin typeface="OpenSans"/>
                </a:rPr>
                <a:t>1</a:t>
              </a:r>
              <a:r>
                <a:rPr lang="vi-VN" sz="2800" b="1" dirty="0">
                  <a:solidFill>
                    <a:srgbClr val="FF0000"/>
                  </a:solidFill>
                  <a:latin typeface="OpenSans"/>
                </a:rPr>
                <a:t>.</a:t>
              </a:r>
              <a:r>
                <a:rPr lang="en-US" sz="2800" b="1" dirty="0" smtClean="0">
                  <a:solidFill>
                    <a:srgbClr val="FF0000"/>
                  </a:solidFill>
                  <a:latin typeface="OpenSans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OpenSans"/>
                </a:rPr>
                <a:t>Kể</a:t>
              </a:r>
              <a:r>
                <a:rPr lang="en-US" sz="2800" b="1" dirty="0" smtClean="0">
                  <a:solidFill>
                    <a:srgbClr val="FF0000"/>
                  </a:solidFill>
                  <a:latin typeface="OpenSans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OpenSans"/>
                </a:rPr>
                <a:t>tên</a:t>
              </a:r>
              <a:r>
                <a:rPr lang="en-US" sz="2800" b="1" dirty="0" smtClean="0">
                  <a:solidFill>
                    <a:srgbClr val="FF0000"/>
                  </a:solidFill>
                  <a:latin typeface="OpenSans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OpenSans"/>
                </a:rPr>
                <a:t>một</a:t>
              </a:r>
              <a:r>
                <a:rPr lang="en-US" sz="2800" b="1" dirty="0" smtClean="0">
                  <a:solidFill>
                    <a:srgbClr val="FF0000"/>
                  </a:solidFill>
                  <a:latin typeface="OpenSans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OpenSans"/>
                </a:rPr>
                <a:t>số</a:t>
              </a:r>
              <a:r>
                <a:rPr lang="en-US" sz="2800" b="1" dirty="0" smtClean="0">
                  <a:solidFill>
                    <a:srgbClr val="FF0000"/>
                  </a:solidFill>
                  <a:latin typeface="OpenSans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OpenSans"/>
                </a:rPr>
                <a:t>câu</a:t>
              </a:r>
              <a:r>
                <a:rPr lang="en-US" sz="2800" b="1" dirty="0" smtClean="0">
                  <a:solidFill>
                    <a:srgbClr val="FF0000"/>
                  </a:solidFill>
                  <a:latin typeface="OpenSans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OpenSans"/>
                </a:rPr>
                <a:t>chuyện</a:t>
              </a:r>
              <a:r>
                <a:rPr lang="en-US" sz="2800" b="1" dirty="0" smtClean="0">
                  <a:solidFill>
                    <a:srgbClr val="FF0000"/>
                  </a:solidFill>
                  <a:latin typeface="OpenSans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OpenSans"/>
                </a:rPr>
                <a:t>em</a:t>
              </a:r>
              <a:r>
                <a:rPr lang="en-US" sz="2800" b="1" dirty="0" smtClean="0">
                  <a:solidFill>
                    <a:srgbClr val="FF0000"/>
                  </a:solidFill>
                  <a:latin typeface="OpenSans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OpenSans"/>
                </a:rPr>
                <a:t>yêu</a:t>
              </a:r>
              <a:r>
                <a:rPr lang="en-US" sz="2800" b="1" dirty="0" smtClean="0">
                  <a:solidFill>
                    <a:srgbClr val="FF0000"/>
                  </a:solidFill>
                  <a:latin typeface="OpenSans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OpenSans"/>
                </a:rPr>
                <a:t>thích</a:t>
              </a:r>
              <a:r>
                <a:rPr lang="en-US" sz="2800" b="1" dirty="0" smtClean="0">
                  <a:solidFill>
                    <a:srgbClr val="FF0000"/>
                  </a:solidFill>
                  <a:latin typeface="OpenSans"/>
                </a:rPr>
                <a:t>.</a:t>
              </a:r>
              <a:endParaRPr lang="vi-VN" sz="2800" b="1" i="0" dirty="0">
                <a:solidFill>
                  <a:srgbClr val="FF0000"/>
                </a:solidFill>
                <a:effectLst/>
                <a:latin typeface="OpenSan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37101" y="971175"/>
            <a:ext cx="2278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Thảo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luận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2</a:t>
            </a:r>
            <a:endParaRPr lang="vi-VN" sz="2000" dirty="0">
              <a:solidFill>
                <a:srgbClr val="002060"/>
              </a:solidFill>
              <a:latin typeface="Aaruan"/>
              <a:cs typeface="Times New Roman" pitchFamily="18" charset="0"/>
            </a:endParaRPr>
          </a:p>
        </p:txBody>
      </p:sp>
      <p:pic>
        <p:nvPicPr>
          <p:cNvPr id="2051" name="Picture 3" descr="C:\Users\Administrator\Downloads\Ảnh 20-11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131" y="1554862"/>
            <a:ext cx="1424144" cy="204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wnloads\Ảnh 20-11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44" y="1851670"/>
            <a:ext cx="1564487" cy="21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ownloads\Ảnh 20-11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65244"/>
            <a:ext cx="1671693" cy="216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ownloads\Ảnh 20-11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29" y="905123"/>
            <a:ext cx="1357313" cy="1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ownloads\Ảnh 20-11\chu_cuoi_cung_trang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89" y="1171230"/>
            <a:ext cx="1465155" cy="20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8EAE882-297A-4B9C-9A29-C93857791253}"/>
              </a:ext>
            </a:extLst>
          </p:cNvPr>
          <p:cNvSpPr txBox="1"/>
          <p:nvPr/>
        </p:nvSpPr>
        <p:spPr>
          <a:xfrm>
            <a:off x="467543" y="4112725"/>
            <a:ext cx="841418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Chia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sẻ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với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bạn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câu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chuyện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mình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đã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đọc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hoặc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đã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nghe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750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299276" y="95480"/>
            <a:ext cx="8616125" cy="1024091"/>
            <a:chOff x="0" y="99412"/>
            <a:chExt cx="7182465" cy="1306342"/>
          </a:xfrm>
        </p:grpSpPr>
        <p:sp>
          <p:nvSpPr>
            <p:cNvPr id="5" name="Rectangle: Rounded Corners 15">
              <a:extLst>
                <a:ext uri="{FF2B5EF4-FFF2-40B4-BE49-F238E27FC236}">
                  <a16:creationId xmlns=""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3"/>
              <a:ext cx="7182465" cy="13063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>
                <a:solidFill>
                  <a:prstClr val="white"/>
                </a:solidFill>
                <a:latin typeface="Aaruan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0" y="99412"/>
              <a:ext cx="7182465" cy="121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Bài 2.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2800" dirty="0" smtClean="0">
                  <a:solidFill>
                    <a:srgbClr val="FF0000"/>
                  </a:solidFill>
                  <a:latin typeface="Aaruan"/>
                </a:rPr>
                <a:t> </a:t>
              </a:r>
              <a:endParaRPr lang="vi-VN" sz="2800" b="1" dirty="0">
                <a:solidFill>
                  <a:srgbClr val="FF0000"/>
                </a:solidFill>
                <a:latin typeface="Aaruan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7436" y="1419622"/>
            <a:ext cx="8616125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aruan"/>
                <a:cs typeface="Times New Roman" pitchFamily="18" charset="0"/>
              </a:rPr>
              <a:t>G: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E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?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ngoại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nết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suy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nghĩ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...)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rõ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Aaru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6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195538" y="127369"/>
            <a:ext cx="8928220" cy="1001155"/>
            <a:chOff x="-790431" y="-602317"/>
            <a:chExt cx="7738452" cy="1112863"/>
          </a:xfrm>
        </p:grpSpPr>
        <p:sp>
          <p:nvSpPr>
            <p:cNvPr id="5" name="Rectangle: Rounded Corners 15">
              <a:extLst>
                <a:ext uri="{FF2B5EF4-FFF2-40B4-BE49-F238E27FC236}">
                  <a16:creationId xmlns=""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-754997" y="-567626"/>
              <a:ext cx="7540251" cy="10781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-790431" y="-602317"/>
              <a:ext cx="7738452" cy="1060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 2.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endParaRPr lang="vi-VN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Cloud Callout 6"/>
          <p:cNvSpPr/>
          <p:nvPr/>
        </p:nvSpPr>
        <p:spPr>
          <a:xfrm>
            <a:off x="428264" y="1313916"/>
            <a:ext cx="3270731" cy="1480559"/>
          </a:xfrm>
          <a:prstGeom prst="cloudCallout">
            <a:avLst>
              <a:gd name="adj1" fmla="val 6692"/>
              <a:gd name="adj2" fmla="val 8969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Cloud Callout 7"/>
          <p:cNvSpPr/>
          <p:nvPr/>
        </p:nvSpPr>
        <p:spPr>
          <a:xfrm>
            <a:off x="5508104" y="1059012"/>
            <a:ext cx="3615654" cy="2140721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/>
          <p:cNvSpPr txBox="1"/>
          <p:nvPr/>
        </p:nvSpPr>
        <p:spPr>
          <a:xfrm>
            <a:off x="755575" y="1546363"/>
            <a:ext cx="2943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Bạn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chuyệnThạch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Sanh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?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Vì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sao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?</a:t>
            </a:r>
            <a:endParaRPr lang="vi-VN" sz="2000" dirty="0">
              <a:solidFill>
                <a:srgbClr val="FF0000"/>
              </a:solidFill>
              <a:latin typeface="Aaruan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1313916"/>
            <a:ext cx="28517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Tớ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thích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Thạch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Sanh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.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Thạch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Sanh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là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người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hiền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lành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có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tình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có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nghĩa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sẵn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sàng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giúp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người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gặp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hoạn</a:t>
            </a:r>
            <a:r>
              <a:rPr lang="en-US" sz="20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Aaruan"/>
              </a:rPr>
              <a:t>nạn</a:t>
            </a:r>
            <a:endParaRPr lang="vi-VN" sz="2000" dirty="0">
              <a:solidFill>
                <a:srgbClr val="0000FF"/>
              </a:solidFill>
              <a:latin typeface="Aaruan"/>
            </a:endParaRPr>
          </a:p>
        </p:txBody>
      </p:sp>
      <p:pic>
        <p:nvPicPr>
          <p:cNvPr id="11" name="Picture 4" descr="C:\Users\Administrator\Downloads\3cd63a49680bad55f41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9" y="2657863"/>
            <a:ext cx="2841665" cy="24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6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299276" y="95480"/>
            <a:ext cx="8616125" cy="1024091"/>
            <a:chOff x="0" y="99412"/>
            <a:chExt cx="7182465" cy="1306342"/>
          </a:xfrm>
        </p:grpSpPr>
        <p:sp>
          <p:nvSpPr>
            <p:cNvPr id="5" name="Rectangle: Rounded Corners 15">
              <a:extLst>
                <a:ext uri="{FF2B5EF4-FFF2-40B4-BE49-F238E27FC236}">
                  <a16:creationId xmlns=""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3"/>
              <a:ext cx="7182465" cy="13063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800">
                <a:solidFill>
                  <a:prstClr val="white"/>
                </a:solidFill>
                <a:latin typeface="Aaruan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0" y="99412"/>
              <a:ext cx="7182465" cy="12170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Bài 2.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-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b="1" dirty="0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Aaruan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2800" dirty="0" smtClean="0">
                  <a:solidFill>
                    <a:srgbClr val="FF0000"/>
                  </a:solidFill>
                  <a:latin typeface="Aaruan"/>
                </a:rPr>
                <a:t> </a:t>
              </a:r>
              <a:endParaRPr lang="vi-VN" sz="2800" b="1" dirty="0">
                <a:solidFill>
                  <a:srgbClr val="FF0000"/>
                </a:solidFill>
                <a:latin typeface="Aaruan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7436" y="1419622"/>
            <a:ext cx="8616125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aruan"/>
                <a:cs typeface="Times New Roman" pitchFamily="18" charset="0"/>
              </a:rPr>
              <a:t>G: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E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?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ngoại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nết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suy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nghĩ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tình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nói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...)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rõ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do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.</a:t>
            </a:r>
            <a:endParaRPr lang="vi-VN" sz="2400" dirty="0">
              <a:solidFill>
                <a:srgbClr val="002060"/>
              </a:solidFill>
              <a:latin typeface="Aaru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931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6248" y="49339"/>
            <a:ext cx="80877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3.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Viết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2 - 3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nêu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lí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do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hoặc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chuyện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hoặc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.</a:t>
            </a:r>
            <a:endParaRPr lang="vi-VN" sz="2400" b="1" dirty="0">
              <a:solidFill>
                <a:srgbClr val="FF0000"/>
              </a:solidFill>
              <a:latin typeface="Aaru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487" y="1006911"/>
            <a:ext cx="778647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aruan"/>
                <a:cs typeface="Times New Roman" pitchFamily="18" charset="0"/>
              </a:rPr>
              <a:t>G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muốn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nói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câu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chuyện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E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hoặc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đó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?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ngoại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tính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nết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hành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suy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nghĩ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tình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lời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...)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rõ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lí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do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vì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sao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hoặc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không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000" dirty="0">
                <a:solidFill>
                  <a:srgbClr val="002060"/>
                </a:solidFill>
                <a:latin typeface="Aaruan"/>
                <a:cs typeface="Times New Roman" pitchFamily="18" charset="0"/>
              </a:rPr>
              <a:t>.</a:t>
            </a:r>
            <a:endParaRPr lang="vi-VN" sz="2000" dirty="0">
              <a:solidFill>
                <a:srgbClr val="002060"/>
              </a:solidFill>
              <a:latin typeface="Aaruan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 rot="10800000">
            <a:off x="607487" y="2931790"/>
            <a:ext cx="8258110" cy="1944216"/>
          </a:xfrm>
          <a:prstGeom prst="cloudCallout">
            <a:avLst>
              <a:gd name="adj1" fmla="val 9462"/>
              <a:gd name="adj2" fmla="val 88560"/>
            </a:avLst>
          </a:prstGeom>
          <a:solidFill>
            <a:schemeClr val="bg2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0945" y="3075806"/>
            <a:ext cx="58311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Tiêu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chí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đánh</a:t>
            </a:r>
            <a:r>
              <a:rPr lang="en-US" sz="2000" dirty="0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aruan"/>
                <a:cs typeface="Times New Roman" pitchFamily="18" charset="0"/>
              </a:rPr>
              <a:t>giá</a:t>
            </a:r>
            <a:endParaRPr lang="en-US" sz="2000" dirty="0" smtClean="0">
              <a:solidFill>
                <a:srgbClr val="FF0000"/>
              </a:solidFill>
              <a:latin typeface="Aaruan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Đúng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yêu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cầu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rõ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ý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kiến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hay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chuyện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?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Nêu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được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lí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do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hay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đó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.</a:t>
            </a:r>
          </a:p>
          <a:p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rõ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ràng</a:t>
            </a:r>
            <a:r>
              <a:rPr lang="en-US" sz="2000" dirty="0" smtClean="0">
                <a:solidFill>
                  <a:srgbClr val="0033CC"/>
                </a:solidFill>
                <a:latin typeface="Aaruan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6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/>
    </p:bld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19872" y="411513"/>
            <a:ext cx="26095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tham</a:t>
            </a:r>
            <a:r>
              <a:rPr lang="en-US" sz="24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aruan"/>
              </a:rPr>
              <a:t>khảo</a:t>
            </a:r>
            <a:endParaRPr lang="vi-VN" sz="2400" b="1" dirty="0">
              <a:solidFill>
                <a:srgbClr val="FF0000"/>
              </a:solidFill>
              <a:latin typeface="Aaru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860" y="976685"/>
            <a:ext cx="875772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1.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Dịp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nghỉ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hè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vừa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đọc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Cám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gái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hiền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lành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dịu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dàng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lao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Mặc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dù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Cám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ghét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bỏ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hãm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hại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nhưng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Tấm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vẫn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luôn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luôn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.</a:t>
            </a:r>
            <a:endParaRPr lang="vi-VN" sz="2400" dirty="0">
              <a:solidFill>
                <a:srgbClr val="0000FF"/>
              </a:solidFill>
              <a:latin typeface="Aaruan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660" y="2920343"/>
            <a:ext cx="87577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2.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nghe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bà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kể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vú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sữa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chuyện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này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vật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con.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Cậu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đứa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hư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chưa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thương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tâm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chăm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sóc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Cậu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buồn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lòng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 lo </a:t>
            </a:r>
            <a:r>
              <a:rPr lang="en-US" sz="2400" dirty="0" err="1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âu</a:t>
            </a:r>
            <a:r>
              <a:rPr lang="en-US" sz="2400" dirty="0" smtClean="0">
                <a:solidFill>
                  <a:srgbClr val="C00000"/>
                </a:solidFill>
                <a:latin typeface="Aaruan"/>
                <a:cs typeface="Times New Roman" pitchFamily="18" charset="0"/>
              </a:rPr>
              <a:t>.</a:t>
            </a:r>
            <a:endParaRPr lang="vi-VN" sz="2400" dirty="0">
              <a:solidFill>
                <a:srgbClr val="C00000"/>
              </a:solidFill>
              <a:latin typeface="Aaru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07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0458d79f32e0">
            <a:hlinkClick r:id="" action="ppaction://media"/>
            <a:extLst>
              <a:ext uri="{FF2B5EF4-FFF2-40B4-BE49-F238E27FC236}">
                <a16:creationId xmlns="" xmlns:a16="http://schemas.microsoft.com/office/drawing/2014/main" id="{048A313F-1A59-4342-B1FA-A6F88A1D1BE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0"/>
            <a:ext cx="457200" cy="4572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465918" y="141799"/>
            <a:ext cx="8286750" cy="665778"/>
            <a:chOff x="0" y="99414"/>
            <a:chExt cx="7182465" cy="615553"/>
          </a:xfrm>
          <a:solidFill>
            <a:schemeClr val="bg1"/>
          </a:solidFill>
        </p:grpSpPr>
        <p:sp>
          <p:nvSpPr>
            <p:cNvPr id="5" name="Rectangle: Rounded Corners 15">
              <a:extLst>
                <a:ext uri="{FF2B5EF4-FFF2-40B4-BE49-F238E27FC236}">
                  <a16:creationId xmlns=""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615553"/>
            </a:xfrm>
            <a:prstGeom prst="roundRect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aruan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0" y="103239"/>
              <a:ext cx="7182465" cy="36992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endParaRPr lang="vi-VN" sz="2000" b="1" i="0" dirty="0">
                <a:solidFill>
                  <a:srgbClr val="002060"/>
                </a:solidFill>
                <a:latin typeface="Aaruan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12FE06F-063A-4E98-B910-8F1400E197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92" y="3903736"/>
            <a:ext cx="2843027" cy="13141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107504" y="138256"/>
            <a:ext cx="88569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aruan"/>
              </a:rPr>
              <a:t>Vận</a:t>
            </a:r>
            <a:r>
              <a:rPr lang="en-US" sz="20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aruan"/>
              </a:rPr>
              <a:t>dụng</a:t>
            </a:r>
            <a:r>
              <a:rPr lang="en-US" sz="2000" b="1" dirty="0" smtClean="0">
                <a:latin typeface="Aaruan"/>
              </a:rPr>
              <a:t>: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Tìm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đọc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câu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chuyện</a:t>
            </a:r>
            <a:r>
              <a:rPr lang="en-US" sz="2000" dirty="0" smtClean="0">
                <a:latin typeface="Aaruan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bài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văn</a:t>
            </a:r>
            <a:r>
              <a:rPr lang="en-US" sz="2000" dirty="0" smtClean="0">
                <a:latin typeface="Aaruan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bài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thơ</a:t>
            </a:r>
            <a:r>
              <a:rPr lang="en-US" sz="2000" dirty="0" smtClean="0">
                <a:latin typeface="Aaruan"/>
                <a:cs typeface="Times New Roman" pitchFamily="18" charset="0"/>
              </a:rPr>
              <a:t>,..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về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một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nghề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nghiệp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hoặc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công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việc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nào</a:t>
            </a:r>
            <a:r>
              <a:rPr lang="en-US" sz="2000" dirty="0" smtClean="0">
                <a:latin typeface="Aaruan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aruan"/>
                <a:cs typeface="Times New Roman" pitchFamily="18" charset="0"/>
              </a:rPr>
              <a:t>đó</a:t>
            </a:r>
            <a:r>
              <a:rPr lang="en-US" sz="2000" dirty="0" smtClean="0">
                <a:latin typeface="Aaruan"/>
                <a:cs typeface="Times New Roman" pitchFamily="18" charset="0"/>
              </a:rPr>
              <a:t>.  </a:t>
            </a:r>
            <a:endParaRPr lang="vi-VN" sz="2000" dirty="0">
              <a:latin typeface="Aaruan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7701" y="861434"/>
            <a:ext cx="22868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aruan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aruan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aruan"/>
              </a:rPr>
              <a:t>trồng</a:t>
            </a:r>
            <a:r>
              <a:rPr lang="en-US" sz="2000" b="1" dirty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aruan"/>
              </a:rPr>
              <a:t>cây</a:t>
            </a:r>
            <a:endParaRPr lang="en-US" sz="2000" b="1" dirty="0">
              <a:solidFill>
                <a:srgbClr val="FF0000"/>
              </a:solidFill>
              <a:latin typeface="Aaru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288023"/>
            <a:ext cx="3312368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aruan"/>
                <a:cs typeface="Times New Roman" pitchFamily="18" charset="0"/>
              </a:rPr>
              <a:t>Ai </a:t>
            </a:r>
            <a:r>
              <a:rPr lang="en-US" dirty="0" err="1">
                <a:latin typeface="Aaruan"/>
                <a:cs typeface="Times New Roman" pitchFamily="18" charset="0"/>
              </a:rPr>
              <a:t>trồng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cây</a:t>
            </a:r>
            <a:endParaRPr lang="en-US" dirty="0">
              <a:latin typeface="Aaruan"/>
              <a:cs typeface="Times New Roman" pitchFamily="18" charset="0"/>
            </a:endParaRPr>
          </a:p>
          <a:p>
            <a:r>
              <a:rPr lang="en-US" dirty="0" err="1">
                <a:latin typeface="Aaruan"/>
                <a:cs typeface="Times New Roman" pitchFamily="18" charset="0"/>
              </a:rPr>
              <a:t>Người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đó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có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tiếng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hát</a:t>
            </a:r>
            <a:endParaRPr lang="en-US" dirty="0">
              <a:latin typeface="Aaruan"/>
              <a:cs typeface="Times New Roman" pitchFamily="18" charset="0"/>
            </a:endParaRPr>
          </a:p>
          <a:p>
            <a:r>
              <a:rPr lang="en-US" dirty="0" err="1">
                <a:latin typeface="Aaruan"/>
                <a:cs typeface="Times New Roman" pitchFamily="18" charset="0"/>
              </a:rPr>
              <a:t>Trên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vòm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cây</a:t>
            </a:r>
            <a:endParaRPr lang="en-US" dirty="0">
              <a:latin typeface="Aaruan"/>
              <a:cs typeface="Times New Roman" pitchFamily="18" charset="0"/>
            </a:endParaRPr>
          </a:p>
          <a:p>
            <a:r>
              <a:rPr lang="en-US" dirty="0" err="1">
                <a:latin typeface="Aaruan"/>
                <a:cs typeface="Times New Roman" pitchFamily="18" charset="0"/>
              </a:rPr>
              <a:t>Chim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hót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lời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mê</a:t>
            </a:r>
            <a:r>
              <a:rPr lang="en-US" dirty="0">
                <a:latin typeface="Aaruan"/>
                <a:cs typeface="Times New Roman" pitchFamily="18" charset="0"/>
              </a:rPr>
              <a:t> say</a:t>
            </a:r>
          </a:p>
          <a:p>
            <a:endParaRPr lang="en-US" dirty="0">
              <a:latin typeface="Aaruan"/>
              <a:cs typeface="Times New Roman" pitchFamily="18" charset="0"/>
            </a:endParaRPr>
          </a:p>
          <a:p>
            <a:r>
              <a:rPr lang="en-US" dirty="0">
                <a:latin typeface="Aaruan"/>
                <a:cs typeface="Times New Roman" pitchFamily="18" charset="0"/>
              </a:rPr>
              <a:t>Ai </a:t>
            </a:r>
            <a:r>
              <a:rPr lang="en-US" dirty="0" err="1">
                <a:latin typeface="Aaruan"/>
                <a:cs typeface="Times New Roman" pitchFamily="18" charset="0"/>
              </a:rPr>
              <a:t>trồng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cây</a:t>
            </a:r>
            <a:endParaRPr lang="en-US" dirty="0">
              <a:latin typeface="Aaruan"/>
              <a:cs typeface="Times New Roman" pitchFamily="18" charset="0"/>
            </a:endParaRPr>
          </a:p>
          <a:p>
            <a:r>
              <a:rPr lang="en-US" dirty="0" err="1">
                <a:latin typeface="Aaruan"/>
                <a:cs typeface="Times New Roman" pitchFamily="18" charset="0"/>
              </a:rPr>
              <a:t>Người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đó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có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ngọn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gió</a:t>
            </a:r>
            <a:endParaRPr lang="vi-VN" dirty="0">
              <a:latin typeface="Aaruan"/>
              <a:cs typeface="Times New Roman" pitchFamily="18" charset="0"/>
            </a:endParaRPr>
          </a:p>
          <a:p>
            <a:r>
              <a:rPr lang="en-US" dirty="0">
                <a:latin typeface="Aaruan"/>
                <a:cs typeface="Times New Roman" pitchFamily="18" charset="0"/>
              </a:rPr>
              <a:t>Rung </a:t>
            </a:r>
            <a:r>
              <a:rPr lang="en-US" dirty="0" err="1">
                <a:latin typeface="Aaruan"/>
                <a:cs typeface="Times New Roman" pitchFamily="18" charset="0"/>
              </a:rPr>
              <a:t>cành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cây</a:t>
            </a:r>
            <a:endParaRPr lang="en-US" dirty="0">
              <a:latin typeface="Aaruan"/>
              <a:cs typeface="Times New Roman" pitchFamily="18" charset="0"/>
            </a:endParaRPr>
          </a:p>
          <a:p>
            <a:r>
              <a:rPr lang="en-US" dirty="0" err="1">
                <a:latin typeface="Aaruan"/>
                <a:cs typeface="Times New Roman" pitchFamily="18" charset="0"/>
              </a:rPr>
              <a:t>Hoa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lá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đùa</a:t>
            </a:r>
            <a:r>
              <a:rPr lang="en-US" dirty="0">
                <a:latin typeface="Aaruan"/>
                <a:cs typeface="Times New Roman" pitchFamily="18" charset="0"/>
              </a:rPr>
              <a:t> lay </a:t>
            </a:r>
            <a:r>
              <a:rPr lang="en-US" dirty="0" err="1" smtClean="0">
                <a:latin typeface="Aaruan"/>
                <a:cs typeface="Times New Roman" pitchFamily="18" charset="0"/>
              </a:rPr>
              <a:t>lay</a:t>
            </a:r>
            <a:endParaRPr lang="en-US" dirty="0" smtClean="0">
              <a:latin typeface="Aaruan"/>
              <a:cs typeface="Times New Roman" pitchFamily="18" charset="0"/>
            </a:endParaRPr>
          </a:p>
          <a:p>
            <a:endParaRPr lang="en-US" dirty="0">
              <a:latin typeface="Aaruan"/>
              <a:cs typeface="Times New Roman" pitchFamily="18" charset="0"/>
            </a:endParaRPr>
          </a:p>
          <a:p>
            <a:r>
              <a:rPr lang="en-US" dirty="0" smtClean="0">
                <a:latin typeface="Aaruan"/>
                <a:cs typeface="Times New Roman" pitchFamily="18" charset="0"/>
              </a:rPr>
              <a:t>Ai </a:t>
            </a:r>
            <a:r>
              <a:rPr lang="en-US" dirty="0" err="1">
                <a:latin typeface="Aaruan"/>
                <a:cs typeface="Times New Roman" pitchFamily="18" charset="0"/>
              </a:rPr>
              <a:t>trồng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cây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latin typeface="Aaruan"/>
                <a:cs typeface="Times New Roman" pitchFamily="18" charset="0"/>
              </a:rPr>
              <a:t>Người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đó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đó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>
                <a:latin typeface="Aaruan"/>
                <a:cs typeface="Times New Roman" pitchFamily="18" charset="0"/>
              </a:rPr>
              <a:t>có</a:t>
            </a:r>
            <a:r>
              <a:rPr lang="en-US" dirty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bóng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mát</a:t>
            </a:r>
            <a:endParaRPr lang="en-US" dirty="0" smtClean="0">
              <a:latin typeface="Aaruan"/>
              <a:cs typeface="Times New Roman" pitchFamily="18" charset="0"/>
            </a:endParaRPr>
          </a:p>
          <a:p>
            <a:r>
              <a:rPr lang="en-US" dirty="0" err="1" smtClean="0">
                <a:latin typeface="Aaruan"/>
                <a:cs typeface="Times New Roman" pitchFamily="18" charset="0"/>
              </a:rPr>
              <a:t>Trong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vòm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cây</a:t>
            </a:r>
            <a:endParaRPr lang="en-US" dirty="0" smtClean="0">
              <a:latin typeface="Aaruan"/>
              <a:cs typeface="Times New Roman" pitchFamily="18" charset="0"/>
            </a:endParaRPr>
          </a:p>
          <a:p>
            <a:r>
              <a:rPr lang="en-US" dirty="0" err="1" smtClean="0">
                <a:latin typeface="Aaruan"/>
                <a:cs typeface="Times New Roman" pitchFamily="18" charset="0"/>
              </a:rPr>
              <a:t>Quên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nắng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xa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đường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dài</a:t>
            </a:r>
            <a:endParaRPr lang="vi-VN" dirty="0">
              <a:latin typeface="Aaruan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025" y="915172"/>
            <a:ext cx="9895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Ví</a:t>
            </a:r>
            <a:r>
              <a:rPr lang="en-US" sz="2000" b="1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dụ</a:t>
            </a:r>
            <a:r>
              <a:rPr lang="en-US" sz="2000" b="1" dirty="0" smtClean="0">
                <a:solidFill>
                  <a:srgbClr val="0000FF"/>
                </a:solidFill>
                <a:latin typeface="Aaruan"/>
                <a:cs typeface="Times New Roman" pitchFamily="18" charset="0"/>
              </a:rPr>
              <a:t>:</a:t>
            </a:r>
            <a:endParaRPr lang="vi-VN" sz="2000" b="1" dirty="0">
              <a:solidFill>
                <a:srgbClr val="0000FF"/>
              </a:solidFill>
              <a:latin typeface="Aaruan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8629" y="1265237"/>
            <a:ext cx="2791714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aruan"/>
                <a:cs typeface="Times New Roman" pitchFamily="18" charset="0"/>
              </a:rPr>
              <a:t>Ai </a:t>
            </a:r>
            <a:r>
              <a:rPr lang="en-US" dirty="0" err="1" smtClean="0">
                <a:latin typeface="Aaruan"/>
                <a:cs typeface="Times New Roman" pitchFamily="18" charset="0"/>
              </a:rPr>
              <a:t>trồng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cây</a:t>
            </a:r>
            <a:endParaRPr lang="en-US" dirty="0" smtClean="0">
              <a:latin typeface="Aaruan"/>
              <a:cs typeface="Times New Roman" pitchFamily="18" charset="0"/>
            </a:endParaRPr>
          </a:p>
          <a:p>
            <a:r>
              <a:rPr lang="en-US" dirty="0" err="1" smtClean="0">
                <a:latin typeface="Aaruan"/>
                <a:cs typeface="Times New Roman" pitchFamily="18" charset="0"/>
              </a:rPr>
              <a:t>Người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đó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có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hạnh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phúc</a:t>
            </a:r>
            <a:endParaRPr lang="en-US" dirty="0" smtClean="0">
              <a:latin typeface="Aaruan"/>
              <a:cs typeface="Times New Roman" pitchFamily="18" charset="0"/>
            </a:endParaRPr>
          </a:p>
          <a:p>
            <a:r>
              <a:rPr lang="en-US" dirty="0" err="1" smtClean="0">
                <a:latin typeface="Aaruan"/>
                <a:cs typeface="Times New Roman" pitchFamily="18" charset="0"/>
              </a:rPr>
              <a:t>Mong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chờ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cây</a:t>
            </a:r>
            <a:endParaRPr lang="en-US" dirty="0" smtClean="0">
              <a:latin typeface="Aaruan"/>
              <a:cs typeface="Times New Roman" pitchFamily="18" charset="0"/>
            </a:endParaRPr>
          </a:p>
          <a:p>
            <a:r>
              <a:rPr lang="en-US" dirty="0" smtClean="0">
                <a:latin typeface="Aaruan"/>
                <a:cs typeface="Times New Roman" pitchFamily="18" charset="0"/>
              </a:rPr>
              <a:t>Mau </a:t>
            </a:r>
            <a:r>
              <a:rPr lang="en-US" dirty="0" err="1" smtClean="0">
                <a:latin typeface="Aaruan"/>
                <a:cs typeface="Times New Roman" pitchFamily="18" charset="0"/>
              </a:rPr>
              <a:t>lớn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lên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từng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ngày</a:t>
            </a:r>
            <a:endParaRPr lang="en-US" dirty="0" smtClean="0">
              <a:latin typeface="Aaruan"/>
              <a:cs typeface="Times New Roman" pitchFamily="18" charset="0"/>
            </a:endParaRPr>
          </a:p>
          <a:p>
            <a:endParaRPr lang="en-US" dirty="0" smtClean="0">
              <a:latin typeface="Aaruan"/>
              <a:cs typeface="Times New Roman" pitchFamily="18" charset="0"/>
            </a:endParaRPr>
          </a:p>
          <a:p>
            <a:r>
              <a:rPr lang="en-US" dirty="0" smtClean="0">
                <a:latin typeface="Aaruan"/>
                <a:cs typeface="Times New Roman" pitchFamily="18" charset="0"/>
              </a:rPr>
              <a:t>Ai </a:t>
            </a:r>
            <a:r>
              <a:rPr lang="en-US" dirty="0" err="1" smtClean="0">
                <a:latin typeface="Aaruan"/>
                <a:cs typeface="Times New Roman" pitchFamily="18" charset="0"/>
              </a:rPr>
              <a:t>trồng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cây</a:t>
            </a:r>
            <a:r>
              <a:rPr lang="en-US" dirty="0" smtClean="0">
                <a:latin typeface="Aaruan"/>
                <a:cs typeface="Times New Roman" pitchFamily="18" charset="0"/>
              </a:rPr>
              <a:t> ...</a:t>
            </a:r>
          </a:p>
          <a:p>
            <a:r>
              <a:rPr lang="en-US" dirty="0" err="1" smtClean="0">
                <a:latin typeface="Aaruan"/>
                <a:cs typeface="Times New Roman" pitchFamily="18" charset="0"/>
              </a:rPr>
              <a:t>Em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trồng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cây</a:t>
            </a:r>
            <a:r>
              <a:rPr lang="en-US" dirty="0" smtClean="0">
                <a:latin typeface="Aaruan"/>
                <a:cs typeface="Times New Roman" pitchFamily="18" charset="0"/>
              </a:rPr>
              <a:t> ...</a:t>
            </a:r>
          </a:p>
          <a:p>
            <a:r>
              <a:rPr lang="en-US" dirty="0" err="1" smtClean="0">
                <a:latin typeface="Aaruan"/>
                <a:cs typeface="Times New Roman" pitchFamily="18" charset="0"/>
              </a:rPr>
              <a:t>Em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trồng</a:t>
            </a:r>
            <a:r>
              <a:rPr lang="en-US" dirty="0" smtClean="0">
                <a:latin typeface="Aaruan"/>
                <a:cs typeface="Times New Roman" pitchFamily="18" charset="0"/>
              </a:rPr>
              <a:t> </a:t>
            </a:r>
            <a:r>
              <a:rPr lang="en-US" dirty="0" err="1" smtClean="0">
                <a:latin typeface="Aaruan"/>
                <a:cs typeface="Times New Roman" pitchFamily="18" charset="0"/>
              </a:rPr>
              <a:t>cây</a:t>
            </a:r>
            <a:r>
              <a:rPr lang="en-US" dirty="0" smtClean="0">
                <a:latin typeface="Aaruan"/>
                <a:cs typeface="Times New Roman" pitchFamily="18" charset="0"/>
              </a:rPr>
              <a:t> ...</a:t>
            </a:r>
          </a:p>
          <a:p>
            <a:r>
              <a:rPr lang="en-US" i="1" dirty="0">
                <a:latin typeface="Aaruan"/>
                <a:cs typeface="Times New Roman" pitchFamily="18" charset="0"/>
              </a:rPr>
              <a:t> </a:t>
            </a:r>
            <a:r>
              <a:rPr lang="en-US" i="1" dirty="0" smtClean="0">
                <a:latin typeface="Aaruan"/>
                <a:cs typeface="Times New Roman" pitchFamily="18" charset="0"/>
              </a:rPr>
              <a:t>             (</a:t>
            </a:r>
            <a:r>
              <a:rPr lang="en-US" i="1" dirty="0" err="1" smtClean="0">
                <a:latin typeface="Aaruan"/>
                <a:cs typeface="Times New Roman" pitchFamily="18" charset="0"/>
              </a:rPr>
              <a:t>Bế</a:t>
            </a:r>
            <a:r>
              <a:rPr lang="en-US" i="1" dirty="0" smtClean="0">
                <a:latin typeface="Aaruan"/>
                <a:cs typeface="Times New Roman" pitchFamily="18" charset="0"/>
              </a:rPr>
              <a:t> </a:t>
            </a:r>
            <a:r>
              <a:rPr lang="en-US" i="1" dirty="0" err="1" smtClean="0">
                <a:latin typeface="Aaruan"/>
                <a:cs typeface="Times New Roman" pitchFamily="18" charset="0"/>
              </a:rPr>
              <a:t>Kiên</a:t>
            </a:r>
            <a:r>
              <a:rPr lang="en-US" i="1" dirty="0" smtClean="0">
                <a:latin typeface="Aaruan"/>
                <a:cs typeface="Times New Roman" pitchFamily="18" charset="0"/>
              </a:rPr>
              <a:t> </a:t>
            </a:r>
            <a:r>
              <a:rPr lang="en-US" i="1" dirty="0" err="1" smtClean="0">
                <a:latin typeface="Aaruan"/>
                <a:cs typeface="Times New Roman" pitchFamily="18" charset="0"/>
              </a:rPr>
              <a:t>Quốc</a:t>
            </a:r>
            <a:r>
              <a:rPr lang="en-US" i="1" dirty="0" smtClean="0">
                <a:latin typeface="Aaruan"/>
                <a:cs typeface="Times New Roman" pitchFamily="18" charset="0"/>
              </a:rPr>
              <a:t>)</a:t>
            </a:r>
            <a:endParaRPr lang="vi-VN" i="1" dirty="0">
              <a:latin typeface="Aaru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6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-2213"/>
            <a:ext cx="9144000" cy="5143500"/>
          </a:xfrm>
          <a:prstGeom prst="rect">
            <a:avLst/>
          </a:prstGeom>
        </p:spPr>
      </p:pic>
      <p:pic>
        <p:nvPicPr>
          <p:cNvPr id="3" name="60458d79f32e0">
            <a:hlinkClick r:id="" action="ppaction://media"/>
            <a:extLst>
              <a:ext uri="{FF2B5EF4-FFF2-40B4-BE49-F238E27FC236}">
                <a16:creationId xmlns="" xmlns:a16="http://schemas.microsoft.com/office/drawing/2014/main" id="{048A313F-1A59-4342-B1FA-A6F88A1D1BE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0"/>
            <a:ext cx="457200" cy="457200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=""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16" y="136051"/>
            <a:ext cx="5277368" cy="4866972"/>
          </a:xfrm>
          <a:prstGeom prst="rect">
            <a:avLst/>
          </a:prstGeom>
        </p:spPr>
      </p:pic>
      <p:pic>
        <p:nvPicPr>
          <p:cNvPr id="6" name="Picture 4" descr="170 ɴᴏᴛɪᴏɴ ɢɪꜰꜱ ideas in 2021 | aesthetic gif, cute gif, gif">
            <a:extLst>
              <a:ext uri="{FF2B5EF4-FFF2-40B4-BE49-F238E27FC236}">
                <a16:creationId xmlns="" xmlns:a16="http://schemas.microsoft.com/office/drawing/2014/main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4" y="788670"/>
            <a:ext cx="2338466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="" xmlns:a16="http://schemas.microsoft.com/office/drawing/2014/main" id="{5D8A0514-788B-4C7F-85A1-B713BDC30BE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8013031" y="1"/>
            <a:ext cx="1130978" cy="1597192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="" xmlns:a16="http://schemas.microsoft.com/office/drawing/2014/main" id="{91D4BDF4-A23C-4706-B9F9-D63AEBD0946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8682" y="-4513"/>
            <a:ext cx="1130978" cy="15971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CF9C3A-BA2C-4CA4-A074-FEAC5D551C2B}"/>
              </a:ext>
            </a:extLst>
          </p:cNvPr>
          <p:cNvSpPr txBox="1"/>
          <p:nvPr/>
        </p:nvSpPr>
        <p:spPr>
          <a:xfrm>
            <a:off x="2627784" y="228640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aruan"/>
                <a:cs typeface="Baloo" panose="03080902040302020200" pitchFamily="66" charset="0"/>
              </a:rPr>
              <a:t>Chào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aruan"/>
                <a:cs typeface="Baloo" panose="03080902040302020200" pitchFamily="66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aruan"/>
                <a:cs typeface="Baloo" panose="03080902040302020200" pitchFamily="66" charset="0"/>
              </a:rPr>
              <a:t>tạm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aruan"/>
                <a:cs typeface="Baloo" panose="03080902040302020200" pitchFamily="66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aruan"/>
                <a:cs typeface="Baloo" panose="03080902040302020200" pitchFamily="66" charset="0"/>
              </a:rPr>
              <a:t>biệt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aruan"/>
                <a:cs typeface="Baloo" panose="03080902040302020200" pitchFamily="66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3535"/>
              </a:solidFill>
              <a:effectLst/>
              <a:uLnTx/>
              <a:uFillTx/>
              <a:latin typeface="Aaruan"/>
              <a:cs typeface="Baloo" panose="03080902040302020200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1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385763" y="-351939"/>
            <a:ext cx="2900363" cy="5495439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=""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23" y="138264"/>
            <a:ext cx="5277368" cy="4866972"/>
          </a:xfrm>
          <a:prstGeom prst="rect">
            <a:avLst/>
          </a:prstGeom>
        </p:spPr>
      </p:pic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="" xmlns:a16="http://schemas.microsoft.com/office/drawing/2014/main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4" y="788670"/>
            <a:ext cx="2338466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5D8A0514-788B-4C7F-85A1-B713BDC30B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8013031" y="1"/>
            <a:ext cx="1130978" cy="1597192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="" xmlns:a16="http://schemas.microsoft.com/office/drawing/2014/main" id="{91D4BDF4-A23C-4706-B9F9-D63AEBD094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8682" y="-4513"/>
            <a:ext cx="1130978" cy="1597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CF9C3A-BA2C-4CA4-A074-FEAC5D551C2B}"/>
              </a:ext>
            </a:extLst>
          </p:cNvPr>
          <p:cNvSpPr txBox="1"/>
          <p:nvPr/>
        </p:nvSpPr>
        <p:spPr>
          <a:xfrm>
            <a:off x="4468692" y="2260010"/>
            <a:ext cx="30418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aruan"/>
                <a:cs typeface="Baloo" panose="03080902040302020200" pitchFamily="66" charset="0"/>
              </a:rPr>
              <a:t>Khởi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aruan"/>
                <a:cs typeface="Baloo" panose="03080902040302020200" pitchFamily="66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Aaruan"/>
                <a:cs typeface="Baloo" panose="03080902040302020200" pitchFamily="66" charset="0"/>
              </a:rPr>
              <a:t>động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3535"/>
              </a:solidFill>
              <a:effectLst/>
              <a:uLnTx/>
              <a:uFillTx/>
              <a:latin typeface="Aaruan"/>
              <a:cs typeface="Baloo" panose="03080902040302020200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462" y="1491630"/>
            <a:ext cx="7710327" cy="1217210"/>
          </a:xfrm>
          <a:prstGeom prst="rect">
            <a:avLst/>
          </a:prstGeom>
          <a:noFill/>
          <a:ln w="25400" cap="flat" cmpd="sng" algn="ctr">
            <a:solidFill>
              <a:srgbClr val="FF99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kern="0" dirty="0" smtClean="0">
                <a:solidFill>
                  <a:srgbClr val="FF0000"/>
                </a:solidFill>
                <a:latin typeface="Arial" panose="020B0604020202020204"/>
              </a:rPr>
              <a:t>1.Hãy giới thiệu về một đồ vật có nhiều kỉ niệm </a:t>
            </a:r>
            <a:r>
              <a:rPr lang="vi-VN" sz="3200" b="1" kern="0" dirty="0" smtClean="0">
                <a:solidFill>
                  <a:srgbClr val="FF0000"/>
                </a:solidFill>
                <a:latin typeface="Arial" panose="020B0604020202020204"/>
              </a:rPr>
              <a:t>với </a:t>
            </a:r>
            <a:r>
              <a:rPr lang="vi-VN" sz="3200" b="1" kern="0" dirty="0" smtClean="0">
                <a:solidFill>
                  <a:srgbClr val="FF0000"/>
                </a:solidFill>
                <a:latin typeface="Arial" panose="020B0604020202020204"/>
              </a:rPr>
              <a:t>em?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6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707654"/>
            <a:ext cx="7983940" cy="1164658"/>
          </a:xfrm>
          <a:prstGeom prst="rect">
            <a:avLst/>
          </a:prstGeom>
          <a:noFill/>
          <a:ln w="25400" cap="flat" cmpd="sng" algn="ctr">
            <a:solidFill>
              <a:srgbClr val="FF99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2.Tả</a:t>
            </a:r>
            <a:r>
              <a:rPr kumimoji="0" lang="vi-VN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đặc điểm nổi bật về một đồ chơi của em.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6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1818603"/>
            <a:ext cx="7625687" cy="1119061"/>
          </a:xfrm>
          <a:prstGeom prst="rect">
            <a:avLst/>
          </a:prstGeom>
          <a:noFill/>
          <a:ln w="25400" cap="flat" cmpd="sng" algn="ctr">
            <a:solidFill>
              <a:srgbClr val="FF9966"/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dirty="0" smtClean="0">
                <a:solidFill>
                  <a:srgbClr val="FF0000"/>
                </a:solidFill>
              </a:rPr>
              <a:t>3. Nêu </a:t>
            </a:r>
            <a:r>
              <a:rPr lang="vi-VN" sz="3200" b="1" dirty="0">
                <a:solidFill>
                  <a:srgbClr val="FF0000"/>
                </a:solidFill>
              </a:rPr>
              <a:t>công dụng của </a:t>
            </a:r>
            <a:r>
              <a:rPr lang="vi-VN" sz="3200" b="1" dirty="0" smtClean="0">
                <a:solidFill>
                  <a:srgbClr val="FF0000"/>
                </a:solidFill>
              </a:rPr>
              <a:t>một </a:t>
            </a:r>
            <a:r>
              <a:rPr lang="vi-VN" sz="3200" b="1" dirty="0">
                <a:solidFill>
                  <a:srgbClr val="FF0000"/>
                </a:solidFill>
              </a:rPr>
              <a:t>đồ chơi mà em yêu thích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6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0458d79f32e0">
            <a:hlinkClick r:id="" action="ppaction://media"/>
            <a:extLst>
              <a:ext uri="{FF2B5EF4-FFF2-40B4-BE49-F238E27FC236}">
                <a16:creationId xmlns="" xmlns:a16="http://schemas.microsoft.com/office/drawing/2014/main" id="{048A313F-1A59-4342-B1FA-A6F88A1D1BE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5163" y="1454175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4. Nói từ 3 - 4 câu về một đồ chơi của em.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6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5AD6204-549C-4578-A226-F46326912C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0" t="24425" r="3382" b="60079"/>
          <a:stretch/>
        </p:blipFill>
        <p:spPr>
          <a:xfrm>
            <a:off x="8096250" y="1176338"/>
            <a:ext cx="514350" cy="8429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0CE4C1-BF0F-40B7-9E32-83D4885251F7}"/>
              </a:ext>
            </a:extLst>
          </p:cNvPr>
          <p:cNvSpPr txBox="1"/>
          <p:nvPr/>
        </p:nvSpPr>
        <p:spPr>
          <a:xfrm>
            <a:off x="1199583" y="645760"/>
            <a:ext cx="7153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Thứ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aruan"/>
                <a:cs typeface="Pattaya" panose="00000500000000000000" pitchFamily="2" charset="-34"/>
              </a:rPr>
              <a:t>sáu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ngày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 …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tháng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 …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năm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aruan"/>
                <a:cs typeface="Pattaya" panose="00000500000000000000" pitchFamily="2" charset="-34"/>
              </a:rPr>
              <a:t>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9470" y="1189595"/>
            <a:ext cx="2089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Aaruan"/>
              </a:rPr>
              <a:t>Tiếng</a:t>
            </a:r>
            <a:r>
              <a:rPr lang="en-US" sz="2800" dirty="0" smtClean="0">
                <a:solidFill>
                  <a:srgbClr val="0000FF"/>
                </a:solidFill>
                <a:latin typeface="Aaruan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aruan"/>
              </a:rPr>
              <a:t>Việt</a:t>
            </a:r>
            <a:endParaRPr lang="vi-VN" sz="2800" dirty="0">
              <a:solidFill>
                <a:srgbClr val="0000FF"/>
              </a:solidFill>
              <a:latin typeface="Aaru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1774370"/>
            <a:ext cx="6582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aruan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Aaruan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aruan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đoạn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nêu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do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hay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nhân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đã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aruan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Aaruan"/>
              </a:rPr>
              <a:t>.</a:t>
            </a:r>
            <a:endParaRPr lang="vi-VN" sz="2800" b="1" dirty="0">
              <a:solidFill>
                <a:srgbClr val="FF0000"/>
              </a:solidFill>
              <a:latin typeface="Aaru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9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0663" y="195590"/>
            <a:ext cx="36469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 CẦU CẦN ĐẠT</a:t>
            </a:r>
            <a:endParaRPr lang="vi-VN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" y="915566"/>
            <a:ext cx="851386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Biết kể tên một số câu chuyện đã đọc hay đã nghe. </a:t>
            </a:r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Nắm được nội dung câu </a:t>
            </a:r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chuyện đã đọc và câu chuyện </a:t>
            </a:r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 kể.</a:t>
            </a:r>
            <a:endParaRPr lang="vi-VN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Hiểu được nhân vật mà bạn thích hay không thích.</a:t>
            </a:r>
            <a:endParaRPr lang="vi-VN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Biết viết một đoạn văn nêu được lí do em thích hoặc không thích một nhân vật trong câu chuyện đã đọc hoặc đã nghe.</a:t>
            </a:r>
            <a:endParaRPr lang="vi-VN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6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385763" y="-351939"/>
            <a:ext cx="2900363" cy="5495439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=""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23" y="138264"/>
            <a:ext cx="5277368" cy="4866972"/>
          </a:xfrm>
          <a:prstGeom prst="rect">
            <a:avLst/>
          </a:prstGeom>
        </p:spPr>
      </p:pic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="" xmlns:a16="http://schemas.microsoft.com/office/drawing/2014/main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4" y="788670"/>
            <a:ext cx="2338466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5D8A0514-788B-4C7F-85A1-B713BDC30B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8013031" y="1"/>
            <a:ext cx="1130978" cy="1597192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="" xmlns:a16="http://schemas.microsoft.com/office/drawing/2014/main" id="{91D4BDF4-A23C-4706-B9F9-D63AEBD094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8682" y="-4513"/>
            <a:ext cx="1130978" cy="1597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CF9C3A-BA2C-4CA4-A074-FEAC5D551C2B}"/>
              </a:ext>
            </a:extLst>
          </p:cNvPr>
          <p:cNvSpPr txBox="1"/>
          <p:nvPr/>
        </p:nvSpPr>
        <p:spPr>
          <a:xfrm>
            <a:off x="4058632" y="2063918"/>
            <a:ext cx="39543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srgbClr val="FF3535"/>
                </a:solidFill>
                <a:latin typeface="Aaruan"/>
                <a:cs typeface="Baloo" panose="03080902040302020200" pitchFamily="66" charset="0"/>
              </a:rPr>
              <a:t>Luyện</a:t>
            </a:r>
            <a:r>
              <a:rPr lang="en-US" sz="6000" b="1" dirty="0" smtClean="0">
                <a:solidFill>
                  <a:srgbClr val="FF3535"/>
                </a:solidFill>
                <a:latin typeface="Aaruan"/>
                <a:cs typeface="Baloo" panose="03080902040302020200" pitchFamily="66" charset="0"/>
              </a:rPr>
              <a:t> </a:t>
            </a:r>
            <a:r>
              <a:rPr lang="en-US" sz="6000" b="1" dirty="0" err="1" smtClean="0">
                <a:solidFill>
                  <a:srgbClr val="FF3535"/>
                </a:solidFill>
                <a:latin typeface="Aaruan"/>
                <a:cs typeface="Baloo" panose="03080902040302020200" pitchFamily="66" charset="0"/>
              </a:rPr>
              <a:t>tập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3535"/>
              </a:solidFill>
              <a:effectLst/>
              <a:uLnTx/>
              <a:uFillTx/>
              <a:latin typeface="Aaruan"/>
              <a:cs typeface="Baloo" panose="03080902040302020200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1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850</Words>
  <Application>Microsoft Office PowerPoint</Application>
  <PresentationFormat>On-screen Show (16:9)</PresentationFormat>
  <Paragraphs>73</Paragraphs>
  <Slides>17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9</cp:revision>
  <dcterms:created xsi:type="dcterms:W3CDTF">2022-12-08T05:29:59Z</dcterms:created>
  <dcterms:modified xsi:type="dcterms:W3CDTF">2022-12-13T09:36:13Z</dcterms:modified>
</cp:coreProperties>
</file>