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44" r:id="rId3"/>
    <p:sldId id="333" r:id="rId4"/>
    <p:sldId id="334" r:id="rId5"/>
    <p:sldId id="335" r:id="rId6"/>
    <p:sldId id="332" r:id="rId7"/>
    <p:sldId id="257" r:id="rId8"/>
    <p:sldId id="319" r:id="rId9"/>
    <p:sldId id="342" r:id="rId10"/>
    <p:sldId id="343" r:id="rId11"/>
    <p:sldId id="341" r:id="rId12"/>
    <p:sldId id="340" r:id="rId13"/>
    <p:sldId id="325" r:id="rId14"/>
    <p:sldId id="287" r:id="rId15"/>
    <p:sldId id="294" r:id="rId16"/>
    <p:sldId id="320" r:id="rId17"/>
    <p:sldId id="321" r:id="rId18"/>
    <p:sldId id="270" r:id="rId19"/>
    <p:sldId id="296" r:id="rId20"/>
    <p:sldId id="277" r:id="rId21"/>
    <p:sldId id="278" r:id="rId22"/>
    <p:sldId id="279" r:id="rId23"/>
    <p:sldId id="280" r:id="rId24"/>
    <p:sldId id="281" r:id="rId25"/>
    <p:sldId id="282" r:id="rId26"/>
    <p:sldId id="328" r:id="rId27"/>
    <p:sldId id="301" r:id="rId28"/>
    <p:sldId id="310" r:id="rId29"/>
    <p:sldId id="311" r:id="rId30"/>
    <p:sldId id="312" r:id="rId31"/>
    <p:sldId id="313" r:id="rId32"/>
    <p:sldId id="314" r:id="rId33"/>
    <p:sldId id="347" r:id="rId34"/>
    <p:sldId id="295" r:id="rId35"/>
    <p:sldId id="297" r:id="rId36"/>
    <p:sldId id="298" r:id="rId37"/>
    <p:sldId id="303" r:id="rId38"/>
    <p:sldId id="346" r:id="rId39"/>
    <p:sldId id="339" r:id="rId40"/>
    <p:sldId id="29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p:restoredTop sz="93631"/>
  </p:normalViewPr>
  <p:slideViewPr>
    <p:cSldViewPr>
      <p:cViewPr varScale="1">
        <p:scale>
          <a:sx n="79" d="100"/>
          <a:sy n="79" d="100"/>
        </p:scale>
        <p:origin x="1428"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12/5/2022</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48B95-98DB-4E52-B749-7CB4ACD6E9BC}"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DA31C-7400-4549-9DF6-AC676E94EF25}"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38</a:t>
            </a:fld>
            <a:endParaRPr lang="zh-CN" altLang="en-US">
              <a:solidFill>
                <a:prstClr val="black"/>
              </a:solidFill>
              <a:latin typeface="Calibri"/>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39</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3</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02D62FD5-5C40-5749-A800-BB946F027262}"/>
              </a:ext>
            </a:extLst>
          </p:cNvPr>
          <p:cNvSpPr>
            <a:spLocks noGrp="1"/>
          </p:cNvSpPr>
          <p:nvPr>
            <p:ph type="sldNum" sz="quarter" idx="5"/>
          </p:nvPr>
        </p:nvSpPr>
        <p:spPr/>
        <p:txBody>
          <a:bodyPr/>
          <a:lstStyle/>
          <a:p>
            <a:pPr fontAlgn="auto">
              <a:spcBef>
                <a:spcPts val="0"/>
              </a:spcBef>
              <a:spcAft>
                <a:spcPts val="0"/>
              </a:spcAft>
              <a:defRPr/>
            </a:pPr>
            <a:fld id="{EAD7D3C9-3D4E-4F73-8299-1515692335DF}"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9</a:t>
            </a:fld>
            <a:endParaRPr lang="zh-CN" altLang="en-US">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10</a:t>
            </a:fld>
            <a:endParaRPr lang="zh-CN" altLang="en-US">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35.xml"/><Relationship Id="rId7" Type="http://schemas.openxmlformats.org/officeDocument/2006/relationships/slide" Target="slide34.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2492375"/>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857250"/>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2514600" y="1476375"/>
            <a:ext cx="2743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3" name="TextBox 8"/>
          <p:cNvSpPr txBox="1">
            <a:spLocks noChangeArrowheads="1"/>
          </p:cNvSpPr>
          <p:nvPr/>
        </p:nvSpPr>
        <p:spPr bwMode="auto">
          <a:xfrm>
            <a:off x="1186656" y="3974275"/>
            <a:ext cx="3271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latin typeface="Times New Roman" panose="02020603050405020304" pitchFamily="18" charset="0"/>
                <a:cs typeface="Times New Roman" panose="02020603050405020304" pitchFamily="18" charset="0"/>
              </a:rPr>
              <a:t>GV : </a:t>
            </a:r>
            <a:r>
              <a:rPr lang="en-US" altLang="en-US" sz="2000" b="1" dirty="0" err="1">
                <a:latin typeface="Times New Roman" panose="02020603050405020304" pitchFamily="18" charset="0"/>
                <a:cs typeface="Times New Roman" panose="02020603050405020304" pitchFamily="18" charset="0"/>
              </a:rPr>
              <a:t>Nguyễn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Bích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Thủy</a:t>
            </a:r>
            <a:endParaRPr lang="en-US" altLang="en-US" sz="2000" b="1" dirty="0">
              <a:latin typeface="Times New Roman" panose="02020603050405020304" pitchFamily="18" charset="0"/>
              <a:cs typeface="Times New Roman" panose="02020603050405020304" pitchFamily="18" charset="0"/>
            </a:endParaRPr>
          </a:p>
        </p:txBody>
      </p:sp>
      <p:sp>
        <p:nvSpPr>
          <p:cNvPr id="14344" name="TextBox 6"/>
          <p:cNvSpPr txBox="1">
            <a:spLocks noChangeArrowheads="1"/>
          </p:cNvSpPr>
          <p:nvPr/>
        </p:nvSpPr>
        <p:spPr bwMode="auto">
          <a:xfrm>
            <a:off x="-76200" y="2422525"/>
            <a:ext cx="602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68263" y="4953000"/>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533400"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685800" y="2290763"/>
            <a:ext cx="7894638" cy="2293937"/>
          </a:xfrm>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Nếu là bạn cùng lớp với Hà, trước hết chúng ta sẽ không cười Hà vì bố mẹ bạn ấy cũng là người lao động chân chính, cần được tôn trọng. Sau đó, em sẽ đứng lên nói điều đó trước lớp để một số bạn đã cười Hà sẽ nhận ra lỗi sai của mình và xin lỗi Hà.</a:t>
            </a:r>
          </a:p>
        </p:txBody>
      </p:sp>
      <p:cxnSp>
        <p:nvCxnSpPr>
          <p:cNvPr id="13" name="直接连接符 10">
            <a:extLst>
              <a:ext uri="{FF2B5EF4-FFF2-40B4-BE49-F238E27FC236}">
                <a16:creationId xmlns:a16="http://schemas.microsoft.com/office/drawing/2014/main" id="{184C034C-2EB6-B144-90ED-D0F8458E961B}"/>
              </a:ext>
            </a:extLst>
          </p:cNvPr>
          <p:cNvCxnSpPr>
            <a:cxnSpLocks/>
          </p:cNvCxnSpPr>
          <p:nvPr/>
        </p:nvCxnSpPr>
        <p:spPr>
          <a:xfrm flipV="1">
            <a:off x="3726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3598863" y="23495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914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01600"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E61B21-5463-7046-9F71-046E7BE04242}"/>
              </a:ext>
            </a:extLst>
          </p:cNvPr>
          <p:cNvCxnSpPr/>
          <p:nvPr/>
        </p:nvCxnSpPr>
        <p:spPr>
          <a:xfrm>
            <a:off x="2795588"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963613" y="1905000"/>
            <a:ext cx="1512887" cy="1512888"/>
            <a:chOff x="2118480" y="1316166"/>
            <a:chExt cx="1512168" cy="1512168"/>
          </a:xfrm>
        </p:grpSpPr>
        <p:sp>
          <p:nvSpPr>
            <p:cNvPr id="17" name="椭圆 16">
              <a:extLst>
                <a:ext uri="{FF2B5EF4-FFF2-40B4-BE49-F238E27FC236}">
                  <a16:creationId xmlns:a16="http://schemas.microsoft.com/office/drawing/2014/main"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3332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80975" y="11430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00"/>
                </a:solidFill>
                <a:latin typeface="Times New Roman" panose="02020603050405020304" pitchFamily="18" charset="0"/>
                <a:cs typeface="Times New Roman" panose="02020603050405020304" pitchFamily="18" charset="0"/>
              </a:rPr>
              <a:t>Bài</a:t>
            </a:r>
            <a:r>
              <a:rPr lang="en-US" altLang="en-US" sz="2800" b="1" u="sng" dirty="0">
                <a:solidFill>
                  <a:srgbClr val="000000"/>
                </a:solidFill>
                <a:latin typeface="Times New Roman" panose="02020603050405020304" pitchFamily="18" charset="0"/>
                <a:cs typeface="Times New Roman" panose="02020603050405020304" pitchFamily="18" charset="0"/>
              </a:rPr>
              <a:t> </a:t>
            </a:r>
            <a:r>
              <a:rPr lang="en-US" altLang="en-US" sz="2800" b="1" u="sng" dirty="0" err="1">
                <a:solidFill>
                  <a:srgbClr val="000000"/>
                </a:solidFill>
                <a:latin typeface="Times New Roman" panose="02020603050405020304" pitchFamily="18" charset="0"/>
                <a:cs typeface="Times New Roman" panose="02020603050405020304" pitchFamily="18" charset="0"/>
              </a:rPr>
              <a:t>tập</a:t>
            </a:r>
            <a:r>
              <a:rPr lang="en-US" altLang="en-US" sz="2800" b="1" u="sng" dirty="0">
                <a:solidFill>
                  <a:srgbClr val="000000"/>
                </a:solidFill>
                <a:latin typeface="Times New Roman" panose="02020603050405020304" pitchFamily="18" charset="0"/>
                <a:cs typeface="Times New Roman" panose="02020603050405020304" pitchFamily="18" charset="0"/>
              </a:rPr>
              <a:t> 1: </a:t>
            </a:r>
            <a:r>
              <a:rPr lang="en-US" altLang="en-US" sz="2800" b="1" dirty="0">
                <a:solidFill>
                  <a:srgbClr val="000000"/>
                </a:solidFill>
                <a:latin typeface="Times New Roman" panose="02020603050405020304" pitchFamily="18" charset="0"/>
                <a:cs typeface="Times New Roman" panose="02020603050405020304" pitchFamily="18" charset="0"/>
              </a:rPr>
              <a:t>Theo </a:t>
            </a:r>
            <a:r>
              <a:rPr lang="en-US" altLang="en-US" sz="2800" b="1" dirty="0" err="1">
                <a:solidFill>
                  <a:srgbClr val="000000"/>
                </a:solidFill>
                <a:latin typeface="Times New Roman" panose="02020603050405020304" pitchFamily="18" charset="0"/>
                <a:cs typeface="Times New Roman" panose="02020603050405020304" pitchFamily="18" charset="0"/>
              </a:rPr>
              <a:t>em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số</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những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nêu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dưới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đ</a:t>
            </a:r>
            <a:r>
              <a:rPr lang="en-US" altLang="en-US" sz="2800" b="1" dirty="0" err="1">
                <a:solidFill>
                  <a:srgbClr val="000000"/>
                </a:solidFill>
                <a:latin typeface="Times New Roman" panose="02020603050405020304" pitchFamily="18" charset="0"/>
                <a:cs typeface="Times New Roman" panose="02020603050405020304" pitchFamily="18" charset="0"/>
              </a:rPr>
              <a:t>ây</a:t>
            </a:r>
            <a:r>
              <a:rPr lang="en-US" altLang="en-US" sz="2800" b="1" dirty="0">
                <a:solidFill>
                  <a:srgbClr val="000000"/>
                </a:solidFill>
                <a:latin typeface="Times New Roman" panose="02020603050405020304" pitchFamily="18" charset="0"/>
                <a:cs typeface="Times New Roman" panose="02020603050405020304" pitchFamily="18" charset="0"/>
              </a:rPr>
              <a:t>, ai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động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35842" name="TextBox 5"/>
          <p:cNvSpPr txBox="1">
            <a:spLocks noChangeArrowheads="1"/>
          </p:cNvSpPr>
          <p:nvPr/>
        </p:nvSpPr>
        <p:spPr bwMode="auto">
          <a:xfrm>
            <a:off x="180975" y="533400"/>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Hoạt động 2: Thảo luận</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5843" name="Rectangle 1"/>
          <p:cNvSpPr>
            <a:spLocks noChangeArrowheads="1"/>
          </p:cNvSpPr>
          <p:nvPr/>
        </p:nvSpPr>
        <p:spPr bwMode="auto">
          <a:xfrm>
            <a:off x="4495800" y="2286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p:txBody>
      </p:sp>
      <p:sp>
        <p:nvSpPr>
          <p:cNvPr id="35844" name="Rectangle 3"/>
          <p:cNvSpPr>
            <a:spLocks noChangeArrowheads="1"/>
          </p:cNvSpPr>
          <p:nvPr/>
        </p:nvSpPr>
        <p:spPr bwMode="auto">
          <a:xfrm>
            <a:off x="196850" y="2362200"/>
            <a:ext cx="4298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a. Nông dân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b.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a:t>
            </a:r>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Người giúp việc trong gia đình</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Người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147638" y="1905000"/>
            <a:ext cx="982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p:txBody>
      </p:sp>
      <p:sp>
        <p:nvSpPr>
          <p:cNvPr id="36872" name="Text Box 8">
            <a:extLst>
              <a:ext uri="{FF2B5EF4-FFF2-40B4-BE49-F238E27FC236}">
                <a16:creationId xmlns:a16="http://schemas.microsoft.com/office/drawing/2014/main" id="{E81A223E-6253-4E40-83AE-C80735F803D6}"/>
              </a:ext>
            </a:extLst>
          </p:cNvPr>
          <p:cNvSpPr txBox="1">
            <a:spLocks noChangeArrowheads="1"/>
          </p:cNvSpPr>
          <p:nvPr/>
        </p:nvSpPr>
        <p:spPr bwMode="auto">
          <a:xfrm>
            <a:off x="4618038" y="1852613"/>
            <a:ext cx="4678362" cy="3786187"/>
          </a:xfrm>
          <a:prstGeom prst="rect">
            <a:avLst/>
          </a:prstGeom>
          <a:noFill/>
          <a:ln>
            <a:noFill/>
          </a:ln>
          <a:effec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h. </a:t>
            </a: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viên</a:t>
            </a:r>
            <a:endParaRPr lang="en-US" sz="2400" dirty="0">
              <a:solidFill>
                <a:srgbClr val="0000FF"/>
              </a:solidFill>
              <a:latin typeface="Times New Roman" pitchFamily="18" charset="0"/>
              <a:cs typeface="Times New Roman" pitchFamily="18" charset="0"/>
            </a:endParaRPr>
          </a:p>
          <a:p>
            <a:pPr marL="0" indent="0" eaLnBrk="1" hangingPunct="1">
              <a:spcBef>
                <a:spcPct val="50000"/>
              </a:spcBef>
              <a:defRPr/>
            </a:pPr>
            <a:r>
              <a:rPr lang="en-US" sz="2400" dirty="0">
                <a:solidFill>
                  <a:srgbClr val="0000FF"/>
                </a:solidFill>
                <a:latin typeface="Times New Roman" pitchFamily="18" charset="0"/>
                <a:cs typeface="Times New Roman" pitchFamily="18" charset="0"/>
              </a:rPr>
              <a:t>i.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ma </a:t>
            </a:r>
            <a:r>
              <a:rPr lang="en-US" sz="2400" dirty="0" err="1">
                <a:solidFill>
                  <a:srgbClr val="0000FF"/>
                </a:solidFill>
                <a:latin typeface="Times New Roman" pitchFamily="18" charset="0"/>
                <a:cs typeface="Times New Roman" pitchFamily="18" charset="0"/>
              </a:rPr>
              <a:t>túy</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k.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l.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trộm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m.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xin</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n. </a:t>
            </a:r>
            <a:r>
              <a:rPr lang="en-US" sz="2400" dirty="0" err="1">
                <a:solidFill>
                  <a:srgbClr val="0000FF"/>
                </a:solidFill>
                <a:latin typeface="Times New Roman" pitchFamily="18" charset="0"/>
                <a:cs typeface="Times New Roman" pitchFamily="18" charset="0"/>
              </a:rPr>
              <a:t>Kĩ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sư</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o.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a:t>
            </a:r>
            <a:endParaRPr lang="en-US" sz="2400" dirty="0">
              <a:solidFill>
                <a:srgbClr val="0000FF"/>
              </a:solidFill>
              <a:latin typeface="Times New Roman" pitchFamily="18" charset="0"/>
              <a:cs typeface="Times New Roman" pitchFamily="18" charset="0"/>
            </a:endParaRPr>
          </a:p>
        </p:txBody>
      </p:sp>
      <p:sp>
        <p:nvSpPr>
          <p:cNvPr id="8199" name="TextBox 5"/>
          <p:cNvSpPr txBox="1">
            <a:spLocks noChangeArrowheads="1"/>
          </p:cNvSpPr>
          <p:nvPr/>
        </p:nvSpPr>
        <p:spPr bwMode="auto">
          <a:xfrm>
            <a:off x="207963" y="5334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 name="Rectangle 2"/>
          <p:cNvSpPr>
            <a:spLocks noChangeArrowheads="1"/>
          </p:cNvSpPr>
          <p:nvPr/>
        </p:nvSpPr>
        <p:spPr bwMode="auto">
          <a:xfrm>
            <a:off x="147638" y="5105400"/>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
        <p:nvSpPr>
          <p:cNvPr id="10" name="Oval 11"/>
          <p:cNvSpPr>
            <a:spLocks noChangeArrowheads="1"/>
          </p:cNvSpPr>
          <p:nvPr/>
        </p:nvSpPr>
        <p:spPr bwMode="auto">
          <a:xfrm>
            <a:off x="90488"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Oval 11"/>
          <p:cNvSpPr>
            <a:spLocks noChangeArrowheads="1"/>
          </p:cNvSpPr>
          <p:nvPr/>
        </p:nvSpPr>
        <p:spPr bwMode="auto">
          <a:xfrm>
            <a:off x="90488" y="2438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Oval 11"/>
          <p:cNvSpPr>
            <a:spLocks noChangeArrowheads="1"/>
          </p:cNvSpPr>
          <p:nvPr/>
        </p:nvSpPr>
        <p:spPr bwMode="auto">
          <a:xfrm>
            <a:off x="73025"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Oval 11"/>
          <p:cNvSpPr>
            <a:spLocks noChangeArrowheads="1"/>
          </p:cNvSpPr>
          <p:nvPr/>
        </p:nvSpPr>
        <p:spPr bwMode="auto">
          <a:xfrm>
            <a:off x="90488" y="3581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Oval 11"/>
          <p:cNvSpPr>
            <a:spLocks noChangeArrowheads="1"/>
          </p:cNvSpPr>
          <p:nvPr/>
        </p:nvSpPr>
        <p:spPr bwMode="auto">
          <a:xfrm>
            <a:off x="73025" y="41148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Oval 11"/>
          <p:cNvSpPr>
            <a:spLocks noChangeArrowheads="1"/>
          </p:cNvSpPr>
          <p:nvPr/>
        </p:nvSpPr>
        <p:spPr bwMode="auto">
          <a:xfrm>
            <a:off x="73025"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Oval 11"/>
          <p:cNvSpPr>
            <a:spLocks noChangeArrowheads="1"/>
          </p:cNvSpPr>
          <p:nvPr/>
        </p:nvSpPr>
        <p:spPr bwMode="auto">
          <a:xfrm>
            <a:off x="73025"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Oval 11"/>
          <p:cNvSpPr>
            <a:spLocks noChangeArrowheads="1"/>
          </p:cNvSpPr>
          <p:nvPr/>
        </p:nvSpPr>
        <p:spPr bwMode="auto">
          <a:xfrm>
            <a:off x="4533900"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 name="Oval 11"/>
          <p:cNvSpPr>
            <a:spLocks noChangeArrowheads="1"/>
          </p:cNvSpPr>
          <p:nvPr/>
        </p:nvSpPr>
        <p:spPr bwMode="auto">
          <a:xfrm>
            <a:off x="4533900"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Oval 11"/>
          <p:cNvSpPr>
            <a:spLocks noChangeArrowheads="1"/>
          </p:cNvSpPr>
          <p:nvPr/>
        </p:nvSpPr>
        <p:spPr bwMode="auto">
          <a:xfrm>
            <a:off x="4533900"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500"/>
                                        <p:tgtEl>
                                          <p:spTgt spid="368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fade">
                                      <p:cBhvr>
                                        <p:cTn id="18" dur="500"/>
                                        <p:tgtEl>
                                          <p:spTgt spid="368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3400" y="1127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p:txBody>
      </p:sp>
      <p:sp>
        <p:nvSpPr>
          <p:cNvPr id="39938" name="Rectangle 2"/>
          <p:cNvSpPr>
            <a:spLocks noChangeArrowheads="1"/>
          </p:cNvSpPr>
          <p:nvPr/>
        </p:nvSpPr>
        <p:spPr bwMode="auto">
          <a:xfrm>
            <a:off x="5754688"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39939" name="Rectangle 5"/>
          <p:cNvSpPr>
            <a:spLocks noChangeArrowheads="1"/>
          </p:cNvSpPr>
          <p:nvPr/>
        </p:nvSpPr>
        <p:spPr bwMode="auto">
          <a:xfrm>
            <a:off x="5334000" y="112713"/>
            <a:ext cx="2727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a:p>
            <a:pPr eaLnBrk="1" hangingPunct="1">
              <a:spcBef>
                <a:spcPct val="5000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09563" y="27908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Đây</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ng</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ười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lao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vì</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họ</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mang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ích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bản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thân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gia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đình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xã</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hội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92138" y="37449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p:txBody>
      </p:sp>
      <p:sp>
        <p:nvSpPr>
          <p:cNvPr id="10" name="TextBox 9"/>
          <p:cNvSpPr txBox="1">
            <a:spLocks noChangeArrowheads="1"/>
          </p:cNvSpPr>
          <p:nvPr/>
        </p:nvSpPr>
        <p:spPr bwMode="auto">
          <a:xfrm>
            <a:off x="309563" y="5846763"/>
            <a:ext cx="8507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ng</a:t>
            </a:r>
            <a:r>
              <a:rPr lang="vi-VN" altLang="en-US" sz="2800" dirty="0">
                <a:latin typeface="Times New Roman" panose="02020603050405020304" pitchFamily="18" charset="0"/>
                <a:cs typeface="Times New Roman" panose="02020603050405020304" pitchFamily="18" charset="0"/>
              </a:rPr>
              <a:t>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n</a:t>
            </a:r>
            <a:r>
              <a:rPr lang="vi-VN" altLang="en-US" sz="2800" dirty="0">
                <a:latin typeface="Times New Roman" panose="02020603050405020304" pitchFamily="18" charset="0"/>
                <a:cs typeface="Times New Roman" panose="02020603050405020304" pitchFamily="18" charset="0"/>
              </a:rPr>
              <a:t>ước</a:t>
            </a:r>
            <a:r>
              <a:rPr lang="en-US" alt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HAC\106d3174906t1852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HAC\4-a9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3276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381000" y="45720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Hoạt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động</a:t>
            </a:r>
            <a:r>
              <a:rPr lang="en-US" altLang="en-US" b="1" dirty="0">
                <a:solidFill>
                  <a:srgbClr val="FF0000"/>
                </a:solidFill>
                <a:latin typeface="Times New Roman" panose="02020603050405020304" pitchFamily="18" charset="0"/>
                <a:cs typeface="Times New Roman" panose="02020603050405020304" pitchFamily="18" charset="0"/>
              </a:rPr>
              <a:t> 3</a:t>
            </a:r>
          </a:p>
          <a:p>
            <a:pPr eaLnBrk="1" hangingPunct="1">
              <a:spcBef>
                <a:spcPct val="50000"/>
              </a:spcBef>
              <a:buFontTx/>
              <a:buNone/>
            </a:pPr>
            <a:r>
              <a:rPr lang="en-US" altLang="en-US" sz="2800" b="1" u="sng" dirty="0" err="1">
                <a:latin typeface="Times New Roman" panose="02020603050405020304" pitchFamily="18" charset="0"/>
                <a:cs typeface="Times New Roman" panose="02020603050405020304" pitchFamily="18" charset="0"/>
              </a:rPr>
              <a:t>Bài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tập</a:t>
            </a:r>
            <a:r>
              <a:rPr lang="en-US" altLang="en-US" sz="2800" b="1" u="sng" dirty="0">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đó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vi-VN" altLang="en-US" sz="2800" b="1" dirty="0">
                <a:latin typeface="Times New Roman" panose="02020603050405020304" pitchFamily="18" charset="0"/>
                <a:cs typeface="Times New Roman" panose="02020603050405020304" pitchFamily="18" charset="0"/>
              </a:rPr>
              <a: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FBF14B4F-5519-B248-A66D-8D23C957A889}"/>
              </a:ext>
            </a:extLst>
          </p:cNvPr>
          <p:cNvGraphicFramePr>
            <a:graphicFrameLocks noGrp="1"/>
          </p:cNvGraphicFramePr>
          <p:nvPr/>
        </p:nvGraphicFramePr>
        <p:xfrm>
          <a:off x="1219200" y="3200400"/>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val="20000"/>
                    </a:ext>
                  </a:extLst>
                </a:gridCol>
                <a:gridCol w="4246880">
                  <a:extLst>
                    <a:ext uri="{9D8B030D-6E8A-4147-A177-3AD203B41FA5}">
                      <a16:colId xmlns:a16="http://schemas.microsoft.com/office/drawing/2014/main"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971800" y="2589213"/>
            <a:ext cx="2667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8F1D650-46EB-4984-A5CB-48ECABA8FC40}"/>
              </a:ext>
            </a:extLst>
          </p:cNvPr>
          <p:cNvSpPr/>
          <p:nvPr/>
        </p:nvSpPr>
        <p:spPr>
          <a:xfrm>
            <a:off x="2731792" y="1482725"/>
            <a:ext cx="3147015" cy="923330"/>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Ôn</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bài</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cũ</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id="{618BD47E-23FE-224B-961D-0CFF2E881DDD}"/>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FAEBCA-618D-B74F-A3D6-37288EFA7182}"/>
              </a:ext>
            </a:extLst>
          </p:cNvPr>
          <p:cNvGraphicFramePr>
            <a:graphicFrameLocks noGrp="1"/>
          </p:cNvGraphicFramePr>
          <p:nvPr/>
        </p:nvGraphicFramePr>
        <p:xfrm>
          <a:off x="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7346EB-8013-9243-90CC-AE58C4D16C3D}"/>
              </a:ext>
            </a:extLst>
          </p:cNvPr>
          <p:cNvGraphicFramePr>
            <a:graphicFrameLocks noGrp="1"/>
          </p:cNvGraphicFramePr>
          <p:nvPr/>
        </p:nvGraphicFramePr>
        <p:xfrm>
          <a:off x="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5E8231-9517-5848-90D2-406EA904E203}"/>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DD179CB-3833-5F4F-8F21-EF90F46FBEF0}"/>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C06792A-CB69-3344-A4A7-2EAC208515DA}"/>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dirty="0" err="1">
                <a:solidFill>
                  <a:srgbClr val="0000CC"/>
                </a:solidFill>
                <a:latin typeface="Times New Roman" panose="02020603050405020304" pitchFamily="18" charset="0"/>
                <a:cs typeface="Times New Roman" panose="02020603050405020304" pitchFamily="18" charset="0"/>
              </a:rPr>
              <a:t>Chào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hỏi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lễ</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phép</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b. </a:t>
            </a:r>
            <a:r>
              <a:rPr lang="en-US" altLang="en-US" sz="2400" dirty="0" err="1">
                <a:solidFill>
                  <a:srgbClr val="0000CC"/>
                </a:solidFill>
                <a:latin typeface="Times New Roman" panose="02020603050405020304" pitchFamily="18" charset="0"/>
                <a:cs typeface="Times New Roman" panose="02020603050405020304" pitchFamily="18" charset="0"/>
              </a:rPr>
              <a:t>Nói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trống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c.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hai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hoặc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nhận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vật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gì</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đ.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tập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gương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e. </a:t>
            </a:r>
            <a:r>
              <a:rPr lang="en-US" altLang="en-US" sz="2400" dirty="0" err="1">
                <a:solidFill>
                  <a:srgbClr val="0000CC"/>
                </a:solidFill>
                <a:latin typeface="Times New Roman" panose="02020603050405020304" pitchFamily="18" charset="0"/>
                <a:cs typeface="Times New Roman" panose="02020603050405020304" pitchFamily="18" charset="0"/>
              </a:rPr>
              <a:t>Quý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trọng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sản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phẩm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g. </a:t>
            </a:r>
            <a:r>
              <a:rPr lang="en-US" altLang="en-US" sz="2400" dirty="0" err="1">
                <a:solidFill>
                  <a:srgbClr val="0000CC"/>
                </a:solidFill>
                <a:latin typeface="Times New Roman" panose="02020603050405020304" pitchFamily="18" charset="0"/>
                <a:cs typeface="Times New Roman" panose="02020603050405020304" pitchFamily="18" charset="0"/>
              </a:rPr>
              <a:t>Giúp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việc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phù</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hợp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với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khả</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năng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h.Chế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giễu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nghèo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chân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r>
              <a:rPr lang="en-US" altLang="en-US" sz="2800" b="1" u="sng"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việc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304800" y="0"/>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62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21388"/>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a, </a:t>
            </a:r>
            <a:r>
              <a:rPr lang="en-US" altLang="en-US" sz="2800" b="1">
                <a:solidFill>
                  <a:srgbClr val="6600FF"/>
                </a:solidFill>
                <a:latin typeface="Times New Roman" panose="02020603050405020304" pitchFamily="18" charset="0"/>
              </a:rPr>
              <a:t>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b, </a:t>
            </a:r>
            <a:r>
              <a:rPr lang="en-US" altLang="en-US" sz="2800" b="1">
                <a:solidFill>
                  <a:srgbClr val="6600FF"/>
                </a:solidFill>
                <a:latin typeface="Times New Roman" panose="02020603050405020304" pitchFamily="18" charset="0"/>
              </a:rPr>
              <a:t>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c, </a:t>
            </a:r>
            <a:r>
              <a:rPr lang="en-US" altLang="en-US" sz="2800" b="1">
                <a:solidFill>
                  <a:srgbClr val="6600FF"/>
                </a:solidFill>
                <a:latin typeface="Times New Roman" panose="02020603050405020304" pitchFamily="18" charset="0"/>
              </a:rPr>
              <a:t>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ngồilàm việc ở góc phòng.</a:t>
            </a:r>
            <a:endParaRPr lang="en-US" altLang="en-US" sz="2800" b="1">
              <a:solidFill>
                <a:srgbClr val="6600FF"/>
              </a:solidFill>
              <a:latin typeface=".VnAvant" panose="020B7200000000000000" pitchFamily="34" charset="0"/>
            </a:endParaRPr>
          </a:p>
          <a:p>
            <a:pPr eaLnBrk="1" hangingPunct="1">
              <a:spcBef>
                <a:spcPct val="0"/>
              </a:spcBef>
              <a:buFontTx/>
              <a:buNone/>
            </a:pPr>
            <a:endParaRPr lang="en-US" altLang="en-US" sz="3600">
              <a:latin typeface=".VnAvant" panose="020B7200000000000000"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36513" y="857250"/>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24000"/>
            <a:ext cx="444976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811213"/>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4525" y="4114800"/>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3124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3276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4876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5029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838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990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5486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2895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1981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5181600" y="1295400"/>
            <a:ext cx="1143000" cy="1447800"/>
            <a:chOff x="3264" y="816"/>
            <a:chExt cx="720" cy="912"/>
          </a:xfrm>
        </p:grpSpPr>
        <p:sp>
          <p:nvSpPr>
            <p:cNvPr id="58443" name="Oval 12">
              <a:hlinkClick r:id="rId2" action="ppaction://hlinksldjump"/>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rId2" action="ppaction://hlinksldjump"/>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rId2" action="ppaction://hlinksldjump"/>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rId2" action="ppaction://hlinksldjump"/>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rId2" action="ppaction://hlinksldjump"/>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3" action="ppaction://hlinksldjump"/>
          </p:cNvPr>
          <p:cNvSpPr>
            <a:spLocks noChangeArrowheads="1"/>
          </p:cNvSpPr>
          <p:nvPr/>
        </p:nvSpPr>
        <p:spPr bwMode="auto">
          <a:xfrm>
            <a:off x="2438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5715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5867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5334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5181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5486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5562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2667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3505200" y="2438400"/>
            <a:ext cx="1905000" cy="1981200"/>
            <a:chOff x="2208" y="1536"/>
            <a:chExt cx="1200" cy="1248"/>
          </a:xfrm>
        </p:grpSpPr>
        <p:sp>
          <p:nvSpPr>
            <p:cNvPr id="58437" name="Oval 11">
              <a:hlinkClick r:id="rId4"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4"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4"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4"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4"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4"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4114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1600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1600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1219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914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1219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1295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2667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3124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2209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2362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2895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2590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3886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1333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1295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0"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2286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3124200" y="3962400"/>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3" action="ppaction://hlinksldjump" highlightClick="1"/>
          </p:cNvPr>
          <p:cNvSpPr>
            <a:spLocks noChangeArrowheads="1"/>
          </p:cNvSpPr>
          <p:nvPr/>
        </p:nvSpPr>
        <p:spPr bwMode="auto">
          <a:xfrm>
            <a:off x="2743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4" action="ppaction://hlinksldjump" highlightClick="1"/>
          </p:cNvPr>
          <p:cNvSpPr>
            <a:spLocks noChangeArrowheads="1"/>
          </p:cNvSpPr>
          <p:nvPr/>
        </p:nvSpPr>
        <p:spPr bwMode="auto">
          <a:xfrm>
            <a:off x="4254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5" action="ppaction://hlinksldjump" highlightClick="1"/>
          </p:cNvPr>
          <p:cNvSpPr>
            <a:spLocks noChangeArrowheads="1"/>
          </p:cNvSpPr>
          <p:nvPr/>
        </p:nvSpPr>
        <p:spPr bwMode="auto">
          <a:xfrm>
            <a:off x="5562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7391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7086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6629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6781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7239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rId6" action="ppaction://hlinksldjump"/>
          </p:cNvPr>
          <p:cNvSpPr>
            <a:spLocks noChangeArrowheads="1"/>
          </p:cNvSpPr>
          <p:nvPr/>
        </p:nvSpPr>
        <p:spPr bwMode="auto">
          <a:xfrm>
            <a:off x="6934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7" action="ppaction://hlinksldjump" highlightClick="1"/>
          </p:cNvPr>
          <p:cNvSpPr>
            <a:spLocks noChangeArrowheads="1"/>
          </p:cNvSpPr>
          <p:nvPr/>
        </p:nvSpPr>
        <p:spPr bwMode="auto">
          <a:xfrm>
            <a:off x="1371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2819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3352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3124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2819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3200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3276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1447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1676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2019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2057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1752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a16="http://schemas.microsoft.com/office/drawing/2014/main" id="{D1500626-521C-1448-B01B-89BB2F85E123}"/>
              </a:ext>
            </a:extLst>
          </p:cNvPr>
          <p:cNvSpPr>
            <a:spLocks noChangeArrowheads="1"/>
          </p:cNvSpPr>
          <p:nvPr/>
        </p:nvSpPr>
        <p:spPr bwMode="auto">
          <a:xfrm>
            <a:off x="1905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4724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4724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5029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4419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4343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4724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1143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5400" y="1447800"/>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3276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3276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2895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2590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2895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2971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3200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990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2971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3200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3352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8686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3733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1012825" y="1109663"/>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4419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4267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4419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4038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3962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4038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4419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8534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533400" y="609600"/>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3657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rId2" action="ppaction://hlinksldjump"/>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3"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381000" y="1493838"/>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id="{0B9B7657-9892-6B47-96ED-F1A2EA97F9E5}"/>
              </a:ext>
            </a:extLst>
          </p:cNvPr>
          <p:cNvCxnSpPr/>
          <p:nvPr/>
        </p:nvCxnSpPr>
        <p:spPr>
          <a:xfrm>
            <a:off x="2170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688975" y="365125"/>
            <a:ext cx="1512888" cy="1511300"/>
            <a:chOff x="1635003" y="312362"/>
            <a:chExt cx="1512168" cy="1512168"/>
          </a:xfrm>
        </p:grpSpPr>
        <p:sp>
          <p:nvSpPr>
            <p:cNvPr id="17" name="椭圆 16">
              <a:extLst>
                <a:ext uri="{FF2B5EF4-FFF2-40B4-BE49-F238E27FC236}">
                  <a16:creationId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36513" y="857250"/>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89013"/>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1868488"/>
            <a:ext cx="4683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94025" y="4899025"/>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36513"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965200"/>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28813"/>
            <a:ext cx="4502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
          <p:cNvGrpSpPr>
            <a:grpSpLocks/>
          </p:cNvGrpSpPr>
          <p:nvPr/>
        </p:nvGrpSpPr>
        <p:grpSpPr bwMode="auto">
          <a:xfrm>
            <a:off x="176213" y="895350"/>
            <a:ext cx="8791575" cy="5143500"/>
            <a:chOff x="152517" y="0"/>
            <a:chExt cx="8790796" cy="5143500"/>
          </a:xfrm>
        </p:grpSpPr>
        <p:pic>
          <p:nvPicPr>
            <p:cNvPr id="23566"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Freeform 11"/>
          <p:cNvSpPr>
            <a:spLocks/>
          </p:cNvSpPr>
          <p:nvPr/>
        </p:nvSpPr>
        <p:spPr bwMode="auto">
          <a:xfrm>
            <a:off x="3138488" y="4778375"/>
            <a:ext cx="282575" cy="261938"/>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5D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
          <p:cNvSpPr>
            <a:spLocks/>
          </p:cNvSpPr>
          <p:nvPr/>
        </p:nvSpPr>
        <p:spPr bwMode="auto">
          <a:xfrm>
            <a:off x="6499225" y="2614613"/>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B8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
          <p:cNvSpPr>
            <a:spLocks/>
          </p:cNvSpPr>
          <p:nvPr/>
        </p:nvSpPr>
        <p:spPr bwMode="auto">
          <a:xfrm>
            <a:off x="1371600" y="5386388"/>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75A1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
            <a:extLst>
              <a:ext uri="{FF2B5EF4-FFF2-40B4-BE49-F238E27FC236}">
                <a16:creationId xmlns:a16="http://schemas.microsoft.com/office/drawing/2014/main" id="{4340C408-C8E8-154E-9BCB-F3E367F24554}"/>
              </a:ext>
            </a:extLst>
          </p:cNvPr>
          <p:cNvSpPr>
            <a:spLocks/>
          </p:cNvSpPr>
          <p:nvPr/>
        </p:nvSpPr>
        <p:spPr bwMode="auto">
          <a:xfrm>
            <a:off x="1622425" y="2647950"/>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tx1">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2" name="Freeform 11"/>
          <p:cNvSpPr>
            <a:spLocks/>
          </p:cNvSpPr>
          <p:nvPr/>
        </p:nvSpPr>
        <p:spPr bwMode="auto">
          <a:xfrm>
            <a:off x="4759325" y="554672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8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
          <p:cNvSpPr>
            <a:spLocks/>
          </p:cNvSpPr>
          <p:nvPr/>
        </p:nvSpPr>
        <p:spPr bwMode="auto">
          <a:xfrm>
            <a:off x="6858000" y="540067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6D7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5270500" y="4362450"/>
            <a:ext cx="280988"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8D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
            <a:extLst>
              <a:ext uri="{FF2B5EF4-FFF2-40B4-BE49-F238E27FC236}">
                <a16:creationId xmlns:a16="http://schemas.microsoft.com/office/drawing/2014/main" id="{2814E3DE-4C56-E047-9F5E-2B45E6FC1538}"/>
              </a:ext>
            </a:extLst>
          </p:cNvPr>
          <p:cNvSpPr>
            <a:spLocks/>
          </p:cNvSpPr>
          <p:nvPr/>
        </p:nvSpPr>
        <p:spPr bwMode="auto">
          <a:xfrm>
            <a:off x="457200" y="4167188"/>
            <a:ext cx="282575" cy="261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7" name="Freeform 11">
            <a:extLst>
              <a:ext uri="{FF2B5EF4-FFF2-40B4-BE49-F238E27FC236}">
                <a16:creationId xmlns:a16="http://schemas.microsoft.com/office/drawing/2014/main" id="{8025AF04-C972-084C-8BA3-A41EB741192B}"/>
              </a:ext>
            </a:extLst>
          </p:cNvPr>
          <p:cNvSpPr>
            <a:spLocks/>
          </p:cNvSpPr>
          <p:nvPr/>
        </p:nvSpPr>
        <p:spPr bwMode="auto">
          <a:xfrm>
            <a:off x="3009900" y="2136775"/>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20000"/>
              <a:lumOff val="8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23563" name="TextBox 1"/>
          <p:cNvSpPr txBox="1">
            <a:spLocks noChangeArrowheads="1"/>
          </p:cNvSpPr>
          <p:nvPr/>
        </p:nvSpPr>
        <p:spPr bwMode="auto">
          <a:xfrm>
            <a:off x="1644650" y="246063"/>
            <a:ext cx="6356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solidFill>
                  <a:srgbClr val="FF0000"/>
                </a:solidFill>
                <a:latin typeface="Times New Roman" panose="02020603050405020304" pitchFamily="18" charset="0"/>
                <a:cs typeface="Times New Roman" panose="02020603050405020304" pitchFamily="18" charset="0"/>
              </a:rPr>
              <a:t>Thứ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ngày</a:t>
            </a:r>
            <a:r>
              <a:rPr lang="en-US" altLang="en-US" sz="3200" b="1" dirty="0">
                <a:solidFill>
                  <a:srgbClr val="FF0000"/>
                </a:solidFill>
                <a:latin typeface="Times New Roman" panose="02020603050405020304" pitchFamily="18" charset="0"/>
                <a:cs typeface="Times New Roman" panose="02020603050405020304" pitchFamily="18" charset="0"/>
              </a:rPr>
              <a:t> 17 </a:t>
            </a:r>
            <a:r>
              <a:rPr lang="en-US" altLang="en-US" sz="3200" b="1" dirty="0" err="1">
                <a:solidFill>
                  <a:srgbClr val="FF0000"/>
                </a:solidFill>
                <a:latin typeface="Times New Roman" panose="02020603050405020304" pitchFamily="18" charset="0"/>
                <a:cs typeface="Times New Roman" panose="02020603050405020304" pitchFamily="18" charset="0"/>
              </a:rPr>
              <a:t>tháng</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năm</a:t>
            </a:r>
            <a:r>
              <a:rPr lang="en-US" altLang="en-US" sz="3200" b="1" dirty="0">
                <a:solidFill>
                  <a:srgbClr val="FF0000"/>
                </a:solidFill>
                <a:latin typeface="Times New Roman" panose="02020603050405020304" pitchFamily="18" charset="0"/>
                <a:cs typeface="Times New Roman" panose="02020603050405020304" pitchFamily="18" charset="0"/>
              </a:rPr>
              <a:t> 2022</a:t>
            </a:r>
          </a:p>
        </p:txBody>
      </p:sp>
      <p:sp>
        <p:nvSpPr>
          <p:cNvPr id="18" name="对角圆角矩形 9">
            <a:extLst>
              <a:ext uri="{FF2B5EF4-FFF2-40B4-BE49-F238E27FC236}">
                <a16:creationId xmlns:a16="http://schemas.microsoft.com/office/drawing/2014/main" id="{BFB50EAA-0FF1-4B42-8DAD-9E7F31869507}"/>
              </a:ext>
            </a:extLst>
          </p:cNvPr>
          <p:cNvSpPr/>
          <p:nvPr/>
        </p:nvSpPr>
        <p:spPr bwMode="auto">
          <a:xfrm>
            <a:off x="3182938" y="1122363"/>
            <a:ext cx="2743200"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vi-VN" altLang="zh-CN"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3565" name="TextBox 18"/>
          <p:cNvSpPr txBox="1">
            <a:spLocks noChangeArrowheads="1"/>
          </p:cNvSpPr>
          <p:nvPr/>
        </p:nvSpPr>
        <p:spPr bwMode="auto">
          <a:xfrm>
            <a:off x="1377950" y="2511425"/>
            <a:ext cx="602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1"/>
                                        </p:tgtEl>
                                      </p:cBhvr>
                                    </p:animEffect>
                                    <p:animScale>
                                      <p:cBhvr>
                                        <p:cTn id="10" dur="250" autoRev="1" fill="hold"/>
                                        <p:tgtEl>
                                          <p:spTgt spid="6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7"/>
                                        </p:tgtEl>
                                      </p:cBhvr>
                                    </p:animEffect>
                                    <p:animScale>
                                      <p:cBhvr>
                                        <p:cTn id="13" dur="250" autoRev="1" fill="hold"/>
                                        <p:tgtEl>
                                          <p:spTgt spid="67"/>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9"/>
                                        </p:tgtEl>
                                      </p:cBhvr>
                                    </p:animEffect>
                                    <p:animScale>
                                      <p:cBhvr>
                                        <p:cTn id="16" dur="250" autoRev="1" fill="hold"/>
                                        <p:tgtEl>
                                          <p:spTgt spid="5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64"/>
                                        </p:tgtEl>
                                      </p:cBhvr>
                                    </p:animEffect>
                                    <p:animScale>
                                      <p:cBhvr>
                                        <p:cTn id="31"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1981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381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id="{F8560038-509A-B844-908F-7FB3ECC04A08}"/>
              </a:ext>
            </a:extLst>
          </p:cNvPr>
          <p:cNvSpPr>
            <a:spLocks noGrp="1"/>
          </p:cNvSpPr>
          <p:nvPr>
            <p:ph idx="1"/>
          </p:nvPr>
        </p:nvSpPr>
        <p:spPr>
          <a:xfrm>
            <a:off x="457200" y="1600200"/>
            <a:ext cx="8458200" cy="4525963"/>
          </a:xfrm>
        </p:spPr>
        <p:txBody>
          <a:bodyPr/>
          <a:lstStyle/>
          <a:p>
            <a:pPr marL="514350" indent="-514350" algn="just">
              <a:buFontTx/>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01600"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0B0E2BDC-2A9C-2B44-AD2C-1E87672745BA}"/>
              </a:ext>
            </a:extLst>
          </p:cNvPr>
          <p:cNvCxnSpPr>
            <a:cxnSpLocks/>
          </p:cNvCxnSpPr>
          <p:nvPr/>
        </p:nvCxnSpPr>
        <p:spPr>
          <a:xfrm flipV="1">
            <a:off x="838200" y="1493839"/>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76200" y="4751388"/>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706438" y="1049338"/>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79375" y="1847850"/>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1. Vì sao một số bạn trong lớp lại cười khi nghe bạn Hà giới thiệu về nghề nghiệp của bố mẹ mình?</a:t>
            </a:r>
          </a:p>
        </p:txBody>
      </p:sp>
      <p:sp>
        <p:nvSpPr>
          <p:cNvPr id="6" name="TextBox 5"/>
          <p:cNvSpPr txBox="1">
            <a:spLocks noChangeArrowheads="1"/>
          </p:cNvSpPr>
          <p:nvPr/>
        </p:nvSpPr>
        <p:spPr bwMode="auto">
          <a:xfrm>
            <a:off x="379413"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nghề</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nghiệp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bố</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mẹ</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quét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rác</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TotalTime>
  <Words>1611</Words>
  <Application>Microsoft Office PowerPoint</Application>
  <PresentationFormat>On-screen Show (4:3)</PresentationFormat>
  <Paragraphs>168</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.VnAvant</vt:lpstr>
      <vt:lpstr>.VnTime</vt: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Administrator</cp:lastModifiedBy>
  <cp:revision>80</cp:revision>
  <cp:lastPrinted>1601-01-01T00:00:00Z</cp:lastPrinted>
  <dcterms:created xsi:type="dcterms:W3CDTF">2010-12-18T12:37:35Z</dcterms:created>
  <dcterms:modified xsi:type="dcterms:W3CDTF">2022-12-05T15:23:53Z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