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media/audio5.wav" ContentType="audio/x-wav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4"/>
  </p:notesMasterIdLst>
  <p:sldIdLst>
    <p:sldId id="351" r:id="rId2"/>
    <p:sldId id="345" r:id="rId3"/>
    <p:sldId id="346" r:id="rId4"/>
    <p:sldId id="347" r:id="rId5"/>
    <p:sldId id="348" r:id="rId6"/>
    <p:sldId id="349" r:id="rId7"/>
    <p:sldId id="350" r:id="rId8"/>
    <p:sldId id="318" r:id="rId9"/>
    <p:sldId id="294" r:id="rId10"/>
    <p:sldId id="352" r:id="rId11"/>
    <p:sldId id="360" r:id="rId12"/>
    <p:sldId id="361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3" r:id="rId21"/>
    <p:sldId id="332" r:id="rId22"/>
    <p:sldId id="31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0000FF"/>
    <a:srgbClr val="00FFFF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89" d="100"/>
          <a:sy n="89" d="100"/>
        </p:scale>
        <p:origin x="528" y="5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592" y="7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CF7-1785-465E-A750-9D04373F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2FCE-2274-483B-A722-0D11E37C17E7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CE35-DB65-4384-A22F-8F9D0B38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EDC5-AAC2-4449-822C-5E34F52E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DBE3C-7FF7-44CE-8611-1B757FD57DAF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ED81B-5C81-41B5-A703-04D07BE21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7706773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3F4050-F618-4D2A-8919-9C50C32D8DA8}"/>
              </a:ext>
            </a:extLst>
          </p:cNvPr>
          <p:cNvSpPr/>
          <p:nvPr userDrawn="1"/>
        </p:nvSpPr>
        <p:spPr>
          <a:xfrm>
            <a:off x="2" y="-1"/>
            <a:ext cx="8265695" cy="51435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7562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57624-3B35-4379-A50F-98BDBCD0A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06/12/2022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93" r:id="rId24"/>
    <p:sldLayoutId id="2147483894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ity103.com/collections/Graphic/slides/maples2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ch%C6%B0%C6%A1ng+tr%C3%ACnh+k%E1%BB%83+chuy%E1%BB%87n+l%E1%BB%9Bp+3&amp;rlz=1C1CHZN_viVN978VN978&amp;sxsrf=ALiCzsZjtUeN1u7TNywkPvZ-Nea-LJx9Tw:1669083769439&amp;ei=eTJ8Y4q4GoCR1e8P9cGY8As&amp;ved=0ahUKEwjK2LXJ3cD7AhWASPUHHfUgBr4Q4dUDCA8&amp;uact=5&amp;oq=ch%C6%B0%C6%A1ng+tr%C3%ACnh+k%E1%BB%83+chuy%E1%BB%87n+l%E1%BB%9Bp+3&amp;gs_lcp=Cgxnd3Mtd2l6LXNlcnAQAzIFCCEQoAEyBQghEKABOgoIABBHENYEELADOgcIIxCwAhAnOgYIABAHEB46CAgAEAgQBxAeOgQIABBDOgUIABCABDoFCAAQogQ6BwgAEB4QogQ6CAghEMMEEKABOgoIIRDDBBAKEKABOgQIIRAKSgQIQRgASgQIRhgAUJYGWLMpYJpBaAZwAXgBgAF5iAH8EJIBBDE2LjeYAQCgAQHIAQjAAQE&amp;sclient=gws-wiz-ser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lresources.dpi.wi.gov/courseware/lesson/201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gif"/><Relationship Id="rId18" Type="http://schemas.openxmlformats.org/officeDocument/2006/relationships/slide" Target="slide13.xml"/><Relationship Id="rId26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4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gif"/><Relationship Id="rId25" Type="http://schemas.openxmlformats.org/officeDocument/2006/relationships/slide" Target="slide16.xml"/><Relationship Id="rId2" Type="http://schemas.openxmlformats.org/officeDocument/2006/relationships/audio" Target="../media/media1.wma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29" Type="http://schemas.openxmlformats.org/officeDocument/2006/relationships/slide" Target="slide18.xml"/><Relationship Id="rId1" Type="http://schemas.microsoft.com/office/2007/relationships/media" Target="../media/media1.wma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5" Type="http://schemas.openxmlformats.org/officeDocument/2006/relationships/audio" Target="../media/audio6.wav"/><Relationship Id="rId15" Type="http://schemas.openxmlformats.org/officeDocument/2006/relationships/image" Target="../media/image24.gif"/><Relationship Id="rId23" Type="http://schemas.openxmlformats.org/officeDocument/2006/relationships/slide" Target="slide15.xml"/><Relationship Id="rId28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31" Type="http://schemas.openxmlformats.org/officeDocument/2006/relationships/slide" Target="slide19.xml"/><Relationship Id="rId4" Type="http://schemas.openxmlformats.org/officeDocument/2006/relationships/audio" Target="../media/audio5.wav"/><Relationship Id="rId9" Type="http://schemas.openxmlformats.org/officeDocument/2006/relationships/image" Target="../media/image18.png"/><Relationship Id="rId14" Type="http://schemas.openxmlformats.org/officeDocument/2006/relationships/image" Target="../media/image23.gif"/><Relationship Id="rId22" Type="http://schemas.openxmlformats.org/officeDocument/2006/relationships/image" Target="../media/image29.png"/><Relationship Id="rId27" Type="http://schemas.openxmlformats.org/officeDocument/2006/relationships/slide" Target="slide17.xml"/><Relationship Id="rId30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D%E1%BB%B0+B%C3%81O+TH%E1%BB%9CI+TI%E1%BA%BET&amp;rlz=1C1CHZN_viVN978VN978&amp;oq=D%E1%BB%B0+B%C3%81O+TH%E1%BB%9CI+TI%E1%BA%BET&amp;aqs=chrome..69i57j0i131i433i512l5j0i433i512j0i512j0i433i512j0i512.11993j1j15&amp;sourceid=chrome&amp;ie=UTF-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3.xml"/><Relationship Id="rId7" Type="http://schemas.openxmlformats.org/officeDocument/2006/relationships/audio" Target="../media/audio3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7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6.xml"/><Relationship Id="rId7" Type="http://schemas.openxmlformats.org/officeDocument/2006/relationships/audio" Target="../media/audio3.wav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9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0" Type="http://schemas.openxmlformats.org/officeDocument/2006/relationships/image" Target="../media/image6.gif"/><Relationship Id="rId4" Type="http://schemas.openxmlformats.org/officeDocument/2006/relationships/slideLayout" Target="../slideLayouts/slideLayout25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tags" Target="../tags/tag12.xml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93B1F-89F7-D74E-342A-4D3BF5DEE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C4949-0F20-4E68-5F42-4B5CD8FD0931}"/>
              </a:ext>
            </a:extLst>
          </p:cNvPr>
          <p:cNvSpPr txBox="1"/>
          <p:nvPr/>
        </p:nvSpPr>
        <p:spPr>
          <a:xfrm>
            <a:off x="0" y="51435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reativity103.com/collections/Graphic/slides/maples2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72BA0-7036-FFAF-ED07-0E303A0D535C}"/>
              </a:ext>
            </a:extLst>
          </p:cNvPr>
          <p:cNvSpPr/>
          <p:nvPr/>
        </p:nvSpPr>
        <p:spPr>
          <a:xfrm>
            <a:off x="1686499" y="1428750"/>
            <a:ext cx="5771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P-001"/>
              </a:rPr>
              <a:t>Nguyễn </a:t>
            </a:r>
            <a:r>
              <a:rPr lang="en-US" sz="5400" b="1" cap="none" spc="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P-001"/>
              </a:rPr>
              <a:t>Vũ</a:t>
            </a:r>
            <a:r>
              <a:rPr lang="en-US" sz="5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P-001"/>
              </a:rPr>
              <a:t> </a:t>
            </a:r>
            <a:r>
              <a:rPr lang="en-US" sz="5400" b="1" cap="none" spc="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P-001"/>
              </a:rPr>
              <a:t>Hải</a:t>
            </a:r>
            <a:r>
              <a:rPr lang="en-US" sz="5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HP-001"/>
              </a:rPr>
              <a:t> Linh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D1608-639F-4EEF-A718-87338DCD60A2}"/>
              </a:ext>
            </a:extLst>
          </p:cNvPr>
          <p:cNvSpPr/>
          <p:nvPr/>
        </p:nvSpPr>
        <p:spPr>
          <a:xfrm>
            <a:off x="1066874" y="2791421"/>
            <a:ext cx="7010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reflection blurRad="6350" stA="53000" endA="300" endPos="35500" dir="5400000" sy="-90000" algn="bl" rotWithShape="0"/>
                </a:effectLst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TRƯỜNG TH SÀI ĐỒNG</a:t>
            </a:r>
          </a:p>
        </p:txBody>
      </p:sp>
    </p:spTree>
    <p:extLst>
      <p:ext uri="{BB962C8B-B14F-4D97-AF65-F5344CB8AC3E}">
        <p14:creationId xmlns:p14="http://schemas.microsoft.com/office/powerpoint/2010/main" val="9809048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181350"/>
            <a:ext cx="5665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3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</a:t>
            </a:r>
            <a:r>
              <a:rPr lang="vi-VN" sz="2400" dirty="0"/>
              <a:t>ho biết đây là chương trình kể chuyện lớp 3.</a:t>
            </a:r>
            <a:r>
              <a:rPr lang="vi-VN" dirty="0"/>
              <a:t> 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8" b="50327"/>
          <a:stretch/>
        </p:blipFill>
        <p:spPr bwMode="auto">
          <a:xfrm>
            <a:off x="152400" y="57149"/>
            <a:ext cx="2762250" cy="1552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4" r="51562"/>
          <a:stretch/>
        </p:blipFill>
        <p:spPr bwMode="auto">
          <a:xfrm>
            <a:off x="152400" y="1504950"/>
            <a:ext cx="2790825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1" t="51961"/>
          <a:stretch/>
        </p:blipFill>
        <p:spPr bwMode="auto">
          <a:xfrm>
            <a:off x="180975" y="3009900"/>
            <a:ext cx="2790825" cy="154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369153"/>
            <a:ext cx="5817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1</a:t>
            </a:r>
            <a:r>
              <a:rPr lang="en-US" sz="2400" dirty="0"/>
              <a:t>:</a:t>
            </a:r>
            <a:r>
              <a:rPr lang="vi-VN" sz="2400" dirty="0"/>
              <a:t> </a:t>
            </a:r>
            <a:r>
              <a:rPr lang="en-US" sz="2400" dirty="0"/>
              <a:t>C</a:t>
            </a:r>
            <a:r>
              <a:rPr lang="vi-VN" sz="2400" dirty="0"/>
              <a:t>ho biết đây là chương trình cung cấp các thông tin dự báo thời tiết.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1740753"/>
            <a:ext cx="5817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Hình 2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       C</a:t>
            </a:r>
            <a:r>
              <a:rPr lang="vi-VN" sz="2400" dirty="0"/>
              <a:t>ho biết đây là video phim hoạt hình.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730" y="4594652"/>
            <a:ext cx="8942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vi-VN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vi-VN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3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51378"/>
            <a:ext cx="8534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2.</a:t>
            </a:r>
            <a:r>
              <a:rPr lang="vi-VN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vi-VN" sz="2000" dirty="0"/>
              <a:t>I</a:t>
            </a:r>
            <a:r>
              <a:rPr lang="en-US" sz="2000" dirty="0" err="1"/>
              <a:t>NTERNET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SẴN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endParaRPr lang="vi-VN" sz="2000" dirty="0"/>
          </a:p>
        </p:txBody>
      </p:sp>
      <p:sp>
        <p:nvSpPr>
          <p:cNvPr id="6" name="Rectangle 5"/>
          <p:cNvSpPr/>
          <p:nvPr/>
        </p:nvSpPr>
        <p:spPr>
          <a:xfrm>
            <a:off x="685800" y="192541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+mj-lt"/>
              </a:rPr>
              <a:t>Nếu trong máy tính em đang sử dụng không có video kể chuyện lớp 3, em có thể tìm trên Internet không?</a:t>
            </a:r>
            <a:endParaRPr lang="en-US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642064" y="314557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844" y="1228487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Hoạt động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0DEF8-13DA-ABE7-CFA2-2B56F5A71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4CE68-8796-8165-5B2E-E4BCE99EE23A}"/>
              </a:ext>
            </a:extLst>
          </p:cNvPr>
          <p:cNvSpPr txBox="1"/>
          <p:nvPr/>
        </p:nvSpPr>
        <p:spPr>
          <a:xfrm>
            <a:off x="0" y="51435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lresources.dpi.wi.gov/courseware/lesson/201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09800" y="2571750"/>
            <a:ext cx="4572000" cy="68580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29274" cy="5137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35432" y="1338453"/>
            <a:ext cx="5190974" cy="236603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4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08" y="551969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3813837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04" y="546681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81799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55350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253575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65" y="2254957"/>
            <a:ext cx="1988993" cy="1988993"/>
          </a:xfrm>
          <a:prstGeom prst="rect">
            <a:avLst/>
          </a:prstGeom>
        </p:spPr>
      </p:pic>
      <p:sp>
        <p:nvSpPr>
          <p:cNvPr id="23" name="Snip Diagonal Corner Rectangle 22"/>
          <p:cNvSpPr/>
          <p:nvPr/>
        </p:nvSpPr>
        <p:spPr>
          <a:xfrm>
            <a:off x="1618938" y="4508292"/>
            <a:ext cx="6422935" cy="48388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3163270" y="32524"/>
            <a:ext cx="5772962" cy="48388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427220" y="308201"/>
            <a:ext cx="8090852" cy="4049966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618938" y="4564505"/>
            <a:ext cx="6071017" cy="42767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312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1"/>
            <a:ext cx="7892143" cy="4060910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585210" y="4508292"/>
            <a:ext cx="6082259" cy="49483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VTV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224853"/>
            <a:ext cx="7892143" cy="402709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517754" y="4440836"/>
            <a:ext cx="6149715" cy="51257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IOE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80959" y="296959"/>
            <a:ext cx="7892143" cy="4110149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461542" y="4508293"/>
            <a:ext cx="6183442" cy="418424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71007" y="308201"/>
            <a:ext cx="8375754" cy="4042694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433435" y="4540256"/>
            <a:ext cx="6250898" cy="4971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93492" y="308201"/>
            <a:ext cx="8353269" cy="3732953"/>
          </a:xfrm>
          <a:prstGeom prst="snip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en-US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011836" y="4171012"/>
            <a:ext cx="6947941" cy="55754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VNEXPRESS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Y_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3361135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8438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48000" y="205740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8439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81600" y="194310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dirty="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8440" name="Oval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24200" y="3371850"/>
            <a:ext cx="1143000" cy="800100"/>
          </a:xfrm>
          <a:prstGeom prst="ellipse">
            <a:avLst/>
          </a:prstGeom>
          <a:gradFill rotWithShape="1">
            <a:gsLst>
              <a:gs pos="0">
                <a:srgbClr val="FFCCCC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4103" name="Picture 9" descr="kitt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1PTRIGB2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981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4514850"/>
            <a:ext cx="6096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1">
              <a:cs typeface="Arial" charset="0"/>
            </a:endParaRPr>
          </a:p>
        </p:txBody>
      </p:sp>
      <p:sp>
        <p:nvSpPr>
          <p:cNvPr id="4106" name="WordArt 1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800100"/>
            <a:ext cx="6172200" cy="1028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Ai nhanh ai đúng</a:t>
            </a:r>
            <a:endParaRPr lang="en-US" sz="3600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8860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  <p:bldLst>
      <p:bldP spid="18435" grpId="0" animBg="1"/>
      <p:bldP spid="18438" grpId="0" animBg="1"/>
      <p:bldP spid="18439" grpId="0" animBg="1"/>
      <p:bldP spid="184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39003"/>
            <a:ext cx="7679987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800" dirty="0"/>
              <a:t>Một bạn học sinh nói rằng: "Trên Internet, ta có thể biết được ở bất cứ đâu trên Trái Đất, trời có mưa hay không". Em đồng ý với bạn đó hay không? Tại sao?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0-Point Star 1">
            <a:hlinkClick r:id="rId2"/>
          </p:cNvPr>
          <p:cNvSpPr/>
          <p:nvPr/>
        </p:nvSpPr>
        <p:spPr>
          <a:xfrm>
            <a:off x="7391400" y="4248150"/>
            <a:ext cx="762000" cy="60960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056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6195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71647"/>
            <a:ext cx="8229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j-lt"/>
              </a:rPr>
              <a:t>-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Internet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được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thông</a:t>
            </a:r>
            <a:r>
              <a:rPr lang="en-US" sz="3200" dirty="0">
                <a:latin typeface="+mj-lt"/>
              </a:rPr>
              <a:t> tin </a:t>
            </a:r>
            <a:r>
              <a:rPr lang="en-US" sz="3200" dirty="0" err="1">
                <a:latin typeface="+mj-lt"/>
              </a:rPr>
              <a:t>bổ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ích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vị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r>
              <a:rPr lang="en-US" sz="3200" dirty="0">
                <a:latin typeface="+mj-lt"/>
              </a:rPr>
              <a:t>-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thông</a:t>
            </a:r>
            <a:r>
              <a:rPr lang="en-US" sz="3200" dirty="0">
                <a:latin typeface="+mj-lt"/>
              </a:rPr>
              <a:t> tin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sẵn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máy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tính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Internet</a:t>
            </a:r>
            <a:r>
              <a:rPr lang="vi-VN" sz="3200" dirty="0">
                <a:latin typeface="+mj-lt"/>
              </a:rPr>
              <a:t>.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47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15478"/>
            <a:ext cx="9086850" cy="5128022"/>
          </a:xfrm>
        </p:spPr>
      </p:pic>
      <p:sp>
        <p:nvSpPr>
          <p:cNvPr id="5" name="Heart 4"/>
          <p:cNvSpPr/>
          <p:nvPr/>
        </p:nvSpPr>
        <p:spPr>
          <a:xfrm rot="1015216">
            <a:off x="2004370" y="260421"/>
            <a:ext cx="5131910" cy="3283784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2917209"/>
            <a:ext cx="1472498" cy="931460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86300"/>
            <a:ext cx="10668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Trở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lại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181100" y="-1714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5124" name="Picture 4" descr="13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285751"/>
            <a:ext cx="1539875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AutoShape 5"/>
          <p:cNvSpPr>
            <a:spLocks noChangeArrowheads="1"/>
          </p:cNvSpPr>
          <p:nvPr/>
        </p:nvSpPr>
        <p:spPr bwMode="auto">
          <a:xfrm>
            <a:off x="1295400" y="285750"/>
            <a:ext cx="6248400" cy="1085850"/>
          </a:xfrm>
          <a:prstGeom prst="wedgeEllipseCallout">
            <a:avLst>
              <a:gd name="adj1" fmla="val -7366"/>
              <a:gd name="adj2" fmla="val 5109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Câu 1: Khu vực chính của bàn phím gồm mấy hàng?</a:t>
            </a:r>
          </a:p>
        </p:txBody>
      </p:sp>
      <p:sp>
        <p:nvSpPr>
          <p:cNvPr id="151558" name="AutoShape 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240030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           </a:t>
            </a:r>
            <a:r>
              <a:rPr lang="en-US" sz="3200" b="1">
                <a:solidFill>
                  <a:schemeClr val="hlink"/>
                </a:solidFill>
              </a:rPr>
              <a:t>B.   5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1559" name="AutoShap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154305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           A.   4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51560" name="AutoShap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371600" y="3257550"/>
            <a:ext cx="66294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           C.   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131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5140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5141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7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68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69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70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1571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51572" name="Picture 20" descr="Het g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9335"/>
            <a:ext cx="1981200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3" name="Oval 21"/>
          <p:cNvSpPr>
            <a:spLocks noChangeArrowheads="1"/>
          </p:cNvSpPr>
          <p:nvPr/>
        </p:nvSpPr>
        <p:spPr bwMode="auto">
          <a:xfrm>
            <a:off x="2476500" y="2571750"/>
            <a:ext cx="581025" cy="4000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75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75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75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57" grpId="0" animBg="1"/>
      <p:bldP spid="151558" grpId="0" animBg="1"/>
      <p:bldP spid="151559" grpId="0" animBg="1"/>
      <p:bldP spid="151560" grpId="0" animBg="1"/>
      <p:bldP spid="151562" grpId="0"/>
      <p:bldP spid="151567" grpId="0"/>
      <p:bldP spid="151567" grpId="1"/>
      <p:bldP spid="151568" grpId="0"/>
      <p:bldP spid="151568" grpId="1"/>
      <p:bldP spid="151569" grpId="0"/>
      <p:bldP spid="151569" grpId="1"/>
      <p:bldP spid="151570" grpId="0"/>
      <p:bldP spid="151570" grpId="1"/>
      <p:bldP spid="151571" grpId="0"/>
      <p:bldP spid="151571" grpId="1"/>
      <p:bldP spid="151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6147" name="Picture 3" descr="13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1371600" y="285750"/>
            <a:ext cx="7239000" cy="114300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Câu</a:t>
            </a:r>
            <a:r>
              <a:rPr lang="en-US" sz="3000" b="1" dirty="0">
                <a:solidFill>
                  <a:schemeClr val="bg1"/>
                </a:solidFill>
              </a:rPr>
              <a:t> 2: </a:t>
            </a:r>
            <a:r>
              <a:rPr lang="en-US" sz="3000" b="1" dirty="0" err="1">
                <a:solidFill>
                  <a:schemeClr val="bg1"/>
                </a:solidFill>
              </a:rPr>
              <a:t>Khi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luyện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gõ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ngón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tay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đặt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hàng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phím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nào</a:t>
            </a:r>
            <a:r>
              <a:rPr lang="en-US" sz="3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9509" name="AutoShape 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2288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</a:t>
            </a:r>
            <a:r>
              <a:rPr lang="en-US" sz="3200" b="1">
                <a:solidFill>
                  <a:schemeClr val="hlink"/>
                </a:solidFill>
              </a:rPr>
              <a:t>B. Hàng phím trên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9510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15430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Hàng phím số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49511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09688" y="29146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C. Hàng Phím cơ sở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6154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6167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6168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8" name="AutoShap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71600" y="36576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D. Hàng phím dưới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914400" y="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9522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3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4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49525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49526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149527" name="Picture 23" descr="Het g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1950"/>
            <a:ext cx="1981200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28" name="Oval 24"/>
          <p:cNvSpPr>
            <a:spLocks noChangeArrowheads="1"/>
          </p:cNvSpPr>
          <p:nvPr/>
        </p:nvSpPr>
        <p:spPr bwMode="auto">
          <a:xfrm>
            <a:off x="1285875" y="2946797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6" name="AutoShape 2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4686300"/>
            <a:ext cx="12192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Trở lại</a:t>
            </a:r>
          </a:p>
        </p:txBody>
      </p:sp>
    </p:spTree>
    <p:extLst>
      <p:ext uri="{BB962C8B-B14F-4D97-AF65-F5344CB8AC3E}">
        <p14:creationId xmlns:p14="http://schemas.microsoft.com/office/powerpoint/2010/main" val="2504066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30"/>
                            </p:stCondLst>
                            <p:childTnLst>
                              <p:par>
                                <p:cTn id="24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08" grpId="0" animBg="1"/>
      <p:bldP spid="149509" grpId="0" animBg="1"/>
      <p:bldP spid="149510" grpId="0" animBg="1"/>
      <p:bldP spid="149511" grpId="0" animBg="1"/>
      <p:bldP spid="149513" grpId="0"/>
      <p:bldP spid="149518" grpId="0" animBg="1"/>
      <p:bldP spid="149520" grpId="0"/>
      <p:bldP spid="149521" grpId="0"/>
      <p:bldP spid="149522" grpId="0"/>
      <p:bldP spid="149522" grpId="1"/>
      <p:bldP spid="149523" grpId="0"/>
      <p:bldP spid="149523" grpId="1"/>
      <p:bldP spid="149524" grpId="0"/>
      <p:bldP spid="149524" grpId="1"/>
      <p:bldP spid="149525" grpId="0"/>
      <p:bldP spid="149525" grpId="1"/>
      <p:bldP spid="149526" grpId="0"/>
      <p:bldP spid="149526" grpId="1"/>
      <p:bldP spid="1495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4686300"/>
            <a:ext cx="10668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Trở lại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7172" name="Picture 4" descr="13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1371600" y="285750"/>
            <a:ext cx="7239000" cy="97155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Câu 3: Các quy tắc gõ phím?</a:t>
            </a:r>
          </a:p>
        </p:txBody>
      </p:sp>
      <p:sp>
        <p:nvSpPr>
          <p:cNvPr id="141318" name="AutoShape 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245745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00FF"/>
                </a:solidFill>
              </a:rPr>
              <a:t> </a:t>
            </a:r>
            <a:r>
              <a:rPr lang="en-US" sz="3200" b="1">
                <a:solidFill>
                  <a:schemeClr val="hlink"/>
                </a:solidFill>
              </a:rPr>
              <a:t>B.  Ngón nào phím ấy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41319" name="AutoShape 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1600200"/>
            <a:ext cx="6629400" cy="7429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Lấy hàng cơ sở làm chuẩn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41320" name="AutoShap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3314700"/>
            <a:ext cx="66294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C.   Cả A và B đều đúng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79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7188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7189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28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29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30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1331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Arial" charset="0"/>
                <a:cs typeface="Arial" charset="0"/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141332" name="Picture 20" descr="Het g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9335"/>
            <a:ext cx="1981200" cy="9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1295400" y="3439716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9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/>
      <p:bldP spid="141317" grpId="0" animBg="1"/>
      <p:bldP spid="141318" grpId="0" animBg="1"/>
      <p:bldP spid="141319" grpId="0" animBg="1"/>
      <p:bldP spid="141320" grpId="0" animBg="1"/>
      <p:bldP spid="141322" grpId="0"/>
      <p:bldP spid="141327" grpId="0"/>
      <p:bldP spid="141327" grpId="1"/>
      <p:bldP spid="141328" grpId="0"/>
      <p:bldP spid="141328" grpId="1"/>
      <p:bldP spid="141329" grpId="0"/>
      <p:bldP spid="141329" grpId="1"/>
      <p:bldP spid="141330" grpId="0"/>
      <p:bldP spid="141330" grpId="1"/>
      <p:bldP spid="141331" grpId="0"/>
      <p:bldP spid="141331" grpId="1"/>
      <p:bldP spid="141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143000" y="-11430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</a:endParaRPr>
          </a:p>
        </p:txBody>
      </p:sp>
      <p:pic>
        <p:nvPicPr>
          <p:cNvPr id="8195" name="Picture 4" descr="13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151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AutoShape 5"/>
          <p:cNvSpPr>
            <a:spLocks noChangeArrowheads="1"/>
          </p:cNvSpPr>
          <p:nvPr/>
        </p:nvSpPr>
        <p:spPr bwMode="auto">
          <a:xfrm>
            <a:off x="1371600" y="285750"/>
            <a:ext cx="7239000" cy="971550"/>
          </a:xfrm>
          <a:prstGeom prst="wedgeEllipseCallout">
            <a:avLst>
              <a:gd name="adj1" fmla="val -22148"/>
              <a:gd name="adj2" fmla="val 6494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Câu 4: Phím Shift được dùng để làm gì?</a:t>
            </a:r>
          </a:p>
        </p:txBody>
      </p:sp>
      <p:sp>
        <p:nvSpPr>
          <p:cNvPr id="179206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11455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B. Gõ kí hiệu trên của phím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79207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1485900"/>
            <a:ext cx="6629400" cy="571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 A. Gõ các chữ in hoa</a:t>
            </a:r>
            <a:r>
              <a:rPr lang="en-US" sz="32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28650" y="-28575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8201" name="mmprod_answer1032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486401" y="1771650"/>
            <a:ext cx="4494213" cy="265510"/>
            <a:chOff x="3036" y="1322"/>
            <a:chExt cx="2385" cy="250"/>
          </a:xfrm>
        </p:grpSpPr>
        <p:sp>
          <p:nvSpPr>
            <p:cNvPr id="8215" name="mmprod_ansbullet_1032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36" y="1322"/>
              <a:ext cx="2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>
                  <a:latin typeface="Garamond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8216" name="mmprod_anstext_1032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62" y="1322"/>
              <a:ext cx="2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en-US" sz="2000"/>
            </a:p>
          </p:txBody>
        </p:sp>
      </p:grp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2895600" y="1943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3" name="AutoShape 2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95400" y="27432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C.  Cả A và B đều sai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79224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309688" y="3314700"/>
            <a:ext cx="6629400" cy="5143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chemeClr val="hlink"/>
                </a:solidFill>
              </a:rPr>
              <a:t>D.  Cả A và B đều đúng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8205" name="AutoShape 2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4686300"/>
            <a:ext cx="1219200" cy="40005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</a:rPr>
              <a:t>Trở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lại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933450" y="85725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914400" y="0"/>
            <a:ext cx="60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5400" b="1">
              <a:solidFill>
                <a:srgbClr val="FF0000"/>
              </a:solidFill>
            </a:endParaRPr>
          </a:p>
        </p:txBody>
      </p:sp>
      <p:sp>
        <p:nvSpPr>
          <p:cNvPr id="179229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1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0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2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1" name="Rectangle 5"/>
          <p:cNvSpPr>
            <a:spLocks noChangeArrowheads="1"/>
          </p:cNvSpPr>
          <p:nvPr/>
        </p:nvSpPr>
        <p:spPr bwMode="auto">
          <a:xfrm>
            <a:off x="5791200" y="451485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3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sp>
        <p:nvSpPr>
          <p:cNvPr id="179232" name="Rectangle 5"/>
          <p:cNvSpPr>
            <a:spLocks noChangeArrowheads="1"/>
          </p:cNvSpPr>
          <p:nvPr/>
        </p:nvSpPr>
        <p:spPr bwMode="auto">
          <a:xfrm>
            <a:off x="5791200" y="45148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4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79233" name="Rectangle 5"/>
          <p:cNvSpPr>
            <a:spLocks noChangeArrowheads="1"/>
          </p:cNvSpPr>
          <p:nvPr/>
        </p:nvSpPr>
        <p:spPr bwMode="auto">
          <a:xfrm>
            <a:off x="5791200" y="451485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5</a:t>
            </a:r>
          </a:p>
          <a:p>
            <a:pPr marL="495300" indent="-495300">
              <a:spcBef>
                <a:spcPct val="20000"/>
              </a:spcBef>
              <a:buFontTx/>
              <a:buChar char="•"/>
            </a:pPr>
            <a:endParaRPr lang="en-US" sz="8000" b="1">
              <a:solidFill>
                <a:srgbClr val="0000FF"/>
              </a:solidFill>
            </a:endParaRPr>
          </a:p>
        </p:txBody>
      </p:sp>
      <p:pic>
        <p:nvPicPr>
          <p:cNvPr id="179234" name="Picture 34" descr="Het g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1950"/>
            <a:ext cx="1981200" cy="94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247775" y="3357563"/>
            <a:ext cx="685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5" grpId="0" animBg="1"/>
      <p:bldP spid="179206" grpId="0" animBg="1"/>
      <p:bldP spid="179207" grpId="0" animBg="1"/>
      <p:bldP spid="179210" grpId="0"/>
      <p:bldP spid="179223" grpId="0" animBg="1"/>
      <p:bldP spid="179224" grpId="0" animBg="1"/>
      <p:bldP spid="179227" grpId="0"/>
      <p:bldP spid="179228" grpId="0"/>
      <p:bldP spid="179229" grpId="0"/>
      <p:bldP spid="179229" grpId="1"/>
      <p:bldP spid="179230" grpId="0"/>
      <p:bldP spid="179230" grpId="1"/>
      <p:bldP spid="179231" grpId="0"/>
      <p:bldP spid="179231" grpId="1"/>
      <p:bldP spid="179232" grpId="0"/>
      <p:bldP spid="179232" grpId="1"/>
      <p:bldP spid="179233" grpId="0"/>
      <p:bldP spid="179233" grpId="1"/>
      <p:bldP spid="179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2F1235B-A8B9-4405-9956-006F6DD40CF6}"/>
              </a:ext>
            </a:extLst>
          </p:cNvPr>
          <p:cNvSpPr/>
          <p:nvPr/>
        </p:nvSpPr>
        <p:spPr>
          <a:xfrm>
            <a:off x="6353460" y="-20538"/>
            <a:ext cx="1342740" cy="5157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38AAE9D-C036-4EB2-9C17-5CB9FBC2D2CD}"/>
              </a:ext>
            </a:extLst>
          </p:cNvPr>
          <p:cNvSpPr/>
          <p:nvPr/>
        </p:nvSpPr>
        <p:spPr>
          <a:xfrm>
            <a:off x="6214017" y="-20538"/>
            <a:ext cx="1367238" cy="5157000"/>
          </a:xfrm>
          <a:custGeom>
            <a:avLst/>
            <a:gdLst>
              <a:gd name="connsiteX0" fmla="*/ 2353456 w 2413417"/>
              <a:gd name="connsiteY0" fmla="*/ 29980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53456 w 2413417"/>
              <a:gd name="connsiteY6" fmla="*/ 29980 h 6865495"/>
              <a:gd name="connsiteX0" fmla="*/ 2383339 w 2413417"/>
              <a:gd name="connsiteY0" fmla="*/ 6074 h 6865495"/>
              <a:gd name="connsiteX1" fmla="*/ 299804 w 2413417"/>
              <a:gd name="connsiteY1" fmla="*/ 3207895 h 6865495"/>
              <a:gd name="connsiteX2" fmla="*/ 2413417 w 2413417"/>
              <a:gd name="connsiteY2" fmla="*/ 6865495 h 6865495"/>
              <a:gd name="connsiteX3" fmla="*/ 2098623 w 2413417"/>
              <a:gd name="connsiteY3" fmla="*/ 6865495 h 6865495"/>
              <a:gd name="connsiteX4" fmla="*/ 0 w 2413417"/>
              <a:gd name="connsiteY4" fmla="*/ 3207895 h 6865495"/>
              <a:gd name="connsiteX5" fmla="*/ 2098623 w 2413417"/>
              <a:gd name="connsiteY5" fmla="*/ 0 h 6865495"/>
              <a:gd name="connsiteX6" fmla="*/ 2383339 w 2413417"/>
              <a:gd name="connsiteY6" fmla="*/ 6074 h 686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417" h="6865495">
                <a:moveTo>
                  <a:pt x="2383339" y="6074"/>
                </a:moveTo>
                <a:lnTo>
                  <a:pt x="299804" y="3207895"/>
                </a:lnTo>
                <a:lnTo>
                  <a:pt x="2413417" y="6865495"/>
                </a:lnTo>
                <a:lnTo>
                  <a:pt x="2098623" y="6865495"/>
                </a:lnTo>
                <a:lnTo>
                  <a:pt x="0" y="3207895"/>
                </a:lnTo>
                <a:lnTo>
                  <a:pt x="2098623" y="0"/>
                </a:lnTo>
                <a:lnTo>
                  <a:pt x="2383339" y="6074"/>
                </a:lnTo>
                <a:close/>
              </a:path>
            </a:pathLst>
          </a:cu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/>
              <a:t>        </a:t>
            </a:r>
            <a:endParaRPr lang="vi-VN" baseline="-25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C62D11-13FB-4E2F-8A0D-851AAE498365}"/>
              </a:ext>
            </a:extLst>
          </p:cNvPr>
          <p:cNvSpPr txBox="1">
            <a:spLocks/>
          </p:cNvSpPr>
          <p:nvPr/>
        </p:nvSpPr>
        <p:spPr>
          <a:xfrm>
            <a:off x="54553" y="234372"/>
            <a:ext cx="7152190" cy="241134"/>
          </a:xfrm>
          <a:prstGeom prst="round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HP-001"/>
              </a:rPr>
              <a:t>Chủ</a:t>
            </a:r>
            <a:r>
              <a:rPr lang="en-US" altLang="en-US" sz="2400" b="1" dirty="0">
                <a:solidFill>
                  <a:srgbClr val="FF0000"/>
                </a:solidFill>
                <a:latin typeface="HP-001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-001"/>
              </a:rPr>
              <a:t>đề</a:t>
            </a:r>
            <a:r>
              <a:rPr lang="en-US" altLang="en-US" sz="2400" b="1" dirty="0">
                <a:solidFill>
                  <a:srgbClr val="FF0000"/>
                </a:solidFill>
                <a:latin typeface="HP-001"/>
              </a:rPr>
              <a:t> B</a:t>
            </a:r>
            <a:r>
              <a:rPr lang="en-US" altLang="en-US" sz="2000" b="1" dirty="0">
                <a:solidFill>
                  <a:srgbClr val="000099"/>
                </a:solidFill>
                <a:latin typeface="HP-001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73CE065-A1E2-42FA-A75F-FB2535F5E205}"/>
              </a:ext>
            </a:extLst>
          </p:cNvPr>
          <p:cNvSpPr/>
          <p:nvPr/>
        </p:nvSpPr>
        <p:spPr>
          <a:xfrm>
            <a:off x="76200" y="1809750"/>
            <a:ext cx="6354557" cy="987593"/>
          </a:xfrm>
          <a:prstGeom prst="parallelogram">
            <a:avLst>
              <a:gd name="adj" fmla="val 56151"/>
            </a:avLst>
          </a:prstGeom>
          <a:solidFill>
            <a:srgbClr val="339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/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3DC0D-9605-4FEF-B6F7-32D5AA4DF806}"/>
              </a:ext>
            </a:extLst>
          </p:cNvPr>
          <p:cNvGrpSpPr/>
          <p:nvPr/>
        </p:nvGrpSpPr>
        <p:grpSpPr>
          <a:xfrm>
            <a:off x="-152400" y="1352550"/>
            <a:ext cx="2939236" cy="592283"/>
            <a:chOff x="6281260" y="2889779"/>
            <a:chExt cx="2572761" cy="11691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E70D53D-A0A8-4208-AD34-3C6D809C3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0" y="2889779"/>
              <a:ext cx="961158" cy="116912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4824FE-1CFA-4AA7-A14C-C344D4683995}"/>
                </a:ext>
              </a:extLst>
            </p:cNvPr>
            <p:cNvSpPr txBox="1"/>
            <p:nvPr/>
          </p:nvSpPr>
          <p:spPr>
            <a:xfrm>
              <a:off x="7014950" y="3081156"/>
              <a:ext cx="1839071" cy="7897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MỤC</a:t>
              </a:r>
              <a:r>
                <a:rPr lang="en-US" sz="2000" b="1" dirty="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rPr>
                <a:t>TIÊU</a:t>
              </a:r>
              <a:endParaRPr lang="en-US" sz="20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9E044-053E-40B9-8B2B-F8E8CF98B6F2}"/>
              </a:ext>
            </a:extLst>
          </p:cNvPr>
          <p:cNvSpPr/>
          <p:nvPr/>
        </p:nvSpPr>
        <p:spPr>
          <a:xfrm>
            <a:off x="6705600" y="1197055"/>
            <a:ext cx="2590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400" b="1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000" b="1" dirty="0">
              <a:ln w="22225">
                <a:noFill/>
                <a:prstDash val="solid"/>
              </a:ln>
              <a:solidFill>
                <a:srgbClr val="000099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US" sz="2000" b="1" dirty="0">
              <a:ln w="22225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F9B328-B912-4A8F-BEBE-C0064204C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6542" y="2244383"/>
            <a:ext cx="2015596" cy="1675588"/>
          </a:xfrm>
          <a:prstGeom prst="rect">
            <a:avLst/>
          </a:prstGeom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F055F08-773D-4F0D-9F97-E9C8C2DCEDEF}"/>
              </a:ext>
            </a:extLst>
          </p:cNvPr>
          <p:cNvSpPr/>
          <p:nvPr/>
        </p:nvSpPr>
        <p:spPr>
          <a:xfrm>
            <a:off x="47340" y="2876550"/>
            <a:ext cx="6353460" cy="1143000"/>
          </a:xfrm>
          <a:prstGeom prst="parallelogram">
            <a:avLst>
              <a:gd name="adj" fmla="val 5615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1F7D489-C5A4-4FD0-8CB9-123788C69B5B}"/>
              </a:ext>
            </a:extLst>
          </p:cNvPr>
          <p:cNvSpPr/>
          <p:nvPr/>
        </p:nvSpPr>
        <p:spPr>
          <a:xfrm>
            <a:off x="54553" y="4095750"/>
            <a:ext cx="6843083" cy="930854"/>
          </a:xfrm>
          <a:prstGeom prst="parallelogram">
            <a:avLst>
              <a:gd name="adj" fmla="val 5615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9715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US" sz="24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78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8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" y="11089"/>
            <a:ext cx="92202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895338"/>
            <a:ext cx="4572000" cy="6286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971800" y="1581150"/>
            <a:ext cx="5715000" cy="26670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Em hoặc bố, mẹ em thường xem những thông tin gì trên Internet? Em hãy kể cho các bạn cùng biết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2473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038350"/>
            <a:ext cx="4576528" cy="278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523988"/>
            <a:ext cx="3048000" cy="15811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9050"/>
            <a:ext cx="6935972" cy="628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I/ </a:t>
            </a:r>
            <a:r>
              <a:rPr lang="en-US" b="1" dirty="0" err="1">
                <a:solidFill>
                  <a:srgbClr val="000099"/>
                </a:solidFill>
              </a:rPr>
              <a:t>HOẠT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ĐỘNG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MỞ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ĐẦU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33800" y="4346340"/>
            <a:ext cx="685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</a:pP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19485"/>
            <a:ext cx="6553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1</a:t>
            </a:r>
            <a:r>
              <a:rPr lang="en-US" sz="2000" dirty="0"/>
              <a:t>.</a:t>
            </a:r>
            <a:r>
              <a:rPr lang="vi-VN" sz="2000" dirty="0"/>
              <a:t> </a:t>
            </a:r>
            <a:r>
              <a:rPr lang="en-US" sz="2000" dirty="0" err="1"/>
              <a:t>XEM</a:t>
            </a:r>
            <a:r>
              <a:rPr lang="en-US" sz="2000" dirty="0"/>
              <a:t> TIN </a:t>
            </a:r>
            <a:r>
              <a:rPr lang="en-US" sz="2000" dirty="0" err="1"/>
              <a:t>TỨC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INTERNET</a:t>
            </a:r>
            <a:endParaRPr lang="vi-V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80528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8" y="1809750"/>
            <a:ext cx="6326372" cy="32004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3028" y="200025"/>
            <a:ext cx="6935972" cy="6286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99"/>
                </a:solidFill>
              </a:rPr>
              <a:t>II/ </a:t>
            </a:r>
            <a:r>
              <a:rPr lang="en-US" b="1" dirty="0" err="1">
                <a:solidFill>
                  <a:srgbClr val="000099"/>
                </a:solidFill>
              </a:rPr>
              <a:t>HOẠT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ĐỘNG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HÌNH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THÀNH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KIẾN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THỨC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 err="1">
                <a:solidFill>
                  <a:srgbClr val="000099"/>
                </a:solidFill>
              </a:rPr>
              <a:t>MỚI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5]]&gt;&lt;/Left&gt;&lt;Top&gt;&lt;![CDATA[165.25]]&gt;&lt;/Top&gt;&lt;/ChangeData&gt;"/>
  <p:tag name="MMPROD_ABSOLUTEPOSITIONID" val="4001"/>
  <p:tag name="MMPROD_ID" val="10321"/>
  <p:tag name="MMPROD_TYPE" val="10023"/>
  <p:tag name="MMPROD_DATA" val="&lt;property id=&quot;10193&quot; value=&quot;A&quot;/&gt;&lt;property id=&quot;10199&quot; value=&quot;0&quot;/&gt;"/>
  <p:tag name="MMPROD_COLLECTIONCONTAINERID" val="10317"/>
  <p:tag name="MMPROD_PARENTID" val="10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6]]&gt;&lt;/FontSize&gt;&lt;Left&gt;&lt;![CDATA[0]]&gt;&lt;/Left&gt;&lt;Top&gt;&lt;![CDATA[0]]&gt;&lt;/Top&gt;&lt;/ChangeDat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éo thả chuột theo hướng chéo]]&gt;&lt;/Text&gt;&lt;FontSize&gt;&lt;![CDATA[26]]&gt;&lt;/FontSize&gt;&lt;Left&gt;&lt;![CDATA[0]]&gt;&lt;/Left&gt;&lt;Top&gt;&lt;![CDATA[0]]&gt;&lt;/Top&gt;&lt;/ChangeData&gt;"/>
  <p:tag name="MMPROD_ABSOLUTEPOSITIONID" val="4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618</Words>
  <Application>Microsoft Office PowerPoint</Application>
  <PresentationFormat>On-screen Show (16:9)</PresentationFormat>
  <Paragraphs>100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HP-001</vt:lpstr>
      <vt:lpstr>#9Slide03 Arima Madurai ExtraBo</vt:lpstr>
      <vt:lpstr>Arial</vt:lpstr>
      <vt:lpstr>Calibri</vt:lpstr>
      <vt:lpstr>Calibri Light</vt:lpstr>
      <vt:lpstr>Cambria</vt:lpstr>
      <vt:lpstr>Garamond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07 Nguyen Linh Chi</cp:lastModifiedBy>
  <cp:revision>187</cp:revision>
  <dcterms:created xsi:type="dcterms:W3CDTF">2017-10-03T01:20:28Z</dcterms:created>
  <dcterms:modified xsi:type="dcterms:W3CDTF">2022-12-06T14:51:05Z</dcterms:modified>
</cp:coreProperties>
</file>