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316" r:id="rId2"/>
    <p:sldId id="317" r:id="rId3"/>
    <p:sldId id="319" r:id="rId4"/>
    <p:sldId id="320" r:id="rId5"/>
    <p:sldId id="291" r:id="rId6"/>
    <p:sldId id="293" r:id="rId7"/>
    <p:sldId id="294" r:id="rId8"/>
    <p:sldId id="295" r:id="rId9"/>
    <p:sldId id="290" r:id="rId10"/>
    <p:sldId id="299" r:id="rId11"/>
    <p:sldId id="292" r:id="rId12"/>
    <p:sldId id="311" r:id="rId13"/>
    <p:sldId id="296" r:id="rId14"/>
    <p:sldId id="302" r:id="rId15"/>
    <p:sldId id="303" r:id="rId16"/>
    <p:sldId id="321" r:id="rId17"/>
    <p:sldId id="318" r:id="rId18"/>
  </p:sldIdLst>
  <p:sldSz cx="9144000" cy="5715000" type="screen16x1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008000"/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96" autoAdjust="0"/>
    <p:restoredTop sz="94660" autoAdjust="0"/>
  </p:normalViewPr>
  <p:slideViewPr>
    <p:cSldViewPr>
      <p:cViewPr varScale="1">
        <p:scale>
          <a:sx n="88" d="100"/>
          <a:sy n="88" d="100"/>
        </p:scale>
        <p:origin x="-960" y="-96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D1ACFD18-006E-4B84-8BD3-4AB29DA7D51E}" type="datetimeFigureOut">
              <a:rPr lang="vi-VN" altLang="en-US"/>
              <a:pPr>
                <a:defRPr/>
              </a:pPr>
              <a:t>17/11/2022</a:t>
            </a:fld>
            <a:endParaRPr lang="vi-VN" alt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85800" y="685800"/>
            <a:ext cx="54864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 noProof="0" smtClean="0"/>
              <a:t>Click to edit Master text styles</a:t>
            </a:r>
          </a:p>
          <a:p>
            <a:pPr lvl="1"/>
            <a:r>
              <a:rPr lang="vi-VN" altLang="en-US" noProof="0" smtClean="0"/>
              <a:t>Second level</a:t>
            </a:r>
          </a:p>
          <a:p>
            <a:pPr lvl="2"/>
            <a:r>
              <a:rPr lang="vi-VN" altLang="en-US" noProof="0" smtClean="0"/>
              <a:t>Third level</a:t>
            </a:r>
          </a:p>
          <a:p>
            <a:pPr lvl="3"/>
            <a:r>
              <a:rPr lang="vi-VN" altLang="en-US" noProof="0" smtClean="0"/>
              <a:t>Fourth level</a:t>
            </a:r>
          </a:p>
          <a:p>
            <a:pPr lvl="4"/>
            <a:r>
              <a:rPr lang="vi-VN" altLang="en-US" noProof="0" smtClean="0"/>
              <a:t>Fifth level</a:t>
            </a:r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471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F1CBCE4-31F1-4B8C-A841-E1FD2950609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0556462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60438" y="1143000"/>
            <a:ext cx="4937125" cy="30861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vi-VN" altLang="en-US" smtClean="0"/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BCE51879-7A91-4DAC-8295-8678D838A8F6}" type="slidenum">
              <a:rPr lang="en-US" altLang="en-US" sz="1200">
                <a:latin typeface="Calibri" pitchFamily="34" charset="0"/>
                <a:cs typeface="Arial" pitchFamily="34" charset="0"/>
              </a:rPr>
              <a:pPr algn="r" eaLnBrk="1" hangingPunct="1"/>
              <a:t>5</a:t>
            </a:fld>
            <a:endParaRPr lang="en-US" altLang="en-US" sz="120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60438" y="1143000"/>
            <a:ext cx="4937125" cy="3086100"/>
          </a:xfrm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vi-VN" altLang="en-US" smtClean="0"/>
          </a:p>
        </p:txBody>
      </p:sp>
      <p:sp>
        <p:nvSpPr>
          <p:cNvPr id="2662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A79FD8A5-4C05-4312-88CB-FAD406F8625C}" type="slidenum">
              <a:rPr lang="en-US" altLang="en-US" sz="1200">
                <a:latin typeface="Calibri" pitchFamily="34" charset="0"/>
                <a:cs typeface="Arial" pitchFamily="34" charset="0"/>
              </a:rPr>
              <a:pPr algn="r" eaLnBrk="1" hangingPunct="1"/>
              <a:t>14</a:t>
            </a:fld>
            <a:endParaRPr lang="en-US" altLang="en-US" sz="120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60438" y="1143000"/>
            <a:ext cx="4937125" cy="3086100"/>
          </a:xfrm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vi-VN" altLang="en-US" smtClean="0"/>
          </a:p>
        </p:txBody>
      </p:sp>
      <p:sp>
        <p:nvSpPr>
          <p:cNvPr id="2765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169E952-38CB-4A24-80A0-932D02A3A505}" type="slidenum">
              <a:rPr lang="en-US" altLang="en-US" sz="1200">
                <a:latin typeface="Calibri" pitchFamily="34" charset="0"/>
                <a:cs typeface="Arial" pitchFamily="34" charset="0"/>
              </a:rPr>
              <a:pPr algn="r" eaLnBrk="1" hangingPunct="1"/>
              <a:t>15</a:t>
            </a:fld>
            <a:endParaRPr lang="en-US" altLang="en-US" sz="120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60438" y="1143000"/>
            <a:ext cx="4937125" cy="30861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vi-VN" altLang="en-US" smtClean="0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612EB429-544C-42D2-A74F-3BC73CC9B3B8}" type="slidenum">
              <a:rPr lang="en-US" altLang="en-US" sz="1200">
                <a:latin typeface="Calibri" pitchFamily="34" charset="0"/>
                <a:cs typeface="Arial" pitchFamily="34" charset="0"/>
              </a:rPr>
              <a:pPr algn="r" eaLnBrk="1" hangingPunct="1"/>
              <a:t>6</a:t>
            </a:fld>
            <a:endParaRPr lang="en-US" altLang="en-US" sz="120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60438" y="1143000"/>
            <a:ext cx="4937125" cy="30861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vi-VN" altLang="en-US" smtClean="0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0E5A34B2-D94A-4D79-9B7F-BF35986A81ED}" type="slidenum">
              <a:rPr lang="en-US" altLang="en-US" sz="1200">
                <a:latin typeface="Calibri" pitchFamily="34" charset="0"/>
                <a:cs typeface="Arial" pitchFamily="34" charset="0"/>
              </a:rPr>
              <a:pPr algn="r" eaLnBrk="1" hangingPunct="1"/>
              <a:t>7</a:t>
            </a:fld>
            <a:endParaRPr lang="en-US" altLang="en-US" sz="120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60438" y="1143000"/>
            <a:ext cx="4937125" cy="30861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vi-VN" altLang="en-US" smtClean="0"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E09C774-2A06-41EE-A353-4DE614AEFE49}" type="slidenum">
              <a:rPr lang="en-US" altLang="en-US" sz="1200">
                <a:latin typeface="Calibri" pitchFamily="34" charset="0"/>
                <a:cs typeface="Arial" pitchFamily="34" charset="0"/>
              </a:rPr>
              <a:pPr algn="r" eaLnBrk="1" hangingPunct="1"/>
              <a:t>8</a:t>
            </a:fld>
            <a:endParaRPr lang="en-US" altLang="en-US" sz="120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60438" y="1143000"/>
            <a:ext cx="4937125" cy="3086100"/>
          </a:xfrm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vi-VN" altLang="en-US" smtClean="0"/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68F74FA1-91D1-491F-9259-8B4A8AA31858}" type="slidenum">
              <a:rPr lang="en-US" altLang="en-US" sz="1200">
                <a:latin typeface="Calibri" pitchFamily="34" charset="0"/>
                <a:cs typeface="Arial" pitchFamily="34" charset="0"/>
              </a:rPr>
              <a:pPr algn="r" eaLnBrk="1" hangingPunct="1"/>
              <a:t>9</a:t>
            </a:fld>
            <a:endParaRPr lang="en-US" altLang="en-US" sz="120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60438" y="1143000"/>
            <a:ext cx="4937125" cy="3086100"/>
          </a:xfrm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vi-VN" altLang="en-US" smtClean="0"/>
          </a:p>
        </p:txBody>
      </p:sp>
      <p:sp>
        <p:nvSpPr>
          <p:cNvPr id="2253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4518CCE-5024-42DD-A2EA-43F3FFFD6524}" type="slidenum">
              <a:rPr lang="en-US" altLang="en-US" sz="1200">
                <a:latin typeface="Calibri" pitchFamily="34" charset="0"/>
                <a:cs typeface="Arial" pitchFamily="34" charset="0"/>
              </a:rPr>
              <a:pPr algn="r" eaLnBrk="1" hangingPunct="1"/>
              <a:t>10</a:t>
            </a:fld>
            <a:endParaRPr lang="en-US" altLang="en-US" sz="120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60438" y="1143000"/>
            <a:ext cx="4937125" cy="3086100"/>
          </a:xfrm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vi-VN" altLang="en-US" smtClean="0"/>
          </a:p>
        </p:txBody>
      </p:sp>
      <p:sp>
        <p:nvSpPr>
          <p:cNvPr id="2355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73AD533-599A-41D8-9796-5277B91BB742}" type="slidenum">
              <a:rPr lang="en-US" altLang="en-US" sz="1200">
                <a:latin typeface="Calibri" pitchFamily="34" charset="0"/>
                <a:cs typeface="Arial" pitchFamily="34" charset="0"/>
              </a:rPr>
              <a:pPr algn="r" eaLnBrk="1" hangingPunct="1"/>
              <a:t>11</a:t>
            </a:fld>
            <a:endParaRPr lang="en-US" altLang="en-US" sz="120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60438" y="1143000"/>
            <a:ext cx="4937125" cy="3086100"/>
          </a:xfrm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vi-VN" altLang="en-US" smtClean="0"/>
          </a:p>
        </p:txBody>
      </p:sp>
      <p:sp>
        <p:nvSpPr>
          <p:cNvPr id="2458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3282624C-56EF-477E-8032-AA4E7D856215}" type="slidenum">
              <a:rPr lang="en-US" altLang="en-US" sz="1200">
                <a:latin typeface="Calibri" pitchFamily="34" charset="0"/>
                <a:cs typeface="Arial" pitchFamily="34" charset="0"/>
              </a:rPr>
              <a:pPr algn="r" eaLnBrk="1" hangingPunct="1"/>
              <a:t>12</a:t>
            </a:fld>
            <a:endParaRPr lang="en-US" altLang="en-US" sz="120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60438" y="1143000"/>
            <a:ext cx="4937125" cy="3086100"/>
          </a:xfrm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vi-VN" altLang="en-US" smtClean="0"/>
          </a:p>
        </p:txBody>
      </p:sp>
      <p:sp>
        <p:nvSpPr>
          <p:cNvPr id="2560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4B16F6C-7F15-4AFA-ACBA-2E5A02666A3A}" type="slidenum">
              <a:rPr lang="en-US" altLang="en-US" sz="1200">
                <a:latin typeface="Calibri" pitchFamily="34" charset="0"/>
                <a:cs typeface="Arial" pitchFamily="34" charset="0"/>
              </a:rPr>
              <a:pPr algn="r" eaLnBrk="1" hangingPunct="1"/>
              <a:t>13</a:t>
            </a:fld>
            <a:endParaRPr lang="en-US" altLang="en-US" sz="120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390344-8C3A-4E32-8BFE-EAE048AE73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6654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F52B1-D183-4E2B-8326-5F4797A771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9429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36119-857E-40A9-8901-010E7FC2C1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30331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333500"/>
            <a:ext cx="4038600" cy="182165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282157"/>
            <a:ext cx="4038600" cy="18229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73E55D-5420-4BEF-9AD6-6D471B5C03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40164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28865"/>
            <a:ext cx="8229600" cy="487627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D799C-5AC3-42C2-A6C4-AE4710048C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2494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4502B6-3542-4535-AC85-5EBD96BCEE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6430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0D076A-BC78-4C0B-B3E6-F4F8CA64CA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0741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43E51D-9E06-46C2-A4E3-5C5BD5A29C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5179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F812DD-2BC8-4A0A-BBB7-E3C98EB1D2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9710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39A7B-A082-4CC4-9AE5-6C7642AF0A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181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A33E81-2E60-4B7D-AC9D-1B45E3CB64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1511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962D4-A9E2-4931-9344-30557DC518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4017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4A1FB0-F67A-4603-92EA-4AF74B01CF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0213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33500"/>
            <a:ext cx="8229600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5203825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5203825"/>
            <a:ext cx="2895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5203825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2FC3EC63-4F5B-4C49-B31B-A86F47D7F2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762000" y="1143000"/>
            <a:ext cx="1905000" cy="1206500"/>
          </a:xfrm>
          <a:prstGeom prst="rect">
            <a:avLst/>
          </a:prstGeom>
          <a:noFill/>
        </p:spPr>
        <p:txBody>
          <a:bodyPr spcFirstLastPara="1">
            <a:prstTxWarp prst="textArchDown">
              <a:avLst/>
            </a:prstTxWarp>
            <a:spAutoFit/>
          </a:bodyPr>
          <a:lstStyle/>
          <a:p>
            <a:pPr algn="ctr" eaLnBrk="1" hangingPunct="1">
              <a:defRPr/>
            </a:pPr>
            <a:r>
              <a:rPr lang="en-US" sz="2000" b="1">
                <a:solidFill>
                  <a:schemeClr val="bg1"/>
                </a:solidFill>
                <a:latin typeface="VNI-Times" pitchFamily="2" charset="0"/>
                <a:cs typeface="Arial" charset="0"/>
              </a:rPr>
              <a:t>GD &amp; ÑT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715000"/>
          </a:xfrm>
          <a:prstGeom prst="rect">
            <a:avLst/>
          </a:prstGeom>
        </p:spPr>
      </p:pic>
      <p:sp>
        <p:nvSpPr>
          <p:cNvPr id="2072" name="WordArt 15"/>
          <p:cNvSpPr>
            <a:spLocks noChangeArrowheads="1" noChangeShapeType="1" noTextEdit="1"/>
          </p:cNvSpPr>
          <p:nvPr/>
        </p:nvSpPr>
        <p:spPr bwMode="auto">
          <a:xfrm>
            <a:off x="1447800" y="2275429"/>
            <a:ext cx="6934200" cy="60075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NHÂN VỚI </a:t>
            </a:r>
            <a:r>
              <a:rPr lang="en-US" sz="24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SỐ  </a:t>
            </a:r>
            <a:r>
              <a:rPr lang="en-US" sz="24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CÓ TẬN CÙNG LÀ CHỮ SỐ 0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66700" y="1562100"/>
            <a:ext cx="861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81200" y="728365"/>
            <a:ext cx="5562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TRƯỜNG TIỂU HỌC SÀI ĐỒNG</a:t>
            </a:r>
            <a:endParaRPr lang="en-US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229100" y="3826014"/>
            <a:ext cx="48387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rgbClr val="FF0000"/>
                </a:solidFill>
              </a:rPr>
              <a:t>Gv</a:t>
            </a:r>
            <a:r>
              <a:rPr lang="en-US" sz="2000" b="1" dirty="0" smtClean="0">
                <a:solidFill>
                  <a:srgbClr val="FF0000"/>
                </a:solidFill>
              </a:rPr>
              <a:t>  : </a:t>
            </a:r>
            <a:r>
              <a:rPr lang="en-US" sz="2000" b="1" dirty="0" err="1" smtClean="0">
                <a:solidFill>
                  <a:srgbClr val="FF0000"/>
                </a:solidFill>
              </a:rPr>
              <a:t>Nguyễn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Thị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Bích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Thủy</a:t>
            </a:r>
            <a:endParaRPr lang="en-US" sz="2000" b="1" dirty="0" smtClean="0">
              <a:solidFill>
                <a:srgbClr val="FF0000"/>
              </a:solidFill>
            </a:endParaRPr>
          </a:p>
          <a:p>
            <a:r>
              <a:rPr lang="en-US" sz="2000" b="1" dirty="0" err="1" smtClean="0">
                <a:solidFill>
                  <a:srgbClr val="FF0000"/>
                </a:solidFill>
              </a:rPr>
              <a:t>Lớp</a:t>
            </a:r>
            <a:r>
              <a:rPr lang="en-US" sz="2000" b="1" dirty="0" smtClean="0">
                <a:solidFill>
                  <a:srgbClr val="FF0000"/>
                </a:solidFill>
              </a:rPr>
              <a:t> : 4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13"/>
          <p:cNvSpPr txBox="1">
            <a:spLocks noChangeArrowheads="1"/>
          </p:cNvSpPr>
          <p:nvPr/>
        </p:nvSpPr>
        <p:spPr bwMode="auto">
          <a:xfrm>
            <a:off x="381000" y="1714500"/>
            <a:ext cx="2362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sz="180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28600" y="1905000"/>
            <a:ext cx="2590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008000"/>
                </a:solidFill>
                <a:ea typeface="Tahoma" pitchFamily="34" charset="0"/>
                <a:cs typeface="Times New Roman" pitchFamily="18" charset="0"/>
              </a:rPr>
              <a:t>a. 1342 x 40</a:t>
            </a:r>
          </a:p>
        </p:txBody>
      </p:sp>
      <p:sp>
        <p:nvSpPr>
          <p:cNvPr id="9221" name="Text Box 15"/>
          <p:cNvSpPr txBox="1">
            <a:spLocks noChangeArrowheads="1"/>
          </p:cNvSpPr>
          <p:nvPr/>
        </p:nvSpPr>
        <p:spPr bwMode="auto">
          <a:xfrm>
            <a:off x="3962400" y="1460500"/>
            <a:ext cx="2209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sz="1800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276600" y="1905000"/>
            <a:ext cx="29432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008000"/>
                </a:solidFill>
                <a:ea typeface="Tahoma" pitchFamily="34" charset="0"/>
                <a:cs typeface="Times New Roman" pitchFamily="18" charset="0"/>
              </a:rPr>
              <a:t>b. 13546 x 30</a:t>
            </a:r>
          </a:p>
        </p:txBody>
      </p:sp>
      <p:sp>
        <p:nvSpPr>
          <p:cNvPr id="9223" name="Text Box 17"/>
          <p:cNvSpPr txBox="1">
            <a:spLocks noChangeArrowheads="1"/>
          </p:cNvSpPr>
          <p:nvPr/>
        </p:nvSpPr>
        <p:spPr bwMode="auto">
          <a:xfrm>
            <a:off x="6629400" y="1714500"/>
            <a:ext cx="2514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sz="1800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400800" y="1841500"/>
            <a:ext cx="2743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008000"/>
                </a:solidFill>
                <a:ea typeface="Tahoma" pitchFamily="34" charset="0"/>
                <a:cs typeface="Times New Roman" pitchFamily="18" charset="0"/>
              </a:rPr>
              <a:t>c. 5642 x 200</a:t>
            </a:r>
          </a:p>
        </p:txBody>
      </p:sp>
      <p:sp>
        <p:nvSpPr>
          <p:cNvPr id="9225" name="Text Box 19"/>
          <p:cNvSpPr txBox="1">
            <a:spLocks noChangeArrowheads="1"/>
          </p:cNvSpPr>
          <p:nvPr/>
        </p:nvSpPr>
        <p:spPr bwMode="auto">
          <a:xfrm>
            <a:off x="533400" y="2159000"/>
            <a:ext cx="1371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sz="1800"/>
          </a:p>
        </p:txBody>
      </p:sp>
      <p:sp>
        <p:nvSpPr>
          <p:cNvPr id="69652" name="TextBox 8"/>
          <p:cNvSpPr txBox="1">
            <a:spLocks noChangeArrowheads="1"/>
          </p:cNvSpPr>
          <p:nvPr/>
        </p:nvSpPr>
        <p:spPr bwMode="auto">
          <a:xfrm>
            <a:off x="1295400" y="2613025"/>
            <a:ext cx="13954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ea typeface="Tahoma" pitchFamily="34" charset="0"/>
                <a:cs typeface="Times New Roman" pitchFamily="18" charset="0"/>
              </a:rPr>
              <a:t>1342</a:t>
            </a:r>
          </a:p>
        </p:txBody>
      </p:sp>
      <p:sp>
        <p:nvSpPr>
          <p:cNvPr id="9227" name="Text Box 21"/>
          <p:cNvSpPr txBox="1">
            <a:spLocks noChangeArrowheads="1"/>
          </p:cNvSpPr>
          <p:nvPr/>
        </p:nvSpPr>
        <p:spPr bwMode="auto">
          <a:xfrm>
            <a:off x="914400" y="2603500"/>
            <a:ext cx="1676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sz="1800"/>
          </a:p>
        </p:txBody>
      </p:sp>
      <p:sp>
        <p:nvSpPr>
          <p:cNvPr id="69654" name="TextBox 9"/>
          <p:cNvSpPr txBox="1">
            <a:spLocks noChangeArrowheads="1"/>
          </p:cNvSpPr>
          <p:nvPr/>
        </p:nvSpPr>
        <p:spPr bwMode="auto">
          <a:xfrm>
            <a:off x="1774825" y="3155950"/>
            <a:ext cx="8858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ea typeface="Tahoma" pitchFamily="34" charset="0"/>
                <a:cs typeface="Times New Roman" pitchFamily="18" charset="0"/>
              </a:rPr>
              <a:t>40</a:t>
            </a:r>
          </a:p>
        </p:txBody>
      </p:sp>
      <p:sp>
        <p:nvSpPr>
          <p:cNvPr id="9229" name="Text Box 23"/>
          <p:cNvSpPr txBox="1">
            <a:spLocks noChangeArrowheads="1"/>
          </p:cNvSpPr>
          <p:nvPr/>
        </p:nvSpPr>
        <p:spPr bwMode="auto">
          <a:xfrm>
            <a:off x="609600" y="2476500"/>
            <a:ext cx="838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sz="1800"/>
          </a:p>
        </p:txBody>
      </p:sp>
      <p:sp>
        <p:nvSpPr>
          <p:cNvPr id="69656" name="TextBox 10"/>
          <p:cNvSpPr txBox="1">
            <a:spLocks noChangeArrowheads="1"/>
          </p:cNvSpPr>
          <p:nvPr/>
        </p:nvSpPr>
        <p:spPr bwMode="auto">
          <a:xfrm>
            <a:off x="936625" y="2867025"/>
            <a:ext cx="3714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ea typeface="Tahoma" pitchFamily="34" charset="0"/>
                <a:cs typeface="Times New Roman" pitchFamily="18" charset="0"/>
              </a:rPr>
              <a:t>x</a:t>
            </a:r>
          </a:p>
        </p:txBody>
      </p:sp>
      <p:sp>
        <p:nvSpPr>
          <p:cNvPr id="9231" name="Text Box 25"/>
          <p:cNvSpPr txBox="1">
            <a:spLocks noChangeArrowheads="1"/>
          </p:cNvSpPr>
          <p:nvPr/>
        </p:nvSpPr>
        <p:spPr bwMode="auto">
          <a:xfrm>
            <a:off x="990600" y="3041650"/>
            <a:ext cx="16002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sz="1800"/>
          </a:p>
        </p:txBody>
      </p:sp>
      <p:sp>
        <p:nvSpPr>
          <p:cNvPr id="9232" name="Text Box 27"/>
          <p:cNvSpPr txBox="1">
            <a:spLocks noChangeArrowheads="1"/>
          </p:cNvSpPr>
          <p:nvPr/>
        </p:nvSpPr>
        <p:spPr bwMode="auto">
          <a:xfrm>
            <a:off x="1066800" y="3041650"/>
            <a:ext cx="15240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sz="1800"/>
          </a:p>
        </p:txBody>
      </p:sp>
      <p:cxnSp>
        <p:nvCxnSpPr>
          <p:cNvPr id="12" name="Straight Connector 11"/>
          <p:cNvCxnSpPr>
            <a:cxnSpLocks noChangeShapeType="1"/>
          </p:cNvCxnSpPr>
          <p:nvPr/>
        </p:nvCxnSpPr>
        <p:spPr bwMode="auto">
          <a:xfrm>
            <a:off x="1138238" y="3703638"/>
            <a:ext cx="1300162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34" name="Text Box 29"/>
          <p:cNvSpPr txBox="1">
            <a:spLocks noChangeArrowheads="1"/>
          </p:cNvSpPr>
          <p:nvPr/>
        </p:nvSpPr>
        <p:spPr bwMode="auto">
          <a:xfrm>
            <a:off x="990600" y="3302000"/>
            <a:ext cx="1676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sz="1800"/>
          </a:p>
        </p:txBody>
      </p:sp>
      <p:sp>
        <p:nvSpPr>
          <p:cNvPr id="69662" name="TextBox 13"/>
          <p:cNvSpPr txBox="1">
            <a:spLocks noChangeArrowheads="1"/>
          </p:cNvSpPr>
          <p:nvPr/>
        </p:nvSpPr>
        <p:spPr bwMode="auto">
          <a:xfrm>
            <a:off x="1062038" y="3810000"/>
            <a:ext cx="1654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8000"/>
                </a:solidFill>
                <a:ea typeface="Tahoma" pitchFamily="34" charset="0"/>
                <a:cs typeface="Times New Roman" pitchFamily="18" charset="0"/>
              </a:rPr>
              <a:t>53680</a:t>
            </a:r>
          </a:p>
        </p:txBody>
      </p:sp>
      <p:sp>
        <p:nvSpPr>
          <p:cNvPr id="9236" name="Text Box 31"/>
          <p:cNvSpPr txBox="1">
            <a:spLocks noChangeArrowheads="1"/>
          </p:cNvSpPr>
          <p:nvPr/>
        </p:nvSpPr>
        <p:spPr bwMode="auto">
          <a:xfrm>
            <a:off x="3810000" y="2159000"/>
            <a:ext cx="1676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sz="1800"/>
          </a:p>
        </p:txBody>
      </p:sp>
      <p:sp>
        <p:nvSpPr>
          <p:cNvPr id="69664" name="TextBox 27"/>
          <p:cNvSpPr txBox="1">
            <a:spLocks noChangeArrowheads="1"/>
          </p:cNvSpPr>
          <p:nvPr/>
        </p:nvSpPr>
        <p:spPr bwMode="auto">
          <a:xfrm>
            <a:off x="3732213" y="2638425"/>
            <a:ext cx="161448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ea typeface="Tahoma" pitchFamily="34" charset="0"/>
                <a:cs typeface="Times New Roman" pitchFamily="18" charset="0"/>
              </a:rPr>
              <a:t>13546</a:t>
            </a:r>
          </a:p>
        </p:txBody>
      </p:sp>
      <p:sp>
        <p:nvSpPr>
          <p:cNvPr id="9238" name="Text Box 33"/>
          <p:cNvSpPr txBox="1">
            <a:spLocks noChangeArrowheads="1"/>
          </p:cNvSpPr>
          <p:nvPr/>
        </p:nvSpPr>
        <p:spPr bwMode="auto">
          <a:xfrm>
            <a:off x="3962400" y="2603500"/>
            <a:ext cx="1447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sz="1800"/>
          </a:p>
        </p:txBody>
      </p:sp>
      <p:sp>
        <p:nvSpPr>
          <p:cNvPr id="69666" name="TextBox 28"/>
          <p:cNvSpPr txBox="1">
            <a:spLocks noChangeArrowheads="1"/>
          </p:cNvSpPr>
          <p:nvPr/>
        </p:nvSpPr>
        <p:spPr bwMode="auto">
          <a:xfrm>
            <a:off x="4235450" y="3033713"/>
            <a:ext cx="13271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3600" b="1" dirty="0">
                <a:solidFill>
                  <a:srgbClr val="0000FF"/>
                </a:solidFill>
                <a:ea typeface="Tahoma" pitchFamily="34" charset="0"/>
                <a:cs typeface="Times New Roman" pitchFamily="18" charset="0"/>
              </a:rPr>
              <a:t>  30</a:t>
            </a:r>
          </a:p>
        </p:txBody>
      </p:sp>
      <p:sp>
        <p:nvSpPr>
          <p:cNvPr id="9240" name="Text Box 35"/>
          <p:cNvSpPr txBox="1">
            <a:spLocks noChangeArrowheads="1"/>
          </p:cNvSpPr>
          <p:nvPr/>
        </p:nvSpPr>
        <p:spPr bwMode="auto">
          <a:xfrm>
            <a:off x="3505200" y="2540000"/>
            <a:ext cx="533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sz="1800"/>
          </a:p>
        </p:txBody>
      </p:sp>
      <p:sp>
        <p:nvSpPr>
          <p:cNvPr id="69668" name="TextBox 29"/>
          <p:cNvSpPr txBox="1">
            <a:spLocks noChangeArrowheads="1"/>
          </p:cNvSpPr>
          <p:nvPr/>
        </p:nvSpPr>
        <p:spPr bwMode="auto">
          <a:xfrm>
            <a:off x="3503613" y="2838450"/>
            <a:ext cx="3730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ea typeface="Tahoma" pitchFamily="34" charset="0"/>
                <a:cs typeface="Times New Roman" pitchFamily="18" charset="0"/>
              </a:rPr>
              <a:t>x</a:t>
            </a:r>
          </a:p>
        </p:txBody>
      </p:sp>
      <p:sp>
        <p:nvSpPr>
          <p:cNvPr id="9242" name="Text Box 37"/>
          <p:cNvSpPr txBox="1">
            <a:spLocks noChangeArrowheads="1"/>
          </p:cNvSpPr>
          <p:nvPr/>
        </p:nvSpPr>
        <p:spPr bwMode="auto">
          <a:xfrm>
            <a:off x="3810000" y="2984500"/>
            <a:ext cx="1371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sz="1800"/>
          </a:p>
        </p:txBody>
      </p:sp>
      <p:cxnSp>
        <p:nvCxnSpPr>
          <p:cNvPr id="31" name="Straight Connector 30"/>
          <p:cNvCxnSpPr>
            <a:cxnSpLocks noChangeShapeType="1"/>
          </p:cNvCxnSpPr>
          <p:nvPr/>
        </p:nvCxnSpPr>
        <p:spPr bwMode="auto">
          <a:xfrm>
            <a:off x="3729038" y="3648075"/>
            <a:ext cx="1379537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9672" name="TextBox 31"/>
          <p:cNvSpPr txBox="1">
            <a:spLocks noChangeArrowheads="1"/>
          </p:cNvSpPr>
          <p:nvPr/>
        </p:nvSpPr>
        <p:spPr bwMode="auto">
          <a:xfrm>
            <a:off x="3576638" y="3746500"/>
            <a:ext cx="186848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8000"/>
                </a:solidFill>
                <a:ea typeface="Tahoma" pitchFamily="34" charset="0"/>
                <a:cs typeface="Times New Roman" pitchFamily="18" charset="0"/>
              </a:rPr>
              <a:t>406380</a:t>
            </a:r>
          </a:p>
        </p:txBody>
      </p:sp>
      <p:sp>
        <p:nvSpPr>
          <p:cNvPr id="9246" name="Text Box 41"/>
          <p:cNvSpPr txBox="1">
            <a:spLocks noChangeArrowheads="1"/>
          </p:cNvSpPr>
          <p:nvPr/>
        </p:nvSpPr>
        <p:spPr bwMode="auto">
          <a:xfrm>
            <a:off x="6629400" y="2159000"/>
            <a:ext cx="2209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sz="1800"/>
          </a:p>
        </p:txBody>
      </p:sp>
      <p:sp>
        <p:nvSpPr>
          <p:cNvPr id="69675" name="TextBox 32"/>
          <p:cNvSpPr txBox="1">
            <a:spLocks noChangeArrowheads="1"/>
          </p:cNvSpPr>
          <p:nvPr/>
        </p:nvSpPr>
        <p:spPr bwMode="auto">
          <a:xfrm>
            <a:off x="7237413" y="2497138"/>
            <a:ext cx="16589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ea typeface="Tahoma" pitchFamily="34" charset="0"/>
                <a:cs typeface="Times New Roman" pitchFamily="18" charset="0"/>
              </a:rPr>
              <a:t>5642</a:t>
            </a:r>
          </a:p>
        </p:txBody>
      </p:sp>
      <p:sp>
        <p:nvSpPr>
          <p:cNvPr id="69676" name="TextBox 33"/>
          <p:cNvSpPr txBox="1">
            <a:spLocks noChangeArrowheads="1"/>
          </p:cNvSpPr>
          <p:nvPr/>
        </p:nvSpPr>
        <p:spPr bwMode="auto">
          <a:xfrm>
            <a:off x="7539038" y="3068638"/>
            <a:ext cx="13239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ea typeface="Tahoma" pitchFamily="34" charset="0"/>
                <a:cs typeface="Times New Roman" pitchFamily="18" charset="0"/>
              </a:rPr>
              <a:t>200</a:t>
            </a:r>
          </a:p>
        </p:txBody>
      </p:sp>
      <p:sp>
        <p:nvSpPr>
          <p:cNvPr id="69677" name="TextBox 34"/>
          <p:cNvSpPr txBox="1">
            <a:spLocks noChangeArrowheads="1"/>
          </p:cNvSpPr>
          <p:nvPr/>
        </p:nvSpPr>
        <p:spPr bwMode="auto">
          <a:xfrm>
            <a:off x="6969125" y="2814638"/>
            <a:ext cx="3714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ea typeface="Tahoma" pitchFamily="34" charset="0"/>
                <a:cs typeface="Times New Roman" pitchFamily="18" charset="0"/>
              </a:rPr>
              <a:t>x</a:t>
            </a:r>
          </a:p>
        </p:txBody>
      </p:sp>
      <p:sp>
        <p:nvSpPr>
          <p:cNvPr id="9250" name="Text Box 46"/>
          <p:cNvSpPr txBox="1">
            <a:spLocks noChangeArrowheads="1"/>
          </p:cNvSpPr>
          <p:nvPr/>
        </p:nvSpPr>
        <p:spPr bwMode="auto">
          <a:xfrm>
            <a:off x="6934200" y="3048000"/>
            <a:ext cx="1447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sz="1800"/>
          </a:p>
        </p:txBody>
      </p:sp>
      <p:cxnSp>
        <p:nvCxnSpPr>
          <p:cNvPr id="36" name="Straight Connector 35"/>
          <p:cNvCxnSpPr>
            <a:cxnSpLocks noChangeShapeType="1"/>
          </p:cNvCxnSpPr>
          <p:nvPr/>
        </p:nvCxnSpPr>
        <p:spPr bwMode="auto">
          <a:xfrm>
            <a:off x="7081838" y="3640138"/>
            <a:ext cx="146685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52" name="Text Box 48"/>
          <p:cNvSpPr txBox="1">
            <a:spLocks noChangeArrowheads="1"/>
          </p:cNvSpPr>
          <p:nvPr/>
        </p:nvSpPr>
        <p:spPr bwMode="auto">
          <a:xfrm>
            <a:off x="7010400" y="3302000"/>
            <a:ext cx="1295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sz="1800"/>
          </a:p>
        </p:txBody>
      </p:sp>
      <p:sp>
        <p:nvSpPr>
          <p:cNvPr id="69681" name="TextBox 36"/>
          <p:cNvSpPr txBox="1">
            <a:spLocks noChangeArrowheads="1"/>
          </p:cNvSpPr>
          <p:nvPr/>
        </p:nvSpPr>
        <p:spPr bwMode="auto">
          <a:xfrm>
            <a:off x="6700838" y="3746500"/>
            <a:ext cx="21161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8000"/>
                </a:solidFill>
                <a:ea typeface="Tahoma" pitchFamily="34" charset="0"/>
                <a:cs typeface="Times New Roman" pitchFamily="18" charset="0"/>
              </a:rPr>
              <a:t>1128400</a:t>
            </a:r>
          </a:p>
        </p:txBody>
      </p:sp>
      <p:sp>
        <p:nvSpPr>
          <p:cNvPr id="12328" name="Text Box 40"/>
          <p:cNvSpPr txBox="1">
            <a:spLocks noChangeArrowheads="1"/>
          </p:cNvSpPr>
          <p:nvPr/>
        </p:nvSpPr>
        <p:spPr bwMode="auto">
          <a:xfrm>
            <a:off x="304800" y="809625"/>
            <a:ext cx="48768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008000"/>
                </a:solidFill>
              </a:rPr>
              <a:t>* </a:t>
            </a:r>
            <a:r>
              <a:rPr lang="en-US" altLang="en-US" sz="2800" b="1" dirty="0" err="1">
                <a:solidFill>
                  <a:srgbClr val="008000"/>
                </a:solidFill>
              </a:rPr>
              <a:t>Bài</a:t>
            </a:r>
            <a:r>
              <a:rPr lang="en-US" altLang="en-US" sz="2800" b="1" dirty="0">
                <a:solidFill>
                  <a:srgbClr val="008000"/>
                </a:solidFill>
              </a:rPr>
              <a:t> </a:t>
            </a:r>
            <a:r>
              <a:rPr lang="en-US" altLang="en-US" sz="2800" b="1" dirty="0" smtClean="0">
                <a:solidFill>
                  <a:srgbClr val="008000"/>
                </a:solidFill>
              </a:rPr>
              <a:t>1. </a:t>
            </a:r>
            <a:r>
              <a:rPr lang="en-US" altLang="en-US" sz="2800" b="1" dirty="0" err="1" smtClean="0">
                <a:solidFill>
                  <a:srgbClr val="008000"/>
                </a:solidFill>
              </a:rPr>
              <a:t>Đặt</a:t>
            </a:r>
            <a:r>
              <a:rPr lang="en-US" altLang="en-US" sz="2800" b="1" dirty="0" smtClean="0">
                <a:solidFill>
                  <a:srgbClr val="008000"/>
                </a:solidFill>
              </a:rPr>
              <a:t> </a:t>
            </a:r>
            <a:r>
              <a:rPr lang="en-US" altLang="en-US" sz="2800" b="1" dirty="0" err="1">
                <a:solidFill>
                  <a:srgbClr val="008000"/>
                </a:solidFill>
              </a:rPr>
              <a:t>tính</a:t>
            </a:r>
            <a:r>
              <a:rPr lang="en-US" altLang="en-US" sz="2800" b="1" dirty="0">
                <a:solidFill>
                  <a:srgbClr val="008000"/>
                </a:solidFill>
              </a:rPr>
              <a:t> </a:t>
            </a:r>
            <a:r>
              <a:rPr lang="en-US" altLang="en-US" sz="2800" b="1" dirty="0" err="1">
                <a:solidFill>
                  <a:srgbClr val="008000"/>
                </a:solidFill>
              </a:rPr>
              <a:t>rồi</a:t>
            </a:r>
            <a:r>
              <a:rPr lang="en-US" altLang="en-US" sz="2800" b="1" dirty="0">
                <a:solidFill>
                  <a:srgbClr val="008000"/>
                </a:solidFill>
              </a:rPr>
              <a:t> </a:t>
            </a:r>
            <a:r>
              <a:rPr lang="en-US" altLang="en-US" sz="2800" b="1" dirty="0" err="1">
                <a:solidFill>
                  <a:srgbClr val="008000"/>
                </a:solidFill>
              </a:rPr>
              <a:t>tính</a:t>
            </a:r>
            <a:r>
              <a:rPr lang="en-US" altLang="en-US" sz="2800" b="1" dirty="0">
                <a:solidFill>
                  <a:srgbClr val="008000"/>
                </a:solidFill>
              </a:rPr>
              <a:t>:</a:t>
            </a:r>
            <a:endParaRPr lang="en-US" sz="2800" dirty="0">
              <a:solidFill>
                <a:srgbClr val="008000"/>
              </a:solidFill>
            </a:endParaRPr>
          </a:p>
        </p:txBody>
      </p:sp>
      <p:sp>
        <p:nvSpPr>
          <p:cNvPr id="9256" name="Text Box 37"/>
          <p:cNvSpPr txBox="1">
            <a:spLocks noChangeArrowheads="1"/>
          </p:cNvSpPr>
          <p:nvPr/>
        </p:nvSpPr>
        <p:spPr bwMode="auto">
          <a:xfrm>
            <a:off x="0" y="0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endParaRPr lang="en-US" sz="2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88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38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88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69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69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69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69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69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9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69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9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9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69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69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69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69652" grpId="0"/>
      <p:bldP spid="69654" grpId="0"/>
      <p:bldP spid="69656" grpId="0"/>
      <p:bldP spid="69662" grpId="0"/>
      <p:bldP spid="69664" grpId="0"/>
      <p:bldP spid="69666" grpId="0"/>
      <p:bldP spid="69668" grpId="0"/>
      <p:bldP spid="69672" grpId="0"/>
      <p:bldP spid="69675" grpId="0"/>
      <p:bldP spid="69676" grpId="0"/>
      <p:bldP spid="69677" grpId="0"/>
      <p:bldP spid="6968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37"/>
          <p:cNvSpPr txBox="1">
            <a:spLocks noChangeArrowheads="1"/>
          </p:cNvSpPr>
          <p:nvPr/>
        </p:nvSpPr>
        <p:spPr bwMode="auto">
          <a:xfrm>
            <a:off x="152400" y="-1028700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endParaRPr lang="en-US" sz="2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52400" y="431800"/>
            <a:ext cx="3124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008000"/>
                </a:solidFill>
                <a:ea typeface="Tahoma" pitchFamily="34" charset="0"/>
                <a:cs typeface="Times New Roman" pitchFamily="18" charset="0"/>
              </a:rPr>
              <a:t>a. 1326 x 300 =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52400" y="876300"/>
            <a:ext cx="3124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008000"/>
                </a:solidFill>
                <a:ea typeface="Tahoma" pitchFamily="34" charset="0"/>
                <a:cs typeface="Times New Roman" pitchFamily="18" charset="0"/>
              </a:rPr>
              <a:t>b. 3450 x   20 =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52400" y="1320800"/>
            <a:ext cx="3124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008000"/>
                </a:solidFill>
                <a:ea typeface="Tahoma" pitchFamily="34" charset="0"/>
                <a:cs typeface="Times New Roman" pitchFamily="18" charset="0"/>
              </a:rPr>
              <a:t>c. 1450 x 800 =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3200400" y="876300"/>
            <a:ext cx="1447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CC3300"/>
                </a:solidFill>
                <a:ea typeface="Tahoma" pitchFamily="34" charset="0"/>
                <a:cs typeface="Times New Roman" pitchFamily="18" charset="0"/>
              </a:rPr>
              <a:t>69000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3200400" y="1320800"/>
            <a:ext cx="1981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CC3300"/>
                </a:solidFill>
                <a:ea typeface="Tahoma" pitchFamily="34" charset="0"/>
                <a:cs typeface="Times New Roman" pitchFamily="18" charset="0"/>
              </a:rPr>
              <a:t>1160 000</a:t>
            </a:r>
          </a:p>
        </p:txBody>
      </p:sp>
      <p:sp>
        <p:nvSpPr>
          <p:cNvPr id="90129" name="Text Box 17"/>
          <p:cNvSpPr txBox="1">
            <a:spLocks noChangeArrowheads="1"/>
          </p:cNvSpPr>
          <p:nvPr/>
        </p:nvSpPr>
        <p:spPr bwMode="auto">
          <a:xfrm>
            <a:off x="3200400" y="431800"/>
            <a:ext cx="2362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3200" b="1">
                <a:solidFill>
                  <a:srgbClr val="CC3300"/>
                </a:solidFill>
              </a:rPr>
              <a:t>3</a:t>
            </a:r>
            <a:r>
              <a:rPr lang="en-US" altLang="en-US" sz="3200" b="1">
                <a:solidFill>
                  <a:srgbClr val="CC3300"/>
                </a:solidFill>
              </a:rPr>
              <a:t>97 800</a:t>
            </a:r>
            <a:endParaRPr lang="vi-VN" altLang="en-US" sz="3200" b="1">
              <a:solidFill>
                <a:srgbClr val="CC3300"/>
              </a:solidFill>
            </a:endParaRPr>
          </a:p>
        </p:txBody>
      </p:sp>
      <p:sp>
        <p:nvSpPr>
          <p:cNvPr id="6168" name="Text Box 24"/>
          <p:cNvSpPr txBox="1">
            <a:spLocks noChangeArrowheads="1"/>
          </p:cNvSpPr>
          <p:nvPr/>
        </p:nvSpPr>
        <p:spPr bwMode="auto">
          <a:xfrm>
            <a:off x="152400" y="50800"/>
            <a:ext cx="36576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008000"/>
                </a:solidFill>
              </a:rPr>
              <a:t>* </a:t>
            </a:r>
            <a:r>
              <a:rPr lang="en-US" sz="2800" b="1" dirty="0" err="1">
                <a:solidFill>
                  <a:srgbClr val="008000"/>
                </a:solidFill>
              </a:rPr>
              <a:t>Bài</a:t>
            </a:r>
            <a:r>
              <a:rPr lang="en-US" sz="2800" b="1" dirty="0">
                <a:solidFill>
                  <a:srgbClr val="008000"/>
                </a:solidFill>
              </a:rPr>
              <a:t> 2: </a:t>
            </a:r>
            <a:r>
              <a:rPr lang="en-US" sz="2800" b="1" dirty="0" err="1" smtClean="0">
                <a:solidFill>
                  <a:srgbClr val="008000"/>
                </a:solidFill>
              </a:rPr>
              <a:t>Tính</a:t>
            </a:r>
            <a:endParaRPr lang="en-US" sz="2800" dirty="0">
              <a:solidFill>
                <a:srgbClr val="008000"/>
              </a:solidFill>
            </a:endParaRPr>
          </a:p>
        </p:txBody>
      </p:sp>
      <p:sp>
        <p:nvSpPr>
          <p:cNvPr id="6169" name="Text Box 25"/>
          <p:cNvSpPr txBox="1">
            <a:spLocks noChangeArrowheads="1"/>
          </p:cNvSpPr>
          <p:nvPr/>
        </p:nvSpPr>
        <p:spPr bwMode="auto">
          <a:xfrm>
            <a:off x="152400" y="2179637"/>
            <a:ext cx="91440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</a:rPr>
              <a:t>* </a:t>
            </a:r>
            <a:r>
              <a:rPr lang="en-US" sz="2400" b="1" dirty="0" err="1">
                <a:solidFill>
                  <a:srgbClr val="0000FF"/>
                </a:solidFill>
              </a:rPr>
              <a:t>Bài</a:t>
            </a:r>
            <a:r>
              <a:rPr lang="en-US" sz="2400" b="1" dirty="0">
                <a:solidFill>
                  <a:srgbClr val="0000FF"/>
                </a:solidFill>
              </a:rPr>
              <a:t> 3: </a:t>
            </a:r>
            <a:r>
              <a:rPr lang="en-US" sz="2400" b="1" dirty="0" err="1">
                <a:solidFill>
                  <a:srgbClr val="0000FF"/>
                </a:solidFill>
              </a:rPr>
              <a:t>Một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bao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gạo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cân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nặng</a:t>
            </a:r>
            <a:r>
              <a:rPr lang="en-US" sz="2400" b="1" dirty="0">
                <a:solidFill>
                  <a:srgbClr val="0000FF"/>
                </a:solidFill>
              </a:rPr>
              <a:t>  50kg, </a:t>
            </a:r>
            <a:r>
              <a:rPr lang="en-US" sz="2400" b="1" dirty="0" err="1">
                <a:solidFill>
                  <a:srgbClr val="0000FF"/>
                </a:solidFill>
              </a:rPr>
              <a:t>một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bao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ngô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cân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nặng</a:t>
            </a:r>
            <a:r>
              <a:rPr lang="en-US" sz="2400" b="1" dirty="0">
                <a:solidFill>
                  <a:srgbClr val="0000FF"/>
                </a:solidFill>
              </a:rPr>
              <a:t> 60kg. </a:t>
            </a:r>
            <a:r>
              <a:rPr lang="en-US" sz="2400" b="1" dirty="0" err="1">
                <a:solidFill>
                  <a:srgbClr val="0000FF"/>
                </a:solidFill>
              </a:rPr>
              <a:t>Một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xe</a:t>
            </a:r>
            <a:r>
              <a:rPr lang="en-US" sz="2400" b="1" dirty="0">
                <a:solidFill>
                  <a:srgbClr val="0000FF"/>
                </a:solidFill>
              </a:rPr>
              <a:t> ô </a:t>
            </a:r>
            <a:r>
              <a:rPr lang="en-US" sz="2400" b="1" dirty="0" err="1">
                <a:solidFill>
                  <a:srgbClr val="0000FF"/>
                </a:solidFill>
              </a:rPr>
              <a:t>tô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chở</a:t>
            </a:r>
            <a:r>
              <a:rPr lang="en-US" sz="2400" b="1" dirty="0">
                <a:solidFill>
                  <a:srgbClr val="0000FF"/>
                </a:solidFill>
              </a:rPr>
              <a:t> 30 </a:t>
            </a:r>
            <a:r>
              <a:rPr lang="en-US" sz="2400" b="1" dirty="0" err="1">
                <a:solidFill>
                  <a:srgbClr val="0000FF"/>
                </a:solidFill>
              </a:rPr>
              <a:t>bao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gạo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và</a:t>
            </a:r>
            <a:r>
              <a:rPr lang="en-US" sz="2400" b="1" dirty="0">
                <a:solidFill>
                  <a:srgbClr val="0000FF"/>
                </a:solidFill>
              </a:rPr>
              <a:t> 40 </a:t>
            </a:r>
            <a:r>
              <a:rPr lang="en-US" sz="2400" b="1" dirty="0" err="1">
                <a:solidFill>
                  <a:srgbClr val="0000FF"/>
                </a:solidFill>
              </a:rPr>
              <a:t>bao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ngô</a:t>
            </a:r>
            <a:r>
              <a:rPr lang="en-US" sz="2400" b="1" dirty="0">
                <a:solidFill>
                  <a:srgbClr val="0000FF"/>
                </a:solidFill>
              </a:rPr>
              <a:t>. </a:t>
            </a:r>
            <a:r>
              <a:rPr lang="en-US" sz="2400" b="1" dirty="0" err="1">
                <a:solidFill>
                  <a:srgbClr val="0000FF"/>
                </a:solidFill>
              </a:rPr>
              <a:t>Hỏi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xe</a:t>
            </a:r>
            <a:r>
              <a:rPr lang="en-US" sz="2400" b="1" dirty="0">
                <a:solidFill>
                  <a:srgbClr val="0000FF"/>
                </a:solidFill>
              </a:rPr>
              <a:t> ô </a:t>
            </a:r>
            <a:r>
              <a:rPr lang="en-US" sz="2400" b="1" dirty="0" err="1">
                <a:solidFill>
                  <a:srgbClr val="0000FF"/>
                </a:solidFill>
              </a:rPr>
              <a:t>tô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đó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chở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bao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nhiêu</a:t>
            </a:r>
            <a:r>
              <a:rPr lang="en-US" sz="2400" b="1" dirty="0">
                <a:solidFill>
                  <a:srgbClr val="0000FF"/>
                </a:solidFill>
              </a:rPr>
              <a:t> kg </a:t>
            </a:r>
            <a:r>
              <a:rPr lang="en-US" sz="2400" b="1" dirty="0" err="1">
                <a:solidFill>
                  <a:srgbClr val="0000FF"/>
                </a:solidFill>
              </a:rPr>
              <a:t>gọa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và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ngô</a:t>
            </a:r>
            <a:r>
              <a:rPr lang="en-US" sz="2400" b="1" dirty="0">
                <a:solidFill>
                  <a:srgbClr val="0000FF"/>
                </a:solidFill>
              </a:rPr>
              <a:t>?  </a:t>
            </a:r>
          </a:p>
        </p:txBody>
      </p:sp>
      <p:sp>
        <p:nvSpPr>
          <p:cNvPr id="6170" name="Text Box 26"/>
          <p:cNvSpPr txBox="1">
            <a:spLocks noChangeArrowheads="1"/>
          </p:cNvSpPr>
          <p:nvPr/>
        </p:nvSpPr>
        <p:spPr bwMode="auto">
          <a:xfrm>
            <a:off x="609600" y="3424237"/>
            <a:ext cx="16002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 dirty="0" err="1">
                <a:solidFill>
                  <a:srgbClr val="008000"/>
                </a:solidFill>
              </a:rPr>
              <a:t>Tóm</a:t>
            </a:r>
            <a:r>
              <a:rPr lang="en-US" sz="2400" b="1" dirty="0">
                <a:solidFill>
                  <a:srgbClr val="008000"/>
                </a:solidFill>
              </a:rPr>
              <a:t> </a:t>
            </a:r>
            <a:r>
              <a:rPr lang="en-US" sz="2400" b="1" dirty="0" err="1">
                <a:solidFill>
                  <a:srgbClr val="008000"/>
                </a:solidFill>
              </a:rPr>
              <a:t>tắt</a:t>
            </a:r>
            <a:endParaRPr lang="en-US" sz="2400" b="1" dirty="0">
              <a:solidFill>
                <a:srgbClr val="008000"/>
              </a:solidFill>
            </a:endParaRPr>
          </a:p>
        </p:txBody>
      </p:sp>
      <p:sp>
        <p:nvSpPr>
          <p:cNvPr id="6171" name="Text Box 27"/>
          <p:cNvSpPr txBox="1">
            <a:spLocks noChangeArrowheads="1"/>
          </p:cNvSpPr>
          <p:nvPr/>
        </p:nvSpPr>
        <p:spPr bwMode="auto">
          <a:xfrm>
            <a:off x="152400" y="3805237"/>
            <a:ext cx="25908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1 bao gạo: 50 kg</a:t>
            </a:r>
          </a:p>
        </p:txBody>
      </p:sp>
      <p:sp>
        <p:nvSpPr>
          <p:cNvPr id="6172" name="Text Box 28"/>
          <p:cNvSpPr txBox="1">
            <a:spLocks noChangeArrowheads="1"/>
          </p:cNvSpPr>
          <p:nvPr/>
        </p:nvSpPr>
        <p:spPr bwMode="auto">
          <a:xfrm>
            <a:off x="152400" y="4122737"/>
            <a:ext cx="29718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</a:rPr>
              <a:t>30 </a:t>
            </a:r>
            <a:r>
              <a:rPr lang="en-US" sz="2400" b="1" dirty="0" err="1">
                <a:solidFill>
                  <a:srgbClr val="FF0000"/>
                </a:solidFill>
              </a:rPr>
              <a:t>bao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gạo</a:t>
            </a:r>
            <a:r>
              <a:rPr lang="en-US" sz="2400" b="1" dirty="0">
                <a:solidFill>
                  <a:srgbClr val="FF0000"/>
                </a:solidFill>
              </a:rPr>
              <a:t>: … kg?</a:t>
            </a:r>
          </a:p>
        </p:txBody>
      </p:sp>
      <p:sp>
        <p:nvSpPr>
          <p:cNvPr id="6173" name="Text Box 29"/>
          <p:cNvSpPr txBox="1">
            <a:spLocks noChangeArrowheads="1"/>
          </p:cNvSpPr>
          <p:nvPr/>
        </p:nvSpPr>
        <p:spPr bwMode="auto">
          <a:xfrm>
            <a:off x="152400" y="4440237"/>
            <a:ext cx="29718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1 bao ngô : 60 kg</a:t>
            </a:r>
          </a:p>
        </p:txBody>
      </p:sp>
      <p:sp>
        <p:nvSpPr>
          <p:cNvPr id="6174" name="Text Box 30"/>
          <p:cNvSpPr txBox="1">
            <a:spLocks noChangeArrowheads="1"/>
          </p:cNvSpPr>
          <p:nvPr/>
        </p:nvSpPr>
        <p:spPr bwMode="auto">
          <a:xfrm>
            <a:off x="152400" y="4757737"/>
            <a:ext cx="29718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</a:rPr>
              <a:t>40 </a:t>
            </a:r>
            <a:r>
              <a:rPr lang="en-US" sz="2400" b="1" dirty="0" err="1">
                <a:solidFill>
                  <a:srgbClr val="FF0000"/>
                </a:solidFill>
              </a:rPr>
              <a:t>bao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ngô</a:t>
            </a:r>
            <a:r>
              <a:rPr lang="en-US" sz="2400" b="1" dirty="0">
                <a:solidFill>
                  <a:srgbClr val="FF0000"/>
                </a:solidFill>
              </a:rPr>
              <a:t>: … kg?</a:t>
            </a:r>
          </a:p>
        </p:txBody>
      </p:sp>
      <p:sp>
        <p:nvSpPr>
          <p:cNvPr id="6175" name="AutoShape 31"/>
          <p:cNvSpPr>
            <a:spLocks/>
          </p:cNvSpPr>
          <p:nvPr/>
        </p:nvSpPr>
        <p:spPr bwMode="auto">
          <a:xfrm>
            <a:off x="3162300" y="3822700"/>
            <a:ext cx="76200" cy="1397000"/>
          </a:xfrm>
          <a:prstGeom prst="rightBrace">
            <a:avLst>
              <a:gd name="adj1" fmla="val 183333"/>
              <a:gd name="adj2" fmla="val 51514"/>
            </a:avLst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76" name="Text Box 32"/>
          <p:cNvSpPr txBox="1">
            <a:spLocks noChangeArrowheads="1"/>
          </p:cNvSpPr>
          <p:nvPr/>
        </p:nvSpPr>
        <p:spPr bwMode="auto">
          <a:xfrm>
            <a:off x="3200400" y="4249737"/>
            <a:ext cx="9906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</a:rPr>
              <a:t>? kg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44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94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44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90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6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6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6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5" dur="80"/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6" dur="80"/>
                                        <p:tgtEl>
                                          <p:spTgt spid="61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80"/>
                                        <p:tgtEl>
                                          <p:spTgt spid="61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2" dur="80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3" dur="80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80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9" dur="80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0" dur="80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80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26" grpId="0"/>
      <p:bldP spid="27" grpId="0"/>
      <p:bldP spid="90129" grpId="0"/>
      <p:bldP spid="6168" grpId="0"/>
      <p:bldP spid="6170" grpId="0"/>
      <p:bldP spid="6171" grpId="0"/>
      <p:bldP spid="6172" grpId="0"/>
      <p:bldP spid="6173" grpId="0"/>
      <p:bldP spid="6174" grpId="0"/>
      <p:bldP spid="6175" grpId="0" animBg="1"/>
      <p:bldP spid="617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Box 37"/>
          <p:cNvSpPr txBox="1">
            <a:spLocks noChangeArrowheads="1"/>
          </p:cNvSpPr>
          <p:nvPr/>
        </p:nvSpPr>
        <p:spPr bwMode="auto">
          <a:xfrm>
            <a:off x="0" y="0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endParaRPr lang="en-US" sz="2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9" name="Text Box 21"/>
          <p:cNvSpPr txBox="1">
            <a:spLocks noChangeArrowheads="1"/>
          </p:cNvSpPr>
          <p:nvPr/>
        </p:nvSpPr>
        <p:spPr bwMode="auto">
          <a:xfrm>
            <a:off x="-21771" y="342900"/>
            <a:ext cx="91440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</a:rPr>
              <a:t>* </a:t>
            </a:r>
            <a:r>
              <a:rPr lang="en-US" sz="2400" b="1" dirty="0" err="1">
                <a:solidFill>
                  <a:srgbClr val="0000FF"/>
                </a:solidFill>
              </a:rPr>
              <a:t>Bài</a:t>
            </a:r>
            <a:r>
              <a:rPr lang="en-US" sz="2400" b="1" dirty="0">
                <a:solidFill>
                  <a:srgbClr val="0000FF"/>
                </a:solidFill>
              </a:rPr>
              <a:t> 3: </a:t>
            </a:r>
            <a:r>
              <a:rPr lang="en-US" sz="2400" b="1" dirty="0" err="1">
                <a:solidFill>
                  <a:srgbClr val="0000FF"/>
                </a:solidFill>
              </a:rPr>
              <a:t>Một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bao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gạo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cân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nặng</a:t>
            </a:r>
            <a:r>
              <a:rPr lang="en-US" sz="2400" b="1" dirty="0">
                <a:solidFill>
                  <a:srgbClr val="0000FF"/>
                </a:solidFill>
              </a:rPr>
              <a:t>  50kg, </a:t>
            </a:r>
            <a:r>
              <a:rPr lang="en-US" sz="2400" b="1" dirty="0" err="1">
                <a:solidFill>
                  <a:srgbClr val="0000FF"/>
                </a:solidFill>
              </a:rPr>
              <a:t>một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bao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ngô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cân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nặng</a:t>
            </a:r>
            <a:r>
              <a:rPr lang="en-US" sz="2400" b="1" dirty="0">
                <a:solidFill>
                  <a:srgbClr val="0000FF"/>
                </a:solidFill>
              </a:rPr>
              <a:t> 60kg. </a:t>
            </a:r>
            <a:r>
              <a:rPr lang="en-US" sz="2400" b="1" dirty="0" err="1">
                <a:solidFill>
                  <a:srgbClr val="0000FF"/>
                </a:solidFill>
              </a:rPr>
              <a:t>Một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xe</a:t>
            </a:r>
            <a:r>
              <a:rPr lang="en-US" sz="2400" b="1" dirty="0">
                <a:solidFill>
                  <a:srgbClr val="0000FF"/>
                </a:solidFill>
              </a:rPr>
              <a:t> ô </a:t>
            </a:r>
            <a:r>
              <a:rPr lang="en-US" sz="2400" b="1" dirty="0" err="1">
                <a:solidFill>
                  <a:srgbClr val="0000FF"/>
                </a:solidFill>
              </a:rPr>
              <a:t>tô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chở</a:t>
            </a:r>
            <a:r>
              <a:rPr lang="en-US" sz="2400" b="1" dirty="0">
                <a:solidFill>
                  <a:srgbClr val="0000FF"/>
                </a:solidFill>
              </a:rPr>
              <a:t> 30 </a:t>
            </a:r>
            <a:r>
              <a:rPr lang="en-US" sz="2400" b="1" dirty="0" err="1">
                <a:solidFill>
                  <a:srgbClr val="0000FF"/>
                </a:solidFill>
              </a:rPr>
              <a:t>bao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gạo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và</a:t>
            </a:r>
            <a:r>
              <a:rPr lang="en-US" sz="2400" b="1" dirty="0">
                <a:solidFill>
                  <a:srgbClr val="0000FF"/>
                </a:solidFill>
              </a:rPr>
              <a:t> 40 </a:t>
            </a:r>
            <a:r>
              <a:rPr lang="en-US" sz="2400" b="1" dirty="0" err="1">
                <a:solidFill>
                  <a:srgbClr val="0000FF"/>
                </a:solidFill>
              </a:rPr>
              <a:t>bao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ngô</a:t>
            </a:r>
            <a:r>
              <a:rPr lang="en-US" sz="2400" b="1" dirty="0">
                <a:solidFill>
                  <a:srgbClr val="0000FF"/>
                </a:solidFill>
              </a:rPr>
              <a:t>. </a:t>
            </a:r>
            <a:r>
              <a:rPr lang="en-US" sz="2400" b="1" dirty="0" err="1">
                <a:solidFill>
                  <a:srgbClr val="0000FF"/>
                </a:solidFill>
              </a:rPr>
              <a:t>Hỏi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xe</a:t>
            </a:r>
            <a:r>
              <a:rPr lang="en-US" sz="2400" b="1" dirty="0">
                <a:solidFill>
                  <a:srgbClr val="0000FF"/>
                </a:solidFill>
              </a:rPr>
              <a:t> ô </a:t>
            </a:r>
            <a:r>
              <a:rPr lang="en-US" sz="2400" b="1" dirty="0" err="1">
                <a:solidFill>
                  <a:srgbClr val="0000FF"/>
                </a:solidFill>
              </a:rPr>
              <a:t>tô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đó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chở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bao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nhiêu</a:t>
            </a:r>
            <a:r>
              <a:rPr lang="en-US" sz="2400" b="1" dirty="0">
                <a:solidFill>
                  <a:srgbClr val="0000FF"/>
                </a:solidFill>
              </a:rPr>
              <a:t> kg </a:t>
            </a:r>
            <a:r>
              <a:rPr lang="en-US" sz="2400" b="1" dirty="0" err="1" smtClean="0">
                <a:solidFill>
                  <a:srgbClr val="0000FF"/>
                </a:solidFill>
              </a:rPr>
              <a:t>gạo</a:t>
            </a:r>
            <a:r>
              <a:rPr lang="en-US" sz="2400" b="1" dirty="0" smtClean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và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ngô</a:t>
            </a:r>
            <a:r>
              <a:rPr lang="en-US" sz="2400" b="1" dirty="0">
                <a:solidFill>
                  <a:srgbClr val="0000FF"/>
                </a:solidFill>
              </a:rPr>
              <a:t>?  </a:t>
            </a:r>
          </a:p>
        </p:txBody>
      </p:sp>
      <p:sp>
        <p:nvSpPr>
          <p:cNvPr id="11270" name="Text Box 22"/>
          <p:cNvSpPr txBox="1">
            <a:spLocks noChangeArrowheads="1"/>
          </p:cNvSpPr>
          <p:nvPr/>
        </p:nvSpPr>
        <p:spPr bwMode="auto">
          <a:xfrm>
            <a:off x="457200" y="1864518"/>
            <a:ext cx="16002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8000"/>
                </a:solidFill>
              </a:rPr>
              <a:t>Cách</a:t>
            </a:r>
            <a:r>
              <a:rPr lang="en-US" sz="2400" b="1" dirty="0" smtClean="0">
                <a:solidFill>
                  <a:srgbClr val="008000"/>
                </a:solidFill>
              </a:rPr>
              <a:t> </a:t>
            </a:r>
            <a:r>
              <a:rPr lang="en-US" sz="2400" b="1" dirty="0" err="1" smtClean="0">
                <a:solidFill>
                  <a:srgbClr val="008000"/>
                </a:solidFill>
              </a:rPr>
              <a:t>giải</a:t>
            </a:r>
            <a:endParaRPr lang="en-US" sz="2400" b="1" dirty="0">
              <a:solidFill>
                <a:srgbClr val="008000"/>
              </a:solidFill>
            </a:endParaRPr>
          </a:p>
        </p:txBody>
      </p:sp>
      <p:sp>
        <p:nvSpPr>
          <p:cNvPr id="11272" name="Text Box 24"/>
          <p:cNvSpPr txBox="1">
            <a:spLocks noChangeArrowheads="1"/>
          </p:cNvSpPr>
          <p:nvPr/>
        </p:nvSpPr>
        <p:spPr bwMode="auto">
          <a:xfrm>
            <a:off x="38100" y="2459037"/>
            <a:ext cx="29718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</a:rPr>
              <a:t>30 </a:t>
            </a:r>
            <a:r>
              <a:rPr lang="en-US" sz="2400" b="1" dirty="0" err="1">
                <a:solidFill>
                  <a:srgbClr val="0000FF"/>
                </a:solidFill>
              </a:rPr>
              <a:t>bao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gạo</a:t>
            </a:r>
            <a:r>
              <a:rPr lang="en-US" sz="2400" b="1" dirty="0">
                <a:solidFill>
                  <a:srgbClr val="0000FF"/>
                </a:solidFill>
              </a:rPr>
              <a:t>: … kg?</a:t>
            </a:r>
          </a:p>
        </p:txBody>
      </p:sp>
      <p:sp>
        <p:nvSpPr>
          <p:cNvPr id="11274" name="Text Box 26"/>
          <p:cNvSpPr txBox="1">
            <a:spLocks noChangeArrowheads="1"/>
          </p:cNvSpPr>
          <p:nvPr/>
        </p:nvSpPr>
        <p:spPr bwMode="auto">
          <a:xfrm>
            <a:off x="38100" y="3415732"/>
            <a:ext cx="29718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</a:rPr>
              <a:t>40 </a:t>
            </a:r>
            <a:r>
              <a:rPr lang="en-US" sz="2400" b="1" dirty="0" err="1">
                <a:solidFill>
                  <a:srgbClr val="0000FF"/>
                </a:solidFill>
              </a:rPr>
              <a:t>bao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ngô</a:t>
            </a:r>
            <a:r>
              <a:rPr lang="en-US" sz="2400" b="1" dirty="0">
                <a:solidFill>
                  <a:srgbClr val="0000FF"/>
                </a:solidFill>
              </a:rPr>
              <a:t>: … kg?</a:t>
            </a:r>
          </a:p>
        </p:txBody>
      </p:sp>
      <p:sp>
        <p:nvSpPr>
          <p:cNvPr id="11275" name="AutoShape 27"/>
          <p:cNvSpPr>
            <a:spLocks/>
          </p:cNvSpPr>
          <p:nvPr/>
        </p:nvSpPr>
        <p:spPr bwMode="auto">
          <a:xfrm>
            <a:off x="2971800" y="2453481"/>
            <a:ext cx="76200" cy="1397000"/>
          </a:xfrm>
          <a:prstGeom prst="rightBrace">
            <a:avLst>
              <a:gd name="adj1" fmla="val 183333"/>
              <a:gd name="adj2" fmla="val 51514"/>
            </a:avLst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Text Box 28"/>
          <p:cNvSpPr txBox="1">
            <a:spLocks noChangeArrowheads="1"/>
          </p:cNvSpPr>
          <p:nvPr/>
        </p:nvSpPr>
        <p:spPr bwMode="auto">
          <a:xfrm>
            <a:off x="3048000" y="2921000"/>
            <a:ext cx="9906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</a:rPr>
              <a:t>? kg</a:t>
            </a:r>
          </a:p>
        </p:txBody>
      </p:sp>
      <p:sp>
        <p:nvSpPr>
          <p:cNvPr id="13341" name="Text Box 29"/>
          <p:cNvSpPr txBox="1">
            <a:spLocks noChangeArrowheads="1"/>
          </p:cNvSpPr>
          <p:nvPr/>
        </p:nvSpPr>
        <p:spPr bwMode="auto">
          <a:xfrm>
            <a:off x="5486400" y="1638300"/>
            <a:ext cx="16002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 dirty="0" err="1">
                <a:solidFill>
                  <a:srgbClr val="008000"/>
                </a:solidFill>
              </a:rPr>
              <a:t>Bài</a:t>
            </a:r>
            <a:r>
              <a:rPr lang="en-US" sz="2400" b="1" dirty="0">
                <a:solidFill>
                  <a:srgbClr val="008000"/>
                </a:solidFill>
              </a:rPr>
              <a:t> </a:t>
            </a:r>
            <a:r>
              <a:rPr lang="en-US" sz="2400" b="1" dirty="0" err="1">
                <a:solidFill>
                  <a:srgbClr val="008000"/>
                </a:solidFill>
              </a:rPr>
              <a:t>giải</a:t>
            </a:r>
            <a:endParaRPr lang="en-US" sz="2400" b="1" dirty="0">
              <a:solidFill>
                <a:srgbClr val="008000"/>
              </a:solidFill>
            </a:endParaRPr>
          </a:p>
        </p:txBody>
      </p:sp>
      <p:sp>
        <p:nvSpPr>
          <p:cNvPr id="13342" name="Text Box 30"/>
          <p:cNvSpPr txBox="1">
            <a:spLocks noChangeArrowheads="1"/>
          </p:cNvSpPr>
          <p:nvPr/>
        </p:nvSpPr>
        <p:spPr bwMode="auto">
          <a:xfrm>
            <a:off x="4038600" y="2082800"/>
            <a:ext cx="35814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   30 bao gạo nặng là:</a:t>
            </a:r>
          </a:p>
        </p:txBody>
      </p:sp>
      <p:sp>
        <p:nvSpPr>
          <p:cNvPr id="13343" name="Text Box 31"/>
          <p:cNvSpPr txBox="1">
            <a:spLocks noChangeArrowheads="1"/>
          </p:cNvSpPr>
          <p:nvPr/>
        </p:nvSpPr>
        <p:spPr bwMode="auto">
          <a:xfrm>
            <a:off x="4191000" y="2527300"/>
            <a:ext cx="38862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50 x 30 = </a:t>
            </a:r>
            <a:r>
              <a:rPr lang="en-US" altLang="en-US" sz="2400" b="1">
                <a:solidFill>
                  <a:srgbClr val="0000FF"/>
                </a:solidFill>
              </a:rPr>
              <a:t>1500</a:t>
            </a:r>
            <a:r>
              <a:rPr lang="en-US" sz="2400" b="1">
                <a:solidFill>
                  <a:srgbClr val="0000FF"/>
                </a:solidFill>
              </a:rPr>
              <a:t>(kg)</a:t>
            </a:r>
          </a:p>
        </p:txBody>
      </p:sp>
      <p:sp>
        <p:nvSpPr>
          <p:cNvPr id="13344" name="Text Box 32"/>
          <p:cNvSpPr txBox="1">
            <a:spLocks noChangeArrowheads="1"/>
          </p:cNvSpPr>
          <p:nvPr/>
        </p:nvSpPr>
        <p:spPr bwMode="auto">
          <a:xfrm>
            <a:off x="4191000" y="2908300"/>
            <a:ext cx="38100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40 bao ngô nặng là:</a:t>
            </a:r>
          </a:p>
        </p:txBody>
      </p:sp>
      <p:sp>
        <p:nvSpPr>
          <p:cNvPr id="13345" name="Text Box 33"/>
          <p:cNvSpPr txBox="1">
            <a:spLocks noChangeArrowheads="1"/>
          </p:cNvSpPr>
          <p:nvPr/>
        </p:nvSpPr>
        <p:spPr bwMode="auto">
          <a:xfrm>
            <a:off x="4038600" y="3352800"/>
            <a:ext cx="39624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60 x 40 = </a:t>
            </a:r>
            <a:r>
              <a:rPr lang="en-US" altLang="en-US" sz="2400" b="1">
                <a:solidFill>
                  <a:srgbClr val="0000FF"/>
                </a:solidFill>
              </a:rPr>
              <a:t>2400</a:t>
            </a:r>
            <a:r>
              <a:rPr lang="en-US" sz="2400" b="1">
                <a:solidFill>
                  <a:srgbClr val="0000FF"/>
                </a:solidFill>
              </a:rPr>
              <a:t>(kg)</a:t>
            </a:r>
          </a:p>
        </p:txBody>
      </p:sp>
      <p:sp>
        <p:nvSpPr>
          <p:cNvPr id="13346" name="Text Box 34"/>
          <p:cNvSpPr txBox="1">
            <a:spLocks noChangeArrowheads="1"/>
          </p:cNvSpPr>
          <p:nvPr/>
        </p:nvSpPr>
        <p:spPr bwMode="auto">
          <a:xfrm>
            <a:off x="4267200" y="4114800"/>
            <a:ext cx="45720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400" b="1">
                <a:solidFill>
                  <a:srgbClr val="0000FF"/>
                </a:solidFill>
              </a:rPr>
              <a:t>1500 + 2400 = 3900 (kg)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3347" name="Text Box 35"/>
          <p:cNvSpPr txBox="1">
            <a:spLocks noChangeArrowheads="1"/>
          </p:cNvSpPr>
          <p:nvPr/>
        </p:nvSpPr>
        <p:spPr bwMode="auto">
          <a:xfrm>
            <a:off x="3886200" y="3733800"/>
            <a:ext cx="49530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400" b="1">
                <a:solidFill>
                  <a:srgbClr val="0000FF"/>
                </a:solidFill>
              </a:rPr>
              <a:t>Xe ô tô chở số kg gạo và ngô là: 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3348" name="Text Box 36"/>
          <p:cNvSpPr txBox="1">
            <a:spLocks noChangeArrowheads="1"/>
          </p:cNvSpPr>
          <p:nvPr/>
        </p:nvSpPr>
        <p:spPr bwMode="auto">
          <a:xfrm>
            <a:off x="4572000" y="4622800"/>
            <a:ext cx="42672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400" b="1">
                <a:solidFill>
                  <a:srgbClr val="0000FF"/>
                </a:solidFill>
              </a:rPr>
              <a:t>Đáp số: 3900 kg gạo và ngô</a:t>
            </a:r>
            <a:endParaRPr lang="en-US" sz="2400" b="1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3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3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33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33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33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33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33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33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33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33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33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33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33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33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33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33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33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41" grpId="0"/>
      <p:bldP spid="13342" grpId="0"/>
      <p:bldP spid="13343" grpId="0"/>
      <p:bldP spid="13344" grpId="0"/>
      <p:bldP spid="13345" grpId="0"/>
      <p:bldP spid="13346" grpId="0"/>
      <p:bldP spid="13347" grpId="0"/>
      <p:bldP spid="1334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ext Box 37"/>
          <p:cNvSpPr txBox="1">
            <a:spLocks noChangeArrowheads="1"/>
          </p:cNvSpPr>
          <p:nvPr/>
        </p:nvSpPr>
        <p:spPr bwMode="auto">
          <a:xfrm>
            <a:off x="0" y="0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endParaRPr lang="en-US" sz="2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008" name="Text Box 16"/>
          <p:cNvSpPr txBox="1">
            <a:spLocks noChangeArrowheads="1"/>
          </p:cNvSpPr>
          <p:nvPr/>
        </p:nvSpPr>
        <p:spPr bwMode="auto">
          <a:xfrm>
            <a:off x="304800" y="280080"/>
            <a:ext cx="91440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</a:rPr>
              <a:t>* </a:t>
            </a:r>
            <a:r>
              <a:rPr lang="en-US" altLang="en-US" sz="2800" b="1" dirty="0" err="1">
                <a:solidFill>
                  <a:srgbClr val="0000FF"/>
                </a:solidFill>
              </a:rPr>
              <a:t>Bài</a:t>
            </a:r>
            <a:r>
              <a:rPr lang="en-US" altLang="en-US" sz="2800" b="1" dirty="0">
                <a:solidFill>
                  <a:srgbClr val="0000FF"/>
                </a:solidFill>
              </a:rPr>
              <a:t> 4: </a:t>
            </a:r>
            <a:r>
              <a:rPr lang="en-US" altLang="en-US" sz="2800" b="1" dirty="0" err="1">
                <a:solidFill>
                  <a:srgbClr val="0000FF"/>
                </a:solidFill>
              </a:rPr>
              <a:t>Một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tấm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kính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hình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chữ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nhật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có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chiều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rộng</a:t>
            </a:r>
            <a:r>
              <a:rPr lang="en-US" altLang="en-US" sz="2800" b="1" dirty="0">
                <a:solidFill>
                  <a:srgbClr val="0000FF"/>
                </a:solidFill>
              </a:rPr>
              <a:t> 30cm,chiều </a:t>
            </a:r>
            <a:r>
              <a:rPr lang="en-US" altLang="en-US" sz="2800" b="1" dirty="0" err="1">
                <a:solidFill>
                  <a:srgbClr val="0000FF"/>
                </a:solidFill>
              </a:rPr>
              <a:t>dài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gấp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đôi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chiều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rộng</a:t>
            </a:r>
            <a:r>
              <a:rPr lang="en-US" altLang="en-US" sz="2800" b="1" dirty="0">
                <a:solidFill>
                  <a:srgbClr val="0000FF"/>
                </a:solidFill>
              </a:rPr>
              <a:t>. </a:t>
            </a:r>
            <a:r>
              <a:rPr lang="en-US" altLang="en-US" sz="2800" b="1" dirty="0" err="1">
                <a:solidFill>
                  <a:srgbClr val="0000FF"/>
                </a:solidFill>
              </a:rPr>
              <a:t>Tính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diện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tích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của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tấm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kính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đó</a:t>
            </a:r>
            <a:r>
              <a:rPr lang="en-US" altLang="en-US" sz="2800" b="1" dirty="0" smtClean="0">
                <a:solidFill>
                  <a:srgbClr val="0000FF"/>
                </a:solidFill>
              </a:rPr>
              <a:t>? </a:t>
            </a:r>
            <a:endParaRPr lang="vi-VN" altLang="en-US" sz="2800" b="1" dirty="0">
              <a:solidFill>
                <a:srgbClr val="0000FF"/>
              </a:solidFill>
            </a:endParaRP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228600" y="2711110"/>
            <a:ext cx="19050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 smtClean="0">
                <a:solidFill>
                  <a:srgbClr val="008000"/>
                </a:solidFill>
              </a:rPr>
              <a:t>a =  </a:t>
            </a:r>
            <a:r>
              <a:rPr lang="en-US" altLang="en-US" sz="2800" b="1" dirty="0">
                <a:solidFill>
                  <a:srgbClr val="008000"/>
                </a:solidFill>
              </a:rPr>
              <a:t>30cm</a:t>
            </a:r>
            <a:endParaRPr lang="en-US" sz="2800" b="1" dirty="0">
              <a:solidFill>
                <a:srgbClr val="008000"/>
              </a:solidFill>
            </a:endParaRP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228600" y="3256756"/>
            <a:ext cx="2438400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008000"/>
                </a:solidFill>
              </a:rPr>
              <a:t>b</a:t>
            </a:r>
            <a:r>
              <a:rPr lang="en-US" altLang="en-US" sz="2800" b="1" dirty="0" smtClean="0">
                <a:solidFill>
                  <a:srgbClr val="008000"/>
                </a:solidFill>
              </a:rPr>
              <a:t>  </a:t>
            </a:r>
            <a:r>
              <a:rPr lang="en-US" altLang="en-US" sz="2800" b="1" dirty="0" err="1">
                <a:solidFill>
                  <a:srgbClr val="008000"/>
                </a:solidFill>
              </a:rPr>
              <a:t>gấp</a:t>
            </a:r>
            <a:r>
              <a:rPr lang="en-US" altLang="en-US" sz="2800" b="1" dirty="0">
                <a:solidFill>
                  <a:srgbClr val="008000"/>
                </a:solidFill>
              </a:rPr>
              <a:t> </a:t>
            </a:r>
            <a:r>
              <a:rPr lang="en-US" altLang="en-US" sz="2800" b="1" dirty="0" err="1">
                <a:solidFill>
                  <a:srgbClr val="008000"/>
                </a:solidFill>
              </a:rPr>
              <a:t>đôi</a:t>
            </a:r>
            <a:r>
              <a:rPr lang="en-US" altLang="en-US" sz="2800" b="1" dirty="0">
                <a:solidFill>
                  <a:srgbClr val="008000"/>
                </a:solidFill>
              </a:rPr>
              <a:t> </a:t>
            </a:r>
            <a:r>
              <a:rPr lang="en-US" altLang="en-US" sz="2800" b="1" dirty="0" smtClean="0">
                <a:solidFill>
                  <a:srgbClr val="008000"/>
                </a:solidFill>
              </a:rPr>
              <a:t>a</a:t>
            </a:r>
            <a:endParaRPr lang="en-US" sz="2800" b="1" dirty="0">
              <a:solidFill>
                <a:srgbClr val="008000"/>
              </a:solidFill>
            </a:endParaRP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76200" y="3858280"/>
            <a:ext cx="2819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2800" b="1" dirty="0" smtClean="0">
                <a:solidFill>
                  <a:srgbClr val="008000"/>
                </a:solidFill>
              </a:rPr>
              <a:t>S =</a:t>
            </a:r>
            <a:r>
              <a:rPr lang="vi-VN" altLang="en-US" sz="2800" b="1" dirty="0" smtClean="0">
                <a:solidFill>
                  <a:srgbClr val="008000"/>
                </a:solidFill>
              </a:rPr>
              <a:t> </a:t>
            </a:r>
            <a:r>
              <a:rPr lang="vi-VN" altLang="en-US" sz="2800" b="1" dirty="0">
                <a:solidFill>
                  <a:srgbClr val="008000"/>
                </a:solidFill>
              </a:rPr>
              <a:t>...... </a:t>
            </a:r>
            <a:r>
              <a:rPr lang="en-US" altLang="en-US" sz="28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cm</a:t>
            </a:r>
            <a:r>
              <a:rPr lang="en-US" altLang="en-US" sz="2800" b="1" baseline="300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altLang="en-US" sz="28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2800" b="1" dirty="0">
                <a:solidFill>
                  <a:srgbClr val="008000"/>
                </a:solidFill>
              </a:rPr>
              <a:t>?</a:t>
            </a:r>
            <a:endParaRPr lang="en-US" sz="2800" b="1" dirty="0">
              <a:solidFill>
                <a:srgbClr val="008000"/>
              </a:solidFill>
            </a:endParaRP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283029" y="1958068"/>
            <a:ext cx="21336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altLang="en-US" sz="2800" b="1" u="sng" dirty="0" err="1">
                <a:solidFill>
                  <a:srgbClr val="CC3300"/>
                </a:solidFill>
              </a:rPr>
              <a:t>Tóm</a:t>
            </a:r>
            <a:r>
              <a:rPr lang="en-US" altLang="en-US" sz="2800" b="1" u="sng" dirty="0">
                <a:solidFill>
                  <a:srgbClr val="CC3300"/>
                </a:solidFill>
              </a:rPr>
              <a:t> </a:t>
            </a:r>
            <a:r>
              <a:rPr lang="en-US" altLang="en-US" sz="2800" b="1" u="sng" dirty="0" err="1">
                <a:solidFill>
                  <a:srgbClr val="CC3300"/>
                </a:solidFill>
              </a:rPr>
              <a:t>tắt</a:t>
            </a:r>
            <a:endParaRPr lang="en-US" sz="2800" b="1" dirty="0">
              <a:solidFill>
                <a:srgbClr val="CC3300"/>
              </a:solidFill>
            </a:endParaRPr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3886200" y="2641600"/>
            <a:ext cx="434340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8000"/>
                </a:solidFill>
              </a:rPr>
              <a:t>Chiều dài tấm kính là:</a:t>
            </a:r>
            <a:endParaRPr lang="en-US" sz="2800" b="1">
              <a:solidFill>
                <a:srgbClr val="008000"/>
              </a:solidFill>
            </a:endParaRPr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4495800" y="3098800"/>
            <a:ext cx="32766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8000"/>
                </a:solidFill>
              </a:rPr>
              <a:t>30 x 2 = 60 (cm)</a:t>
            </a:r>
            <a:endParaRPr lang="en-US" sz="2800" b="1">
              <a:solidFill>
                <a:srgbClr val="008000"/>
              </a:solidFill>
            </a:endParaRPr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3886200" y="3556000"/>
            <a:ext cx="43434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8000"/>
                </a:solidFill>
              </a:rPr>
              <a:t>Diện tích tấm kính là:</a:t>
            </a:r>
            <a:endParaRPr lang="en-US" sz="2800" b="1">
              <a:solidFill>
                <a:srgbClr val="008000"/>
              </a:solidFill>
            </a:endParaRPr>
          </a:p>
        </p:txBody>
      </p:sp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3886200" y="1943100"/>
            <a:ext cx="266700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altLang="en-US" sz="2800" b="1" u="sng" dirty="0" err="1">
                <a:solidFill>
                  <a:srgbClr val="CC3300"/>
                </a:solidFill>
              </a:rPr>
              <a:t>Bài</a:t>
            </a:r>
            <a:r>
              <a:rPr lang="en-US" altLang="en-US" sz="2800" b="1" u="sng" dirty="0">
                <a:solidFill>
                  <a:srgbClr val="CC3300"/>
                </a:solidFill>
              </a:rPr>
              <a:t> </a:t>
            </a:r>
            <a:r>
              <a:rPr lang="en-US" altLang="en-US" sz="2800" b="1" u="sng" dirty="0" err="1">
                <a:solidFill>
                  <a:srgbClr val="CC3300"/>
                </a:solidFill>
              </a:rPr>
              <a:t>giải</a:t>
            </a:r>
            <a:endParaRPr lang="en-US" sz="2800" b="1" dirty="0">
              <a:solidFill>
                <a:srgbClr val="CC3300"/>
              </a:solidFill>
            </a:endParaRPr>
          </a:p>
        </p:txBody>
      </p:sp>
      <p:sp>
        <p:nvSpPr>
          <p:cNvPr id="11281" name="Text Box 17"/>
          <p:cNvSpPr txBox="1">
            <a:spLocks noChangeArrowheads="1"/>
          </p:cNvSpPr>
          <p:nvPr/>
        </p:nvSpPr>
        <p:spPr bwMode="auto">
          <a:xfrm>
            <a:off x="5181600" y="4662487"/>
            <a:ext cx="37338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2800" b="1">
                <a:solidFill>
                  <a:srgbClr val="008000"/>
                </a:solidFill>
              </a:rPr>
              <a:t>Đáp số: 1 800</a:t>
            </a:r>
            <a:r>
              <a:rPr lang="vi-VN" altLang="en-US" sz="2800" b="1">
                <a:solidFill>
                  <a:srgbClr val="008000"/>
                </a:solidFill>
              </a:rPr>
              <a:t> </a:t>
            </a:r>
            <a:r>
              <a:rPr lang="en-US" altLang="en-US" sz="2800" b="1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cm</a:t>
            </a:r>
            <a:r>
              <a:rPr lang="en-US" altLang="en-US" sz="2800" b="1" baseline="300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altLang="en-US" sz="2800" b="1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en-US" sz="2800" b="1">
              <a:solidFill>
                <a:srgbClr val="008000"/>
              </a:solidFill>
            </a:endParaRPr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4495800" y="4141787"/>
            <a:ext cx="3886200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2800" b="1">
                <a:solidFill>
                  <a:srgbClr val="008000"/>
                </a:solidFill>
              </a:rPr>
              <a:t>60 x 30 = 1800 (</a:t>
            </a:r>
            <a:r>
              <a:rPr lang="en-US" altLang="en-US" sz="2800" b="1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cm</a:t>
            </a:r>
            <a:r>
              <a:rPr lang="en-US" altLang="en-US" sz="2800" b="1" baseline="300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altLang="en-US" sz="2800" b="1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  <a:endParaRPr lang="en-US" sz="2800" b="1">
              <a:solidFill>
                <a:srgbClr val="008000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50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5" dur="80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80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3" grpId="0"/>
      <p:bldP spid="11274" grpId="0"/>
      <p:bldP spid="11275" grpId="0"/>
      <p:bldP spid="11276" grpId="0"/>
      <p:bldP spid="11277" grpId="0"/>
      <p:bldP spid="11278" grpId="0"/>
      <p:bldP spid="11279" grpId="0"/>
      <p:bldP spid="11280" grpId="0"/>
      <p:bldP spid="11281" grpId="0"/>
      <p:bldP spid="1128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435225" y="701675"/>
            <a:ext cx="4803775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F60064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HP001 Kieu 2 5H" panose="020B0603050302020204" pitchFamily="34" charset="0"/>
              </a:rPr>
              <a:t>Tính</a:t>
            </a:r>
            <a:r>
              <a:rPr lang="en-US" dirty="0">
                <a:solidFill>
                  <a:srgbClr val="F60064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HP001 Kieu 2 5H" panose="020B0603050302020204" pitchFamily="34" charset="0"/>
              </a:rPr>
              <a:t> </a:t>
            </a:r>
            <a:r>
              <a:rPr lang="en-US" dirty="0" err="1">
                <a:solidFill>
                  <a:srgbClr val="F60064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HP001 Kieu 2 5H" panose="020B0603050302020204" pitchFamily="34" charset="0"/>
              </a:rPr>
              <a:t>nhẩm</a:t>
            </a:r>
            <a:r>
              <a:rPr lang="en-US" dirty="0">
                <a:solidFill>
                  <a:srgbClr val="F60064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HP001 Kieu 2 5H" panose="020B0603050302020204" pitchFamily="34" charset="0"/>
              </a:rPr>
              <a:t> </a:t>
            </a:r>
            <a:r>
              <a:rPr lang="en-US" dirty="0" err="1">
                <a:solidFill>
                  <a:srgbClr val="F60064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HP001 Kieu 2 5H" panose="020B0603050302020204" pitchFamily="34" charset="0"/>
              </a:rPr>
              <a:t>nhanh</a:t>
            </a:r>
            <a:r>
              <a:rPr lang="en-US" dirty="0">
                <a:solidFill>
                  <a:srgbClr val="F60064"/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HP001 Kieu 2 5H" panose="020B0603050302020204" pitchFamily="34" charset="0"/>
              </a:rPr>
              <a:t>!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419350" y="1790700"/>
            <a:ext cx="368617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4400" b="1" dirty="0">
                <a:solidFill>
                  <a:srgbClr val="BC8B00"/>
                </a:solidFill>
                <a:latin typeface="Times New Roman" pitchFamily="18" charset="0"/>
                <a:cs typeface="Times New Roman" pitchFamily="18" charset="0"/>
              </a:rPr>
              <a:t>14 x 20  = 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171700" y="2549525"/>
            <a:ext cx="3684587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4400" b="1">
                <a:solidFill>
                  <a:srgbClr val="008080"/>
                </a:solidFill>
                <a:latin typeface="Times New Roman" pitchFamily="18" charset="0"/>
                <a:cs typeface="Times New Roman" pitchFamily="18" charset="0"/>
              </a:rPr>
              <a:t>310 x 30  =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906587" y="3308350"/>
            <a:ext cx="368617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4400" b="1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150 x 300  =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43487" y="1763713"/>
            <a:ext cx="1890713" cy="76993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solidFill>
                  <a:srgbClr val="BC8B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43487" y="2540000"/>
            <a:ext cx="1890713" cy="76993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solidFill>
                  <a:srgbClr val="008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9300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43487" y="3308350"/>
            <a:ext cx="1890713" cy="7683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45000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 animBg="1"/>
      <p:bldP spid="11" grpId="0" animBg="1"/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1295400" y="190500"/>
            <a:ext cx="6934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sz="1800"/>
          </a:p>
        </p:txBody>
      </p:sp>
      <p:sp>
        <p:nvSpPr>
          <p:cNvPr id="14339" name="Text Box 6"/>
          <p:cNvSpPr txBox="1">
            <a:spLocks noChangeArrowheads="1"/>
          </p:cNvSpPr>
          <p:nvPr/>
        </p:nvSpPr>
        <p:spPr bwMode="auto">
          <a:xfrm>
            <a:off x="2286000" y="825500"/>
            <a:ext cx="3200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sz="1800"/>
          </a:p>
        </p:txBody>
      </p:sp>
      <p:sp>
        <p:nvSpPr>
          <p:cNvPr id="14340" name="Text Box 8"/>
          <p:cNvSpPr txBox="1">
            <a:spLocks noChangeArrowheads="1"/>
          </p:cNvSpPr>
          <p:nvPr/>
        </p:nvSpPr>
        <p:spPr bwMode="auto">
          <a:xfrm>
            <a:off x="1524000" y="1143000"/>
            <a:ext cx="6019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sz="1800"/>
          </a:p>
        </p:txBody>
      </p:sp>
      <p:sp>
        <p:nvSpPr>
          <p:cNvPr id="14341" name="Text Box 11"/>
          <p:cNvSpPr txBox="1">
            <a:spLocks noChangeArrowheads="1"/>
          </p:cNvSpPr>
          <p:nvPr/>
        </p:nvSpPr>
        <p:spPr bwMode="auto">
          <a:xfrm>
            <a:off x="990600" y="1409700"/>
            <a:ext cx="7239000" cy="2677656"/>
          </a:xfrm>
          <a:prstGeom prst="rect">
            <a:avLst/>
          </a:prstGeom>
          <a:ln/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altLang="en-US" sz="2800" b="1" dirty="0">
                <a:solidFill>
                  <a:srgbClr val="0000FF"/>
                </a:solidFill>
              </a:rPr>
              <a:t>          </a:t>
            </a:r>
            <a:r>
              <a:rPr lang="en-US" altLang="en-US" sz="2800" b="1" dirty="0" smtClean="0">
                <a:solidFill>
                  <a:srgbClr val="0000FF"/>
                </a:solidFill>
              </a:rPr>
              <a:t>               </a:t>
            </a:r>
            <a:r>
              <a:rPr lang="en-US" altLang="en-US" sz="2800" b="1" dirty="0" smtClean="0">
                <a:solidFill>
                  <a:srgbClr val="FF0000"/>
                </a:solidFill>
              </a:rPr>
              <a:t>KẾT LUẬN</a:t>
            </a:r>
          </a:p>
          <a:p>
            <a:pPr algn="just" eaLnBrk="1" hangingPunct="1"/>
            <a:r>
              <a:rPr lang="en-US" altLang="en-US" sz="2800" b="1" dirty="0" smtClean="0">
                <a:solidFill>
                  <a:srgbClr val="0000FF"/>
                </a:solidFill>
              </a:rPr>
              <a:t>    </a:t>
            </a:r>
            <a:r>
              <a:rPr lang="en-US" altLang="en-US" sz="2800" b="1" dirty="0" err="1" smtClean="0">
                <a:solidFill>
                  <a:srgbClr val="0000FF"/>
                </a:solidFill>
              </a:rPr>
              <a:t>Muốn</a:t>
            </a:r>
            <a:r>
              <a:rPr lang="en-US" altLang="en-US" sz="28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nhân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với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có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tận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cùng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là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chữ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</a:rPr>
              <a:t> 0: Ta </a:t>
            </a:r>
            <a:r>
              <a:rPr lang="en-US" altLang="en-US" sz="2800" b="1" dirty="0" err="1">
                <a:solidFill>
                  <a:srgbClr val="0000FF"/>
                </a:solidFill>
              </a:rPr>
              <a:t>đếm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xem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hai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thừa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có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bao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nhiêu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chữ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</a:rPr>
              <a:t> 0 </a:t>
            </a:r>
            <a:r>
              <a:rPr lang="en-US" altLang="en-US" sz="2800" b="1" dirty="0" err="1">
                <a:solidFill>
                  <a:srgbClr val="0000FF"/>
                </a:solidFill>
              </a:rPr>
              <a:t>thì</a:t>
            </a:r>
            <a:r>
              <a:rPr lang="en-US" altLang="en-US" sz="2800" b="1" dirty="0">
                <a:solidFill>
                  <a:srgbClr val="0000FF"/>
                </a:solidFill>
              </a:rPr>
              <a:t> ta </a:t>
            </a:r>
            <a:r>
              <a:rPr lang="en-US" altLang="en-US" sz="2800" b="1" dirty="0" err="1">
                <a:solidFill>
                  <a:srgbClr val="0000FF"/>
                </a:solidFill>
              </a:rPr>
              <a:t>viết</a:t>
            </a:r>
            <a:r>
              <a:rPr lang="en-US" altLang="en-US" sz="2800" b="1" dirty="0">
                <a:solidFill>
                  <a:srgbClr val="0000FF"/>
                </a:solidFill>
              </a:rPr>
              <a:t> ở </a:t>
            </a:r>
            <a:r>
              <a:rPr lang="en-US" altLang="en-US" sz="2800" b="1" dirty="0" err="1">
                <a:solidFill>
                  <a:srgbClr val="0000FF"/>
                </a:solidFill>
              </a:rPr>
              <a:t>tích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bấy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nhiêu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chữ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</a:rPr>
              <a:t> 0 </a:t>
            </a:r>
            <a:r>
              <a:rPr lang="en-US" altLang="en-US" sz="2800" b="1" dirty="0" err="1">
                <a:solidFill>
                  <a:srgbClr val="0000FF"/>
                </a:solidFill>
              </a:rPr>
              <a:t>theo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thứ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tự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từ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phải</a:t>
            </a:r>
            <a:r>
              <a:rPr lang="en-US" altLang="en-US" sz="2800" b="1" dirty="0">
                <a:solidFill>
                  <a:srgbClr val="0000FF"/>
                </a:solidFill>
              </a:rPr>
              <a:t> sang </a:t>
            </a:r>
            <a:r>
              <a:rPr lang="en-US" altLang="en-US" sz="2800" b="1" dirty="0" err="1">
                <a:solidFill>
                  <a:srgbClr val="0000FF"/>
                </a:solidFill>
              </a:rPr>
              <a:t>trái</a:t>
            </a:r>
            <a:r>
              <a:rPr lang="en-US" altLang="en-US" sz="2800" b="1" dirty="0">
                <a:solidFill>
                  <a:srgbClr val="0000FF"/>
                </a:solidFill>
              </a:rPr>
              <a:t>, </a:t>
            </a:r>
            <a:r>
              <a:rPr lang="en-US" altLang="en-US" sz="2800" b="1" dirty="0" err="1">
                <a:solidFill>
                  <a:srgbClr val="0000FF"/>
                </a:solidFill>
              </a:rPr>
              <a:t>sau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đó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thực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hiện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nhân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các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còn</a:t>
            </a:r>
            <a:r>
              <a:rPr lang="en-US" altLang="en-US" sz="28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</a:rPr>
              <a:t>lại</a:t>
            </a:r>
            <a:r>
              <a:rPr lang="en-US" altLang="en-US" sz="2800" b="1" dirty="0">
                <a:solidFill>
                  <a:srgbClr val="0000FF"/>
                </a:solidFill>
              </a:rPr>
              <a:t>.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14343" name="Text Box 37"/>
          <p:cNvSpPr txBox="1">
            <a:spLocks noChangeArrowheads="1"/>
          </p:cNvSpPr>
          <p:nvPr/>
        </p:nvSpPr>
        <p:spPr bwMode="auto">
          <a:xfrm>
            <a:off x="0" y="0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endParaRPr lang="en-US" sz="2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14300"/>
            <a:ext cx="8839200" cy="54864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" name="TextBox 1"/>
          <p:cNvSpPr txBox="1"/>
          <p:nvPr/>
        </p:nvSpPr>
        <p:spPr>
          <a:xfrm>
            <a:off x="1981200" y="1333500"/>
            <a:ext cx="419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</a:rPr>
              <a:t>Yêu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cầu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cần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đạt</a:t>
            </a:r>
            <a:r>
              <a:rPr lang="en-US" sz="2800" b="1" dirty="0" smtClean="0">
                <a:solidFill>
                  <a:srgbClr val="FF0000"/>
                </a:solidFill>
              </a:rPr>
              <a:t>: 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095500"/>
            <a:ext cx="7558479" cy="11318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lnSpc>
                <a:spcPct val="150000"/>
              </a:lnSpc>
              <a:buFontTx/>
              <a:buChar char="-"/>
            </a:pPr>
            <a:r>
              <a:rPr lang="en-US" sz="2400" b="1" dirty="0" err="1" smtClean="0"/>
              <a:t>Biết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cách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nhân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với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số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có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tận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cùng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là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chữ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số</a:t>
            </a:r>
            <a:r>
              <a:rPr lang="en-US" sz="2400" b="1" dirty="0" smtClean="0"/>
              <a:t> 0.</a:t>
            </a:r>
          </a:p>
          <a:p>
            <a:pPr marL="571500" indent="-571500">
              <a:lnSpc>
                <a:spcPct val="150000"/>
              </a:lnSpc>
              <a:buFontTx/>
              <a:buChar char="-"/>
            </a:pPr>
            <a:r>
              <a:rPr lang="en-US" sz="2400" b="1" dirty="0" err="1" smtClean="0"/>
              <a:t>Vận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dụng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để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tính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nhanh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tính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nhẩm</a:t>
            </a:r>
            <a:r>
              <a:rPr lang="en-US" sz="2400" b="1" dirty="0" smtClean="0"/>
              <a:t>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692298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90500"/>
            <a:ext cx="8458200" cy="5334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3" name="TextBox 2"/>
          <p:cNvSpPr txBox="1"/>
          <p:nvPr/>
        </p:nvSpPr>
        <p:spPr>
          <a:xfrm>
            <a:off x="685800" y="2759214"/>
            <a:ext cx="769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CHÚC CÁC EM HỌC GIỎI!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26"/>
          <p:cNvSpPr txBox="1">
            <a:spLocks noChangeArrowheads="1"/>
          </p:cNvSpPr>
          <p:nvPr/>
        </p:nvSpPr>
        <p:spPr bwMode="auto">
          <a:xfrm>
            <a:off x="2057400" y="3111500"/>
            <a:ext cx="1841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vi-VN" sz="2400"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3077" name="Text Box 34"/>
          <p:cNvSpPr txBox="1">
            <a:spLocks noChangeArrowheads="1"/>
          </p:cNvSpPr>
          <p:nvPr/>
        </p:nvSpPr>
        <p:spPr bwMode="auto">
          <a:xfrm>
            <a:off x="4572000" y="4127500"/>
            <a:ext cx="838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sz="1800"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50183" name="WordArt 7"/>
          <p:cNvSpPr>
            <a:spLocks noChangeArrowheads="1" noChangeShapeType="1" noTextEdit="1"/>
          </p:cNvSpPr>
          <p:nvPr/>
        </p:nvSpPr>
        <p:spPr bwMode="auto">
          <a:xfrm>
            <a:off x="2666999" y="561181"/>
            <a:ext cx="4200525" cy="4365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Khởi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động</a:t>
            </a: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91886" y="1269685"/>
            <a:ext cx="1676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altLang="en-US" b="1" dirty="0" err="1" smtClean="0">
                <a:solidFill>
                  <a:srgbClr val="008000"/>
                </a:solidFill>
                <a:cs typeface="Tahoma" pitchFamily="34" charset="0"/>
              </a:rPr>
              <a:t>Tính</a:t>
            </a:r>
            <a:endParaRPr lang="en-US" altLang="en-US" b="1" dirty="0">
              <a:solidFill>
                <a:srgbClr val="008000"/>
              </a:solidFill>
              <a:cs typeface="Tahoma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23092" y="2279164"/>
            <a:ext cx="25908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en-US" sz="3600" b="1" dirty="0">
                <a:solidFill>
                  <a:srgbClr val="0000FF"/>
                </a:solidFill>
                <a:cs typeface="Arial" pitchFamily="34" charset="0"/>
              </a:rPr>
              <a:t>1324 x </a:t>
            </a:r>
            <a:r>
              <a:rPr lang="en-US" altLang="en-US" sz="3600" b="1" dirty="0" smtClean="0">
                <a:solidFill>
                  <a:srgbClr val="0000FF"/>
                </a:solidFill>
                <a:cs typeface="Arial" pitchFamily="34" charset="0"/>
              </a:rPr>
              <a:t>10</a:t>
            </a:r>
            <a:endParaRPr lang="en-US" altLang="en-US" sz="3600" b="1" dirty="0">
              <a:solidFill>
                <a:srgbClr val="0000FF"/>
              </a:solidFill>
              <a:cs typeface="Arial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7231" y="3643310"/>
            <a:ext cx="26908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en-US" sz="3600" b="1" dirty="0" smtClean="0">
                <a:solidFill>
                  <a:srgbClr val="0000FF"/>
                </a:solidFill>
                <a:cs typeface="Arial" pitchFamily="34" charset="0"/>
              </a:rPr>
              <a:t>270 </a:t>
            </a:r>
            <a:r>
              <a:rPr lang="en-US" altLang="en-US" sz="3600" b="1" dirty="0">
                <a:solidFill>
                  <a:srgbClr val="0000FF"/>
                </a:solidFill>
                <a:cs typeface="Arial" pitchFamily="34" charset="0"/>
              </a:rPr>
              <a:t>x </a:t>
            </a:r>
            <a:r>
              <a:rPr lang="en-US" altLang="en-US" sz="3600" b="1" dirty="0" smtClean="0">
                <a:solidFill>
                  <a:srgbClr val="0000FF"/>
                </a:solidFill>
                <a:cs typeface="Arial" pitchFamily="34" charset="0"/>
              </a:rPr>
              <a:t>100</a:t>
            </a:r>
            <a:endParaRPr lang="en-US" altLang="en-US" sz="3600" b="1" dirty="0">
              <a:solidFill>
                <a:srgbClr val="0000FF"/>
              </a:solidFill>
              <a:cs typeface="Arial" pitchFamily="34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5029200" y="2279164"/>
            <a:ext cx="26908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en-US" sz="3600" b="1" dirty="0" smtClean="0">
                <a:solidFill>
                  <a:srgbClr val="0000FF"/>
                </a:solidFill>
                <a:cs typeface="Arial" pitchFamily="34" charset="0"/>
              </a:rPr>
              <a:t>2040 : 10</a:t>
            </a:r>
            <a:endParaRPr lang="en-US" altLang="en-US" sz="3600" b="1" dirty="0">
              <a:solidFill>
                <a:srgbClr val="0000FF"/>
              </a:solidFill>
              <a:cs typeface="Arial" pitchFamily="34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3962400" y="3600354"/>
            <a:ext cx="4800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en-US" sz="3600" b="1" dirty="0" smtClean="0">
                <a:solidFill>
                  <a:srgbClr val="0000FF"/>
                </a:solidFill>
                <a:cs typeface="Arial" pitchFamily="34" charset="0"/>
              </a:rPr>
              <a:t>920000 : 1000</a:t>
            </a:r>
            <a:endParaRPr lang="en-US" altLang="en-US" sz="3600" b="1" dirty="0">
              <a:solidFill>
                <a:srgbClr val="0000FF"/>
              </a:solidFill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455984" y="2283070"/>
            <a:ext cx="2924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= 13240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09092" y="3658969"/>
            <a:ext cx="2924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= 27000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285892" y="2265854"/>
            <a:ext cx="2924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= 204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819292" y="3582769"/>
            <a:ext cx="2924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= 920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3" grpId="0" animBg="1"/>
      <p:bldP spid="4" grpId="0"/>
      <p:bldP spid="11" grpId="0"/>
      <p:bldP spid="14" grpId="0"/>
      <p:bldP spid="15" grpId="0"/>
      <p:bldP spid="16" grpId="0"/>
      <p:bldP spid="2" grpId="0"/>
      <p:bldP spid="17" grpId="0"/>
      <p:bldP spid="18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762000" y="1143000"/>
            <a:ext cx="1905000" cy="1206500"/>
          </a:xfrm>
          <a:prstGeom prst="rect">
            <a:avLst/>
          </a:prstGeom>
          <a:noFill/>
        </p:spPr>
        <p:txBody>
          <a:bodyPr spcFirstLastPara="1">
            <a:prstTxWarp prst="textArchDown">
              <a:avLst/>
            </a:prstTxWarp>
            <a:spAutoFit/>
          </a:bodyPr>
          <a:lstStyle/>
          <a:p>
            <a:pPr algn="ctr" eaLnBrk="1" hangingPunct="1">
              <a:defRPr/>
            </a:pPr>
            <a:r>
              <a:rPr lang="en-US" sz="2000" b="1">
                <a:solidFill>
                  <a:schemeClr val="bg1"/>
                </a:solidFill>
                <a:latin typeface="VNI-Times" pitchFamily="2" charset="0"/>
                <a:cs typeface="Arial" charset="0"/>
              </a:rPr>
              <a:t>GD &amp; ÑT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715000"/>
          </a:xfrm>
          <a:prstGeom prst="rect">
            <a:avLst/>
          </a:prstGeom>
        </p:spPr>
      </p:pic>
      <p:sp>
        <p:nvSpPr>
          <p:cNvPr id="2072" name="WordArt 15"/>
          <p:cNvSpPr>
            <a:spLocks noChangeArrowheads="1" noChangeShapeType="1" noTextEdit="1"/>
          </p:cNvSpPr>
          <p:nvPr/>
        </p:nvSpPr>
        <p:spPr bwMode="auto">
          <a:xfrm>
            <a:off x="1447800" y="2275429"/>
            <a:ext cx="6934200" cy="60075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NHÂN VỚI </a:t>
            </a:r>
            <a:r>
              <a:rPr lang="en-US" sz="24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SỐ  </a:t>
            </a:r>
            <a:r>
              <a:rPr lang="en-US" sz="24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CÓ TẬN CÙNG LÀ CHỮ SỐ 0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66700" y="1562100"/>
            <a:ext cx="861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0187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14300"/>
            <a:ext cx="8839200" cy="54864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" name="TextBox 1"/>
          <p:cNvSpPr txBox="1"/>
          <p:nvPr/>
        </p:nvSpPr>
        <p:spPr>
          <a:xfrm>
            <a:off x="1981200" y="1333500"/>
            <a:ext cx="419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</a:rPr>
              <a:t>Yêu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cầu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cần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đạt</a:t>
            </a:r>
            <a:r>
              <a:rPr lang="en-US" sz="2800" b="1" dirty="0" smtClean="0">
                <a:solidFill>
                  <a:srgbClr val="FF0000"/>
                </a:solidFill>
              </a:rPr>
              <a:t>: 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095500"/>
            <a:ext cx="7558479" cy="11318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lnSpc>
                <a:spcPct val="150000"/>
              </a:lnSpc>
              <a:buFontTx/>
              <a:buChar char="-"/>
            </a:pPr>
            <a:r>
              <a:rPr lang="en-US" sz="2400" b="1" dirty="0" err="1" smtClean="0"/>
              <a:t>Biết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cách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nhân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với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số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có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tận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cùng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là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chữ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số</a:t>
            </a:r>
            <a:r>
              <a:rPr lang="en-US" sz="2400" b="1" dirty="0" smtClean="0"/>
              <a:t> 0.</a:t>
            </a:r>
          </a:p>
          <a:p>
            <a:pPr marL="571500" indent="-571500">
              <a:lnSpc>
                <a:spcPct val="150000"/>
              </a:lnSpc>
              <a:buFontTx/>
              <a:buChar char="-"/>
            </a:pPr>
            <a:r>
              <a:rPr lang="en-US" sz="2400" b="1" dirty="0" err="1" smtClean="0"/>
              <a:t>Vận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dụng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để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tính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nhanh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tính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nhẩm</a:t>
            </a:r>
            <a:r>
              <a:rPr lang="en-US" sz="2400" b="1" dirty="0" smtClean="0"/>
              <a:t>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254042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2400" y="723900"/>
            <a:ext cx="152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800" b="1" u="sng" dirty="0" err="1">
                <a:solidFill>
                  <a:srgbClr val="0000FF"/>
                </a:solidFill>
                <a:cs typeface="Arial" pitchFamily="34" charset="0"/>
              </a:rPr>
              <a:t>Ví</a:t>
            </a:r>
            <a:r>
              <a:rPr lang="en-US" altLang="en-US" sz="2800" b="1" u="sng" dirty="0">
                <a:solidFill>
                  <a:srgbClr val="0000FF"/>
                </a:solidFill>
                <a:cs typeface="Arial" pitchFamily="34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cs typeface="Arial" pitchFamily="34" charset="0"/>
              </a:rPr>
              <a:t>dụ</a:t>
            </a:r>
            <a:r>
              <a:rPr lang="en-US" altLang="en-US" sz="2800" b="1" u="sng" dirty="0">
                <a:solidFill>
                  <a:srgbClr val="0000FF"/>
                </a:solidFill>
                <a:cs typeface="Arial" pitchFamily="34" charset="0"/>
              </a:rPr>
              <a:t> 1</a:t>
            </a:r>
            <a:r>
              <a:rPr lang="en-US" altLang="en-US" sz="2800" b="1" dirty="0">
                <a:solidFill>
                  <a:srgbClr val="0000FF"/>
                </a:solidFill>
                <a:cs typeface="Arial" pitchFamily="34" charset="0"/>
              </a:rPr>
              <a:t>:</a:t>
            </a:r>
            <a:r>
              <a:rPr lang="en-US" altLang="en-US" sz="2800" b="1" u="sng" dirty="0">
                <a:solidFill>
                  <a:srgbClr val="0000FF"/>
                </a:solidFill>
                <a:cs typeface="Arial" pitchFamily="34" charset="0"/>
              </a:rPr>
              <a:t> 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133600" y="723900"/>
            <a:ext cx="36147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0000FF"/>
                </a:solidFill>
                <a:ea typeface="Tahoma" pitchFamily="34" charset="0"/>
                <a:cs typeface="Times New Roman" pitchFamily="18" charset="0"/>
              </a:rPr>
              <a:t>1324 x 20 = ?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3657600" y="1104900"/>
            <a:ext cx="0" cy="315913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667000" y="1358900"/>
            <a:ext cx="2120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0000FF"/>
                </a:solidFill>
                <a:ea typeface="Tahoma" pitchFamily="34" charset="0"/>
                <a:cs typeface="Times New Roman" pitchFamily="18" charset="0"/>
              </a:rPr>
              <a:t>20 = 2 x ?</a:t>
            </a:r>
          </a:p>
        </p:txBody>
      </p:sp>
      <p:sp>
        <p:nvSpPr>
          <p:cNvPr id="7" name="Rectangle 6"/>
          <p:cNvSpPr/>
          <p:nvPr/>
        </p:nvSpPr>
        <p:spPr>
          <a:xfrm>
            <a:off x="4191000" y="1358900"/>
            <a:ext cx="717550" cy="4286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800" b="1">
                <a:solidFill>
                  <a:srgbClr val="008000"/>
                </a:solidFill>
                <a:ea typeface="Tahoma" pitchFamily="34" charset="0"/>
                <a:cs typeface="Times New Roman" pitchFamily="18" charset="0"/>
              </a:rPr>
              <a:t>10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52400" y="1731963"/>
            <a:ext cx="4527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800" b="1">
                <a:ea typeface="Arial Unicode MS" pitchFamily="34" charset="-128"/>
                <a:cs typeface="Arial Unicode MS" pitchFamily="34" charset="-128"/>
              </a:rPr>
              <a:t>Ta có thể tính như sau: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600200" y="2120900"/>
            <a:ext cx="49926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0000FF"/>
                </a:solidFill>
                <a:ea typeface="Tahoma" pitchFamily="34" charset="0"/>
                <a:cs typeface="Times New Roman" pitchFamily="18" charset="0"/>
              </a:rPr>
              <a:t>1324 x 20 = 1324 x (2 x 10)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524000" y="2501900"/>
            <a:ext cx="49926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0000FF"/>
                </a:solidFill>
                <a:ea typeface="Tahoma" pitchFamily="34" charset="0"/>
                <a:cs typeface="Times New Roman" pitchFamily="18" charset="0"/>
              </a:rPr>
              <a:t>                 = (1324 x 2) x 10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524000" y="2946400"/>
            <a:ext cx="49926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0000FF"/>
                </a:solidFill>
                <a:ea typeface="Tahoma" pitchFamily="34" charset="0"/>
                <a:cs typeface="Times New Roman" pitchFamily="18" charset="0"/>
              </a:rPr>
              <a:t>                 =      2648   x 10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524000" y="3327400"/>
            <a:ext cx="4994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0000FF"/>
                </a:solidFill>
                <a:ea typeface="Tahoma" pitchFamily="34" charset="0"/>
                <a:cs typeface="Times New Roman" pitchFamily="18" charset="0"/>
              </a:rPr>
              <a:t>                 =          26480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52400" y="4151313"/>
            <a:ext cx="91440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0000FF"/>
                </a:solidFill>
                <a:cs typeface="Arial" pitchFamily="34" charset="0"/>
              </a:rPr>
              <a:t>         Nhân </a:t>
            </a:r>
            <a:r>
              <a:rPr lang="en-US" altLang="en-US" sz="2800" b="1">
                <a:solidFill>
                  <a:srgbClr val="008000"/>
                </a:solidFill>
                <a:cs typeface="Arial" pitchFamily="34" charset="0"/>
              </a:rPr>
              <a:t>1324</a:t>
            </a:r>
            <a:r>
              <a:rPr lang="en-US" altLang="en-US" sz="2800" b="1">
                <a:solidFill>
                  <a:srgbClr val="0000FF"/>
                </a:solidFill>
                <a:cs typeface="Arial" pitchFamily="34" charset="0"/>
              </a:rPr>
              <a:t> với </a:t>
            </a:r>
            <a:r>
              <a:rPr lang="en-US" altLang="en-US" sz="2800" b="1">
                <a:solidFill>
                  <a:srgbClr val="008000"/>
                </a:solidFill>
                <a:cs typeface="Arial" pitchFamily="34" charset="0"/>
              </a:rPr>
              <a:t>2</a:t>
            </a:r>
            <a:r>
              <a:rPr lang="en-US" altLang="en-US" sz="2800" b="1">
                <a:solidFill>
                  <a:srgbClr val="0000FF"/>
                </a:solidFill>
                <a:cs typeface="Arial" pitchFamily="34" charset="0"/>
              </a:rPr>
              <a:t>, được </a:t>
            </a:r>
            <a:r>
              <a:rPr lang="en-US" altLang="en-US" sz="2800" b="1">
                <a:solidFill>
                  <a:srgbClr val="008000"/>
                </a:solidFill>
                <a:cs typeface="Arial" pitchFamily="34" charset="0"/>
              </a:rPr>
              <a:t>2648</a:t>
            </a:r>
            <a:r>
              <a:rPr lang="en-US" altLang="en-US" sz="2800" b="1">
                <a:solidFill>
                  <a:srgbClr val="0000FF"/>
                </a:solidFill>
                <a:cs typeface="Arial" pitchFamily="34" charset="0"/>
              </a:rPr>
              <a:t>, viết </a:t>
            </a:r>
            <a:r>
              <a:rPr lang="en-US" altLang="en-US" sz="2800" b="1">
                <a:solidFill>
                  <a:srgbClr val="008000"/>
                </a:solidFill>
                <a:cs typeface="Arial" pitchFamily="34" charset="0"/>
              </a:rPr>
              <a:t>2648</a:t>
            </a:r>
            <a:r>
              <a:rPr lang="en-US" altLang="en-US" sz="2800" b="1">
                <a:solidFill>
                  <a:srgbClr val="0000FF"/>
                </a:solidFill>
                <a:cs typeface="Arial" pitchFamily="34" charset="0"/>
              </a:rPr>
              <a:t>.</a:t>
            </a:r>
          </a:p>
          <a:p>
            <a:pPr eaLnBrk="1" hangingPunct="1"/>
            <a:r>
              <a:rPr lang="en-US" altLang="en-US" sz="2800" b="1">
                <a:solidFill>
                  <a:srgbClr val="0000FF"/>
                </a:solidFill>
                <a:cs typeface="Arial" pitchFamily="34" charset="0"/>
              </a:rPr>
              <a:t> </a:t>
            </a:r>
            <a:r>
              <a:rPr lang="en-US" altLang="en-US" sz="2600" b="1">
                <a:solidFill>
                  <a:srgbClr val="0000FF"/>
                </a:solidFill>
                <a:cs typeface="Arial" pitchFamily="34" charset="0"/>
              </a:rPr>
              <a:t>Viết thêm một chữ số </a:t>
            </a:r>
            <a:r>
              <a:rPr lang="en-US" altLang="en-US" sz="2600" b="1">
                <a:solidFill>
                  <a:srgbClr val="008000"/>
                </a:solidFill>
                <a:cs typeface="Arial" pitchFamily="34" charset="0"/>
              </a:rPr>
              <a:t>0</a:t>
            </a:r>
            <a:r>
              <a:rPr lang="en-US" altLang="en-US" sz="2600" b="1">
                <a:solidFill>
                  <a:srgbClr val="0000FF"/>
                </a:solidFill>
                <a:cs typeface="Arial" pitchFamily="34" charset="0"/>
              </a:rPr>
              <a:t> vào bên phải </a:t>
            </a:r>
            <a:r>
              <a:rPr lang="en-US" altLang="en-US" sz="2600" b="1">
                <a:solidFill>
                  <a:srgbClr val="008000"/>
                </a:solidFill>
                <a:cs typeface="Arial" pitchFamily="34" charset="0"/>
              </a:rPr>
              <a:t>2648</a:t>
            </a:r>
            <a:r>
              <a:rPr lang="en-US" altLang="en-US" sz="2600" b="1">
                <a:solidFill>
                  <a:srgbClr val="0000FF"/>
                </a:solidFill>
                <a:cs typeface="Arial" pitchFamily="34" charset="0"/>
              </a:rPr>
              <a:t>,được </a:t>
            </a:r>
            <a:r>
              <a:rPr lang="en-US" altLang="en-US" sz="2600" b="1">
                <a:solidFill>
                  <a:srgbClr val="008000"/>
                </a:solidFill>
                <a:cs typeface="Arial" pitchFamily="34" charset="0"/>
              </a:rPr>
              <a:t>26480</a:t>
            </a:r>
            <a:r>
              <a:rPr lang="en-US" altLang="en-US" sz="2600" b="1">
                <a:solidFill>
                  <a:srgbClr val="0000FF"/>
                </a:solidFill>
                <a:cs typeface="Arial" pitchFamily="34" charset="0"/>
              </a:rPr>
              <a:t>. </a:t>
            </a:r>
          </a:p>
        </p:txBody>
      </p:sp>
      <p:sp>
        <p:nvSpPr>
          <p:cNvPr id="55309" name="Text Box 13"/>
          <p:cNvSpPr txBox="1">
            <a:spLocks noChangeArrowheads="1"/>
          </p:cNvSpPr>
          <p:nvPr/>
        </p:nvSpPr>
        <p:spPr bwMode="auto">
          <a:xfrm>
            <a:off x="152400" y="3708400"/>
            <a:ext cx="6096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8000"/>
                </a:solidFill>
              </a:rPr>
              <a:t>Vậy :1324 x 20 = 26480</a:t>
            </a:r>
            <a:endParaRPr lang="vi-VN" altLang="en-US" sz="2800" b="1">
              <a:solidFill>
                <a:srgbClr val="008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344121"/>
            <a:ext cx="1066800" cy="3077308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55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 animBg="1"/>
      <p:bldP spid="9" grpId="0"/>
      <p:bldP spid="11" grpId="0"/>
      <p:bldP spid="12" grpId="0"/>
      <p:bldP spid="13" grpId="0"/>
      <p:bldP spid="14" grpId="0"/>
      <p:bldP spid="21" grpId="0"/>
      <p:bldP spid="5530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715000"/>
          </a:xfrm>
          <a:prstGeom prst="rect">
            <a:avLst/>
          </a:prstGeom>
        </p:spPr>
      </p:pic>
      <p:sp>
        <p:nvSpPr>
          <p:cNvPr id="5122" name="TextBox 1"/>
          <p:cNvSpPr txBox="1">
            <a:spLocks noChangeArrowheads="1"/>
          </p:cNvSpPr>
          <p:nvPr/>
        </p:nvSpPr>
        <p:spPr bwMode="auto">
          <a:xfrm>
            <a:off x="304800" y="952500"/>
            <a:ext cx="1828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800" b="1" u="sng" dirty="0">
                <a:solidFill>
                  <a:srgbClr val="008000"/>
                </a:solidFill>
                <a:cs typeface="Arial" pitchFamily="34" charset="0"/>
              </a:rPr>
              <a:t>* </a:t>
            </a:r>
            <a:r>
              <a:rPr lang="en-US" altLang="en-US" sz="2800" b="1" u="sng" dirty="0" err="1">
                <a:solidFill>
                  <a:srgbClr val="008000"/>
                </a:solidFill>
                <a:cs typeface="Arial" pitchFamily="34" charset="0"/>
              </a:rPr>
              <a:t>Ví</a:t>
            </a:r>
            <a:r>
              <a:rPr lang="en-US" altLang="en-US" sz="2800" b="1" u="sng" dirty="0">
                <a:solidFill>
                  <a:srgbClr val="008000"/>
                </a:solidFill>
                <a:cs typeface="Arial" pitchFamily="34" charset="0"/>
              </a:rPr>
              <a:t> </a:t>
            </a:r>
            <a:r>
              <a:rPr lang="en-US" altLang="en-US" sz="2800" b="1" u="sng" dirty="0" err="1">
                <a:solidFill>
                  <a:srgbClr val="008000"/>
                </a:solidFill>
                <a:cs typeface="Arial" pitchFamily="34" charset="0"/>
              </a:rPr>
              <a:t>dụ</a:t>
            </a:r>
            <a:r>
              <a:rPr lang="en-US" altLang="en-US" sz="2800" b="1" u="sng" dirty="0">
                <a:solidFill>
                  <a:srgbClr val="008000"/>
                </a:solidFill>
                <a:cs typeface="Arial" pitchFamily="34" charset="0"/>
              </a:rPr>
              <a:t> 1</a:t>
            </a:r>
            <a:r>
              <a:rPr lang="en-US" altLang="en-US" sz="2800" b="1" dirty="0">
                <a:solidFill>
                  <a:srgbClr val="008000"/>
                </a:solidFill>
                <a:cs typeface="Arial" pitchFamily="34" charset="0"/>
              </a:rPr>
              <a:t>:</a:t>
            </a:r>
            <a:r>
              <a:rPr lang="en-US" altLang="en-US" sz="2800" b="1" u="sng" dirty="0">
                <a:solidFill>
                  <a:srgbClr val="008000"/>
                </a:solidFill>
                <a:cs typeface="Arial" pitchFamily="34" charset="0"/>
              </a:rPr>
              <a:t> </a:t>
            </a:r>
          </a:p>
        </p:txBody>
      </p:sp>
      <p:sp>
        <p:nvSpPr>
          <p:cNvPr id="5123" name="TextBox 4"/>
          <p:cNvSpPr txBox="1">
            <a:spLocks noChangeArrowheads="1"/>
          </p:cNvSpPr>
          <p:nvPr/>
        </p:nvSpPr>
        <p:spPr bwMode="auto">
          <a:xfrm>
            <a:off x="1981200" y="952500"/>
            <a:ext cx="2514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008000"/>
                </a:solidFill>
                <a:ea typeface="Tahoma" pitchFamily="34" charset="0"/>
                <a:cs typeface="Times New Roman" pitchFamily="18" charset="0"/>
              </a:rPr>
              <a:t>1324 x 20 = ?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3798888" y="1663700"/>
            <a:ext cx="1974850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5400" b="1">
                <a:solidFill>
                  <a:srgbClr val="0000FF"/>
                </a:solidFill>
                <a:cs typeface="Tahoma" pitchFamily="34" charset="0"/>
              </a:rPr>
              <a:t>1324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86288" y="2378075"/>
            <a:ext cx="12414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5400" b="1">
                <a:solidFill>
                  <a:srgbClr val="0000FF"/>
                </a:solidFill>
                <a:cs typeface="Tahoma" pitchFamily="34" charset="0"/>
              </a:rPr>
              <a:t>20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3262313" y="2081213"/>
            <a:ext cx="431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0000FF"/>
                </a:solidFill>
                <a:cs typeface="Tahoma" pitchFamily="34" charset="0"/>
              </a:rPr>
              <a:t>x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3640138" y="3168650"/>
            <a:ext cx="177482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4960938" y="2381250"/>
            <a:ext cx="4984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5400" b="1">
                <a:solidFill>
                  <a:srgbClr val="FF0000"/>
                </a:solidFill>
                <a:cs typeface="Tahoma" pitchFamily="34" charset="0"/>
              </a:rPr>
              <a:t>0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4973638" y="3076575"/>
            <a:ext cx="454025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5400" b="1">
                <a:solidFill>
                  <a:srgbClr val="FF0000"/>
                </a:solidFill>
                <a:cs typeface="Tahoma" pitchFamily="34" charset="0"/>
              </a:rPr>
              <a:t>0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4587875" y="2379663"/>
            <a:ext cx="54451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5400" b="1">
                <a:solidFill>
                  <a:srgbClr val="FF0000"/>
                </a:solidFill>
                <a:cs typeface="Tahoma" pitchFamily="34" charset="0"/>
              </a:rPr>
              <a:t>2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4560888" y="1655763"/>
            <a:ext cx="600075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5400" b="1">
                <a:solidFill>
                  <a:srgbClr val="FF0000"/>
                </a:solidFill>
                <a:cs typeface="Tahoma" pitchFamily="34" charset="0"/>
              </a:rPr>
              <a:t>2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4235450" y="3073400"/>
            <a:ext cx="555625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5400" b="1">
                <a:solidFill>
                  <a:srgbClr val="FF0000"/>
                </a:solidFill>
                <a:cs typeface="Tahoma" pitchFamily="34" charset="0"/>
              </a:rPr>
              <a:t>4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4191000" y="1660525"/>
            <a:ext cx="444500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5400" b="1">
                <a:solidFill>
                  <a:srgbClr val="FF0000"/>
                </a:solidFill>
                <a:cs typeface="Tahoma" pitchFamily="34" charset="0"/>
              </a:rPr>
              <a:t>3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3856038" y="3078163"/>
            <a:ext cx="45878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5400" b="1">
                <a:solidFill>
                  <a:srgbClr val="FF0000"/>
                </a:solidFill>
                <a:cs typeface="Tahoma" pitchFamily="34" charset="0"/>
              </a:rPr>
              <a:t>6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3802063" y="1660525"/>
            <a:ext cx="447675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5400" b="1">
                <a:solidFill>
                  <a:srgbClr val="FF0000"/>
                </a:solidFill>
                <a:cs typeface="Tahoma" pitchFamily="34" charset="0"/>
              </a:rPr>
              <a:t>1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3484563" y="3074988"/>
            <a:ext cx="47625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5400" b="1">
                <a:solidFill>
                  <a:srgbClr val="FF0000"/>
                </a:solidFill>
                <a:cs typeface="Tahoma" pitchFamily="34" charset="0"/>
              </a:rPr>
              <a:t>2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4940300" y="1665288"/>
            <a:ext cx="4476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5400" b="1" dirty="0">
                <a:solidFill>
                  <a:srgbClr val="FF0000"/>
                </a:solidFill>
                <a:cs typeface="Tahoma" pitchFamily="34" charset="0"/>
              </a:rPr>
              <a:t>4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4618038" y="3079750"/>
            <a:ext cx="5556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5400" b="1">
                <a:solidFill>
                  <a:srgbClr val="FF0000"/>
                </a:solidFill>
                <a:cs typeface="Tahoma" pitchFamily="34" charset="0"/>
              </a:rPr>
              <a:t>8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1690687" y="4314825"/>
            <a:ext cx="11318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0000FF"/>
                </a:solidFill>
                <a:cs typeface="Arial" pitchFamily="34" charset="0"/>
              </a:rPr>
              <a:t>Vậy: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2820987" y="4314825"/>
            <a:ext cx="47228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0000FF"/>
                </a:solidFill>
                <a:ea typeface="Arial Unicode MS" pitchFamily="34" charset="-128"/>
                <a:cs typeface="Arial Unicode MS" pitchFamily="34" charset="-128"/>
              </a:rPr>
              <a:t>1324 x 20 = 26480</a:t>
            </a:r>
          </a:p>
        </p:txBody>
      </p:sp>
      <p:sp>
        <p:nvSpPr>
          <p:cNvPr id="57367" name="Line 23"/>
          <p:cNvSpPr>
            <a:spLocks noChangeShapeType="1"/>
          </p:cNvSpPr>
          <p:nvPr/>
        </p:nvSpPr>
        <p:spPr bwMode="auto">
          <a:xfrm>
            <a:off x="5943600" y="1397000"/>
            <a:ext cx="0" cy="355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8" name="Text Box 24"/>
          <p:cNvSpPr txBox="1">
            <a:spLocks noChangeArrowheads="1"/>
          </p:cNvSpPr>
          <p:nvPr/>
        </p:nvSpPr>
        <p:spPr bwMode="auto">
          <a:xfrm>
            <a:off x="6286500" y="2081213"/>
            <a:ext cx="2514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/>
              <a:t>131 x 30 </a:t>
            </a:r>
            <a:endParaRPr lang="vi-VN" altLang="en-US" sz="3200" b="1" dirty="0"/>
          </a:p>
        </p:txBody>
      </p:sp>
      <p:sp>
        <p:nvSpPr>
          <p:cNvPr id="5146" name="Text Box 37"/>
          <p:cNvSpPr txBox="1">
            <a:spLocks noChangeArrowheads="1"/>
          </p:cNvSpPr>
          <p:nvPr/>
        </p:nvSpPr>
        <p:spPr bwMode="auto">
          <a:xfrm>
            <a:off x="0" y="0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endParaRPr lang="en-US" sz="2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57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7" dur="500"/>
                                        <p:tgtEl>
                                          <p:spTgt spid="57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20" grpId="0"/>
      <p:bldP spid="20" grpId="1"/>
      <p:bldP spid="25" grpId="0"/>
      <p:bldP spid="26" grpId="0"/>
      <p:bldP spid="26" grpId="1"/>
      <p:bldP spid="27" grpId="0"/>
      <p:bldP spid="27" grpId="1"/>
      <p:bldP spid="28" grpId="0"/>
      <p:bldP spid="29" grpId="0"/>
      <p:bldP spid="29" grpId="1"/>
      <p:bldP spid="30" grpId="0"/>
      <p:bldP spid="31" grpId="0"/>
      <p:bldP spid="31" grpId="1"/>
      <p:bldP spid="32" grpId="0"/>
      <p:bldP spid="34" grpId="0"/>
      <p:bldP spid="34" grpId="1"/>
      <p:bldP spid="35" grpId="0"/>
      <p:bldP spid="37" grpId="0"/>
      <p:bldP spid="39" grpId="0"/>
      <p:bldP spid="5736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81000" y="711200"/>
            <a:ext cx="2497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400" b="1" u="sng" dirty="0" err="1">
                <a:solidFill>
                  <a:srgbClr val="008000"/>
                </a:solidFill>
                <a:cs typeface="Arial" pitchFamily="34" charset="0"/>
              </a:rPr>
              <a:t>Ví</a:t>
            </a:r>
            <a:r>
              <a:rPr lang="en-US" altLang="en-US" sz="2400" b="1" u="sng" dirty="0">
                <a:solidFill>
                  <a:srgbClr val="008000"/>
                </a:solidFill>
                <a:cs typeface="Arial" pitchFamily="34" charset="0"/>
              </a:rPr>
              <a:t> </a:t>
            </a:r>
            <a:r>
              <a:rPr lang="en-US" altLang="en-US" sz="2400" b="1" u="sng" dirty="0" err="1">
                <a:solidFill>
                  <a:srgbClr val="008000"/>
                </a:solidFill>
                <a:cs typeface="Arial" pitchFamily="34" charset="0"/>
              </a:rPr>
              <a:t>dụ</a:t>
            </a:r>
            <a:r>
              <a:rPr lang="en-US" altLang="en-US" sz="2400" b="1" u="sng" dirty="0">
                <a:solidFill>
                  <a:srgbClr val="008000"/>
                </a:solidFill>
                <a:cs typeface="Arial" pitchFamily="34" charset="0"/>
              </a:rPr>
              <a:t> 2</a:t>
            </a:r>
            <a:r>
              <a:rPr lang="en-US" altLang="en-US" sz="2400" b="1" dirty="0">
                <a:solidFill>
                  <a:srgbClr val="008000"/>
                </a:solidFill>
                <a:cs typeface="Arial" pitchFamily="34" charset="0"/>
              </a:rPr>
              <a:t>:</a:t>
            </a:r>
            <a:r>
              <a:rPr lang="en-US" altLang="en-US" sz="2400" b="1" u="sng" dirty="0">
                <a:solidFill>
                  <a:srgbClr val="008000"/>
                </a:solidFill>
                <a:cs typeface="Arial" pitchFamily="34" charset="0"/>
              </a:rPr>
              <a:t> 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362200" y="711200"/>
            <a:ext cx="2133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FF0000"/>
                </a:solidFill>
                <a:ea typeface="Tahoma" pitchFamily="34" charset="0"/>
                <a:cs typeface="Times New Roman" pitchFamily="18" charset="0"/>
              </a:rPr>
              <a:t>230 x 70 = ?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949700" y="1122363"/>
            <a:ext cx="387350" cy="269875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025900" y="1360488"/>
            <a:ext cx="24511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8000"/>
                </a:solidFill>
                <a:ea typeface="Tahoma" pitchFamily="34" charset="0"/>
                <a:cs typeface="Times New Roman" pitchFamily="18" charset="0"/>
              </a:rPr>
              <a:t>70 = 7 x ?</a:t>
            </a:r>
          </a:p>
        </p:txBody>
      </p:sp>
      <p:sp>
        <p:nvSpPr>
          <p:cNvPr id="7" name="Rectangle 6"/>
          <p:cNvSpPr/>
          <p:nvPr/>
        </p:nvSpPr>
        <p:spPr>
          <a:xfrm>
            <a:off x="5334000" y="1282700"/>
            <a:ext cx="684213" cy="4286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b="1">
                <a:solidFill>
                  <a:srgbClr val="FF0000"/>
                </a:solidFill>
                <a:ea typeface="Tahoma" pitchFamily="34" charset="0"/>
                <a:cs typeface="Times New Roman" pitchFamily="18" charset="0"/>
              </a:rPr>
              <a:t>10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76200" y="1854200"/>
            <a:ext cx="914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8000"/>
                </a:solidFill>
                <a:ea typeface="Arial Unicode MS" pitchFamily="34" charset="-128"/>
                <a:cs typeface="Arial Unicode MS" pitchFamily="34" charset="-128"/>
              </a:rPr>
              <a:t>Ta có thể chuyển thành nhân một số với 10, 100 như sau: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905000" y="2235200"/>
            <a:ext cx="58562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00FF"/>
                </a:solidFill>
                <a:ea typeface="Tahoma" pitchFamily="34" charset="0"/>
                <a:cs typeface="Times New Roman" pitchFamily="18" charset="0"/>
              </a:rPr>
              <a:t>230 x 70 = (23 x 10) x (7 x 10)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200400" y="2616200"/>
            <a:ext cx="47291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00FF"/>
                </a:solidFill>
                <a:ea typeface="Tahoma" pitchFamily="34" charset="0"/>
                <a:cs typeface="Times New Roman" pitchFamily="18" charset="0"/>
              </a:rPr>
              <a:t>=  23 x 10 x 7 x 10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276600" y="3060700"/>
            <a:ext cx="41132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00FF"/>
                </a:solidFill>
                <a:ea typeface="Tahoma" pitchFamily="34" charset="0"/>
                <a:cs typeface="Times New Roman" pitchFamily="18" charset="0"/>
              </a:rPr>
              <a:t>= (23 x 7) x (10 x 10)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276600" y="3433763"/>
            <a:ext cx="34020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00FF"/>
                </a:solidFill>
                <a:ea typeface="Tahoma" pitchFamily="34" charset="0"/>
                <a:cs typeface="Times New Roman" pitchFamily="18" charset="0"/>
              </a:rPr>
              <a:t>=     161    x     100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76200" y="4533900"/>
            <a:ext cx="92964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FF0066"/>
                </a:solidFill>
                <a:cs typeface="Arial" pitchFamily="34" charset="0"/>
              </a:rPr>
              <a:t>       Nhân </a:t>
            </a:r>
            <a:r>
              <a:rPr lang="en-US" altLang="en-US" sz="2400" b="1">
                <a:solidFill>
                  <a:srgbClr val="005EA4"/>
                </a:solidFill>
                <a:cs typeface="Arial" pitchFamily="34" charset="0"/>
              </a:rPr>
              <a:t>23 </a:t>
            </a:r>
            <a:r>
              <a:rPr lang="en-US" altLang="en-US" sz="2400" b="1">
                <a:solidFill>
                  <a:srgbClr val="FF0066"/>
                </a:solidFill>
                <a:cs typeface="Arial" pitchFamily="34" charset="0"/>
              </a:rPr>
              <a:t>với </a:t>
            </a:r>
            <a:r>
              <a:rPr lang="en-US" altLang="en-US" sz="2400" b="1">
                <a:solidFill>
                  <a:srgbClr val="005EA4"/>
                </a:solidFill>
                <a:cs typeface="Arial" pitchFamily="34" charset="0"/>
              </a:rPr>
              <a:t>7</a:t>
            </a:r>
            <a:r>
              <a:rPr lang="en-US" altLang="en-US" sz="2400" b="1">
                <a:solidFill>
                  <a:srgbClr val="FF0066"/>
                </a:solidFill>
                <a:cs typeface="Arial" pitchFamily="34" charset="0"/>
              </a:rPr>
              <a:t>, được </a:t>
            </a:r>
            <a:r>
              <a:rPr lang="en-US" altLang="en-US" sz="2400" b="1">
                <a:solidFill>
                  <a:srgbClr val="005EA4"/>
                </a:solidFill>
                <a:cs typeface="Arial" pitchFamily="34" charset="0"/>
              </a:rPr>
              <a:t>161</a:t>
            </a:r>
            <a:r>
              <a:rPr lang="en-US" altLang="en-US" sz="2400" b="1">
                <a:solidFill>
                  <a:srgbClr val="FF0066"/>
                </a:solidFill>
                <a:cs typeface="Arial" pitchFamily="34" charset="0"/>
              </a:rPr>
              <a:t>, viết </a:t>
            </a:r>
            <a:r>
              <a:rPr lang="en-US" altLang="en-US" sz="2400" b="1">
                <a:solidFill>
                  <a:srgbClr val="005EA4"/>
                </a:solidFill>
                <a:cs typeface="Arial" pitchFamily="34" charset="0"/>
              </a:rPr>
              <a:t>161</a:t>
            </a:r>
            <a:r>
              <a:rPr lang="en-US" altLang="en-US" sz="2400" b="1">
                <a:solidFill>
                  <a:srgbClr val="FF0066"/>
                </a:solidFill>
                <a:cs typeface="Arial" pitchFamily="34" charset="0"/>
              </a:rPr>
              <a:t>.</a:t>
            </a:r>
          </a:p>
          <a:p>
            <a:pPr eaLnBrk="1" hangingPunct="1"/>
            <a:r>
              <a:rPr lang="en-US" altLang="en-US" sz="2400" b="1">
                <a:solidFill>
                  <a:srgbClr val="FF0066"/>
                </a:solidFill>
                <a:cs typeface="Arial" pitchFamily="34" charset="0"/>
              </a:rPr>
              <a:t>Viết thêm hai chữ số </a:t>
            </a:r>
            <a:r>
              <a:rPr lang="en-US" altLang="en-US" sz="2400" b="1">
                <a:solidFill>
                  <a:srgbClr val="005EA4"/>
                </a:solidFill>
                <a:cs typeface="Arial" pitchFamily="34" charset="0"/>
              </a:rPr>
              <a:t>0</a:t>
            </a:r>
            <a:r>
              <a:rPr lang="en-US" altLang="en-US" sz="2400" b="1">
                <a:solidFill>
                  <a:srgbClr val="FF0066"/>
                </a:solidFill>
                <a:cs typeface="Arial" pitchFamily="34" charset="0"/>
              </a:rPr>
              <a:t> vào bên phải </a:t>
            </a:r>
            <a:r>
              <a:rPr lang="en-US" altLang="en-US" sz="2400" b="1">
                <a:solidFill>
                  <a:srgbClr val="005EA4"/>
                </a:solidFill>
                <a:cs typeface="Arial" pitchFamily="34" charset="0"/>
              </a:rPr>
              <a:t>161</a:t>
            </a:r>
            <a:r>
              <a:rPr lang="en-US" altLang="en-US" sz="2400" b="1">
                <a:solidFill>
                  <a:srgbClr val="FF0066"/>
                </a:solidFill>
                <a:cs typeface="Arial" pitchFamily="34" charset="0"/>
              </a:rPr>
              <a:t>,được </a:t>
            </a:r>
            <a:r>
              <a:rPr lang="en-US" altLang="en-US" sz="2400" b="1">
                <a:solidFill>
                  <a:srgbClr val="005EA4"/>
                </a:solidFill>
                <a:cs typeface="Arial" pitchFamily="34" charset="0"/>
              </a:rPr>
              <a:t>16100</a:t>
            </a:r>
            <a:r>
              <a:rPr lang="en-US" altLang="en-US" sz="2400" b="1">
                <a:solidFill>
                  <a:srgbClr val="FF0066"/>
                </a:solidFill>
                <a:cs typeface="Arial" pitchFamily="34" charset="0"/>
              </a:rPr>
              <a:t>. 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2209800" y="1028700"/>
            <a:ext cx="614363" cy="254000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50875" y="1354138"/>
            <a:ext cx="28051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8000"/>
                </a:solidFill>
                <a:ea typeface="Tahoma" pitchFamily="34" charset="0"/>
                <a:cs typeface="Times New Roman" pitchFamily="18" charset="0"/>
              </a:rPr>
              <a:t>230 = 23 x ?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286000" y="1282700"/>
            <a:ext cx="690563" cy="42703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b="1">
                <a:solidFill>
                  <a:srgbClr val="FF0000"/>
                </a:solidFill>
                <a:ea typeface="Tahoma" pitchFamily="34" charset="0"/>
                <a:cs typeface="Times New Roman" pitchFamily="18" charset="0"/>
              </a:rPr>
              <a:t>10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352800" y="3759200"/>
            <a:ext cx="33162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00FF"/>
                </a:solidFill>
                <a:ea typeface="Tahoma" pitchFamily="34" charset="0"/>
                <a:cs typeface="Times New Roman" pitchFamily="18" charset="0"/>
              </a:rPr>
              <a:t>=           16100</a:t>
            </a:r>
          </a:p>
        </p:txBody>
      </p:sp>
      <p:sp>
        <p:nvSpPr>
          <p:cNvPr id="59409" name="Text Box 17"/>
          <p:cNvSpPr txBox="1">
            <a:spLocks noChangeArrowheads="1"/>
          </p:cNvSpPr>
          <p:nvPr/>
        </p:nvSpPr>
        <p:spPr bwMode="auto">
          <a:xfrm>
            <a:off x="76200" y="4140200"/>
            <a:ext cx="5105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8000"/>
                </a:solidFill>
              </a:rPr>
              <a:t>      Vậy : 230 x 70 = 16100</a:t>
            </a:r>
            <a:endParaRPr lang="vi-VN" altLang="en-US" sz="2400" b="1">
              <a:solidFill>
                <a:srgbClr val="008000"/>
              </a:solidFill>
            </a:endParaRPr>
          </a:p>
        </p:txBody>
      </p:sp>
      <p:sp>
        <p:nvSpPr>
          <p:cNvPr id="6163" name="Text Box 37"/>
          <p:cNvSpPr txBox="1">
            <a:spLocks noChangeArrowheads="1"/>
          </p:cNvSpPr>
          <p:nvPr/>
        </p:nvSpPr>
        <p:spPr bwMode="auto">
          <a:xfrm>
            <a:off x="61912" y="-495300"/>
            <a:ext cx="9144001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endParaRPr lang="en-US" sz="2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59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8" grpId="0"/>
      <p:bldP spid="7" grpId="0" animBg="1"/>
      <p:bldP spid="9" grpId="0"/>
      <p:bldP spid="11" grpId="0"/>
      <p:bldP spid="12" grpId="0"/>
      <p:bldP spid="13" grpId="0"/>
      <p:bldP spid="14" grpId="0"/>
      <p:bldP spid="21" grpId="0"/>
      <p:bldP spid="17" grpId="0"/>
      <p:bldP spid="18" grpId="0" animBg="1"/>
      <p:bldP spid="19" grpId="0"/>
      <p:bldP spid="5940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3903663" y="1663700"/>
            <a:ext cx="153352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5600" b="1">
                <a:cs typeface="Tahoma" pitchFamily="34" charset="0"/>
              </a:rPr>
              <a:t>230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287838" y="2405063"/>
            <a:ext cx="124142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5600" b="1">
                <a:cs typeface="Tahoma" pitchFamily="34" charset="0"/>
              </a:rPr>
              <a:t>70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3235325" y="2043113"/>
            <a:ext cx="431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b="1">
                <a:cs typeface="Tahoma" pitchFamily="34" charset="0"/>
              </a:rPr>
              <a:t>x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3451225" y="3230563"/>
            <a:ext cx="167957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4681538" y="2397125"/>
            <a:ext cx="500062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5600" b="1">
                <a:solidFill>
                  <a:srgbClr val="FF0000"/>
                </a:solidFill>
                <a:cs typeface="Tahoma" pitchFamily="34" charset="0"/>
              </a:rPr>
              <a:t>0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4284663" y="3133725"/>
            <a:ext cx="147637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5600" b="1">
                <a:solidFill>
                  <a:srgbClr val="FF0000"/>
                </a:solidFill>
                <a:cs typeface="Tahoma" pitchFamily="34" charset="0"/>
              </a:rPr>
              <a:t>00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4287838" y="2401888"/>
            <a:ext cx="544512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5600" b="1" dirty="0">
                <a:solidFill>
                  <a:srgbClr val="FF0000"/>
                </a:solidFill>
                <a:cs typeface="Tahoma" pitchFamily="34" charset="0"/>
              </a:rPr>
              <a:t>7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4297363" y="1663700"/>
            <a:ext cx="60007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5600" b="1">
                <a:solidFill>
                  <a:srgbClr val="FF0000"/>
                </a:solidFill>
                <a:cs typeface="Tahoma" pitchFamily="34" charset="0"/>
              </a:rPr>
              <a:t>3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3927475" y="3128963"/>
            <a:ext cx="4445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5600" b="1">
                <a:solidFill>
                  <a:srgbClr val="FF0000"/>
                </a:solidFill>
                <a:cs typeface="Tahoma" pitchFamily="34" charset="0"/>
              </a:rPr>
              <a:t>1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3911600" y="1658938"/>
            <a:ext cx="47625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5600" b="1">
                <a:solidFill>
                  <a:srgbClr val="FF0000"/>
                </a:solidFill>
                <a:cs typeface="Tahoma" pitchFamily="34" charset="0"/>
              </a:rPr>
              <a:t>2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4686300" y="1660525"/>
            <a:ext cx="44767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5600" b="1">
                <a:solidFill>
                  <a:srgbClr val="FF0000"/>
                </a:solidFill>
                <a:cs typeface="Tahoma" pitchFamily="34" charset="0"/>
              </a:rPr>
              <a:t>0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3162300" y="3132138"/>
            <a:ext cx="138747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5600" b="1">
                <a:solidFill>
                  <a:srgbClr val="FF0000"/>
                </a:solidFill>
                <a:cs typeface="Tahoma" pitchFamily="34" charset="0"/>
              </a:rPr>
              <a:t>16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687387" y="4238625"/>
            <a:ext cx="11318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280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Vậy: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754187" y="4238625"/>
            <a:ext cx="4722813" cy="5238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en-US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Arial Unicode MS" pitchFamily="34" charset="-128"/>
                <a:cs typeface="Arial Unicode MS" pitchFamily="34" charset="-128"/>
              </a:rPr>
              <a:t>230 x 70 = 16100</a:t>
            </a:r>
          </a:p>
        </p:txBody>
      </p:sp>
      <p:sp>
        <p:nvSpPr>
          <p:cNvPr id="7186" name="TextBox 23"/>
          <p:cNvSpPr txBox="1">
            <a:spLocks noChangeArrowheads="1"/>
          </p:cNvSpPr>
          <p:nvPr/>
        </p:nvSpPr>
        <p:spPr bwMode="auto">
          <a:xfrm>
            <a:off x="533400" y="800100"/>
            <a:ext cx="1905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0000FF"/>
                </a:solidFill>
                <a:cs typeface="Arial" pitchFamily="34" charset="0"/>
              </a:rPr>
              <a:t>* Ví dụ 2: </a:t>
            </a:r>
          </a:p>
        </p:txBody>
      </p:sp>
      <p:sp>
        <p:nvSpPr>
          <p:cNvPr id="7187" name="TextBox 32"/>
          <p:cNvSpPr txBox="1">
            <a:spLocks noChangeArrowheads="1"/>
          </p:cNvSpPr>
          <p:nvPr/>
        </p:nvSpPr>
        <p:spPr bwMode="auto">
          <a:xfrm>
            <a:off x="2286000" y="800100"/>
            <a:ext cx="2514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0000FF"/>
                </a:solidFill>
                <a:ea typeface="Tahoma" pitchFamily="34" charset="0"/>
                <a:cs typeface="Times New Roman" pitchFamily="18" charset="0"/>
              </a:rPr>
              <a:t>230 x 70 = ?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3976688" y="1419225"/>
            <a:ext cx="444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0000"/>
                </a:solidFill>
                <a:cs typeface="Tahoma" pitchFamily="34" charset="0"/>
              </a:rPr>
              <a:t>2</a:t>
            </a:r>
            <a:endParaRPr lang="en-US" altLang="en-US" sz="4400" b="1">
              <a:solidFill>
                <a:srgbClr val="FF0000"/>
              </a:solidFill>
              <a:cs typeface="Tahoma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25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25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20" grpId="0"/>
      <p:bldP spid="20" grpId="1"/>
      <p:bldP spid="25" grpId="0"/>
      <p:bldP spid="26" grpId="0"/>
      <p:bldP spid="26" grpId="1"/>
      <p:bldP spid="27" grpId="0"/>
      <p:bldP spid="27" grpId="1"/>
      <p:bldP spid="29" grpId="0"/>
      <p:bldP spid="32" grpId="0"/>
      <p:bldP spid="32" grpId="1"/>
      <p:bldP spid="34" grpId="0"/>
      <p:bldP spid="34" grpId="1"/>
      <p:bldP spid="35" grpId="0"/>
      <p:bldP spid="37" grpId="0"/>
      <p:bldP spid="39" grpId="0"/>
      <p:bldP spid="38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7"/>
          <p:cNvSpPr txBox="1">
            <a:spLocks noChangeArrowheads="1"/>
          </p:cNvSpPr>
          <p:nvPr/>
        </p:nvSpPr>
        <p:spPr bwMode="auto">
          <a:xfrm>
            <a:off x="0" y="-571500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endParaRPr lang="en-US" sz="2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7" name="Text Box 16"/>
          <p:cNvSpPr txBox="1">
            <a:spLocks noChangeArrowheads="1"/>
          </p:cNvSpPr>
          <p:nvPr/>
        </p:nvSpPr>
        <p:spPr bwMode="auto">
          <a:xfrm>
            <a:off x="2057400" y="889000"/>
            <a:ext cx="12192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8000"/>
                </a:solidFill>
              </a:rPr>
              <a:t>1324</a:t>
            </a:r>
          </a:p>
        </p:txBody>
      </p:sp>
      <p:sp>
        <p:nvSpPr>
          <p:cNvPr id="8198" name="Text Box 17"/>
          <p:cNvSpPr txBox="1">
            <a:spLocks noChangeArrowheads="1"/>
          </p:cNvSpPr>
          <p:nvPr/>
        </p:nvSpPr>
        <p:spPr bwMode="auto">
          <a:xfrm>
            <a:off x="1752600" y="1206500"/>
            <a:ext cx="5334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8000"/>
                </a:solidFill>
              </a:rPr>
              <a:t>x</a:t>
            </a:r>
          </a:p>
        </p:txBody>
      </p:sp>
      <p:sp>
        <p:nvSpPr>
          <p:cNvPr id="8199" name="Text Box 18"/>
          <p:cNvSpPr txBox="1">
            <a:spLocks noChangeArrowheads="1"/>
          </p:cNvSpPr>
          <p:nvPr/>
        </p:nvSpPr>
        <p:spPr bwMode="auto">
          <a:xfrm>
            <a:off x="2438400" y="1333500"/>
            <a:ext cx="7620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8000"/>
                </a:solidFill>
              </a:rPr>
              <a:t>20</a:t>
            </a:r>
          </a:p>
        </p:txBody>
      </p:sp>
      <p:sp>
        <p:nvSpPr>
          <p:cNvPr id="8200" name="Line 19"/>
          <p:cNvSpPr>
            <a:spLocks noChangeShapeType="1"/>
          </p:cNvSpPr>
          <p:nvPr/>
        </p:nvSpPr>
        <p:spPr bwMode="auto">
          <a:xfrm>
            <a:off x="2209800" y="1778000"/>
            <a:ext cx="838200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1" name="Text Box 20"/>
          <p:cNvSpPr txBox="1">
            <a:spLocks noChangeArrowheads="1"/>
          </p:cNvSpPr>
          <p:nvPr/>
        </p:nvSpPr>
        <p:spPr bwMode="auto">
          <a:xfrm>
            <a:off x="2057400" y="1841500"/>
            <a:ext cx="12192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8000"/>
                </a:solidFill>
              </a:rPr>
              <a:t>26480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0" y="571500"/>
            <a:ext cx="40719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0000FF"/>
                </a:solidFill>
                <a:ea typeface="Tahoma" pitchFamily="34" charset="0"/>
                <a:cs typeface="Times New Roman" pitchFamily="18" charset="0"/>
              </a:rPr>
              <a:t>* </a:t>
            </a:r>
            <a:r>
              <a:rPr lang="en-US" altLang="en-US" sz="2800" b="1" dirty="0" err="1">
                <a:solidFill>
                  <a:srgbClr val="0000FF"/>
                </a:solidFill>
                <a:ea typeface="Tahoma" pitchFamily="34" charset="0"/>
                <a:cs typeface="Times New Roman" pitchFamily="18" charset="0"/>
              </a:rPr>
              <a:t>Ví</a:t>
            </a:r>
            <a:r>
              <a:rPr lang="en-US" altLang="en-US" sz="2800" b="1" dirty="0">
                <a:solidFill>
                  <a:srgbClr val="0000FF"/>
                </a:solidFill>
                <a:ea typeface="Tahoma" pitchFamily="34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ea typeface="Tahoma" pitchFamily="34" charset="0"/>
                <a:cs typeface="Times New Roman" pitchFamily="18" charset="0"/>
              </a:rPr>
              <a:t>dụ</a:t>
            </a:r>
            <a:r>
              <a:rPr lang="en-US" altLang="en-US" sz="2800" b="1" dirty="0">
                <a:solidFill>
                  <a:srgbClr val="0000FF"/>
                </a:solidFill>
                <a:ea typeface="Tahoma" pitchFamily="34" charset="0"/>
                <a:cs typeface="Times New Roman" pitchFamily="18" charset="0"/>
              </a:rPr>
              <a:t> 1: 1324 x 20 = ?</a:t>
            </a:r>
          </a:p>
        </p:txBody>
      </p:sp>
      <p:sp>
        <p:nvSpPr>
          <p:cNvPr id="8203" name="TextBox 23"/>
          <p:cNvSpPr txBox="1">
            <a:spLocks noChangeArrowheads="1"/>
          </p:cNvSpPr>
          <p:nvPr/>
        </p:nvSpPr>
        <p:spPr bwMode="auto">
          <a:xfrm>
            <a:off x="4876800" y="528638"/>
            <a:ext cx="426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0000FF"/>
                </a:solidFill>
                <a:cs typeface="Arial" pitchFamily="34" charset="0"/>
              </a:rPr>
              <a:t>* Ví dụ 2: </a:t>
            </a:r>
            <a:r>
              <a:rPr lang="en-US" altLang="en-US" sz="2800" b="1">
                <a:solidFill>
                  <a:srgbClr val="0000FF"/>
                </a:solidFill>
              </a:rPr>
              <a:t>230 x 70 = ?</a:t>
            </a:r>
          </a:p>
        </p:txBody>
      </p:sp>
      <p:sp>
        <p:nvSpPr>
          <p:cNvPr id="8204" name="Text Box 29"/>
          <p:cNvSpPr txBox="1">
            <a:spLocks noChangeArrowheads="1"/>
          </p:cNvSpPr>
          <p:nvPr/>
        </p:nvSpPr>
        <p:spPr bwMode="auto">
          <a:xfrm>
            <a:off x="6477000" y="889000"/>
            <a:ext cx="12192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8000"/>
                </a:solidFill>
              </a:rPr>
              <a:t>  230</a:t>
            </a:r>
          </a:p>
        </p:txBody>
      </p:sp>
      <p:sp>
        <p:nvSpPr>
          <p:cNvPr id="8205" name="Text Box 30"/>
          <p:cNvSpPr txBox="1">
            <a:spLocks noChangeArrowheads="1"/>
          </p:cNvSpPr>
          <p:nvPr/>
        </p:nvSpPr>
        <p:spPr bwMode="auto">
          <a:xfrm>
            <a:off x="6172200" y="1206500"/>
            <a:ext cx="5334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8000"/>
                </a:solidFill>
              </a:rPr>
              <a:t>x</a:t>
            </a:r>
          </a:p>
        </p:txBody>
      </p:sp>
      <p:sp>
        <p:nvSpPr>
          <p:cNvPr id="8206" name="Text Box 31"/>
          <p:cNvSpPr txBox="1">
            <a:spLocks noChangeArrowheads="1"/>
          </p:cNvSpPr>
          <p:nvPr/>
        </p:nvSpPr>
        <p:spPr bwMode="auto">
          <a:xfrm>
            <a:off x="6858000" y="1333500"/>
            <a:ext cx="7620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8000"/>
                </a:solidFill>
              </a:rPr>
              <a:t>70</a:t>
            </a:r>
          </a:p>
        </p:txBody>
      </p:sp>
      <p:sp>
        <p:nvSpPr>
          <p:cNvPr id="8207" name="Line 32"/>
          <p:cNvSpPr>
            <a:spLocks noChangeShapeType="1"/>
          </p:cNvSpPr>
          <p:nvPr/>
        </p:nvSpPr>
        <p:spPr bwMode="auto">
          <a:xfrm>
            <a:off x="6629400" y="1778000"/>
            <a:ext cx="838200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8" name="Text Box 33"/>
          <p:cNvSpPr txBox="1">
            <a:spLocks noChangeArrowheads="1"/>
          </p:cNvSpPr>
          <p:nvPr/>
        </p:nvSpPr>
        <p:spPr bwMode="auto">
          <a:xfrm>
            <a:off x="6477000" y="1841500"/>
            <a:ext cx="12192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8000"/>
                </a:solidFill>
              </a:rPr>
              <a:t>16100</a:t>
            </a:r>
          </a:p>
        </p:txBody>
      </p:sp>
      <p:sp>
        <p:nvSpPr>
          <p:cNvPr id="8209" name="TextBox 36"/>
          <p:cNvSpPr txBox="1">
            <a:spLocks noChangeArrowheads="1"/>
          </p:cNvSpPr>
          <p:nvPr/>
        </p:nvSpPr>
        <p:spPr bwMode="auto">
          <a:xfrm>
            <a:off x="0" y="2222500"/>
            <a:ext cx="11318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008000"/>
                </a:solidFill>
                <a:cs typeface="Arial" pitchFamily="34" charset="0"/>
              </a:rPr>
              <a:t>Vậy:</a:t>
            </a:r>
          </a:p>
        </p:txBody>
      </p:sp>
      <p:sp>
        <p:nvSpPr>
          <p:cNvPr id="8210" name="TextBox 38"/>
          <p:cNvSpPr txBox="1">
            <a:spLocks noChangeArrowheads="1"/>
          </p:cNvSpPr>
          <p:nvPr/>
        </p:nvSpPr>
        <p:spPr bwMode="auto">
          <a:xfrm>
            <a:off x="723900" y="2222500"/>
            <a:ext cx="3619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0000FF"/>
                </a:solidFill>
                <a:ea typeface="Arial Unicode MS" pitchFamily="34" charset="-128"/>
                <a:cs typeface="Arial Unicode MS" pitchFamily="34" charset="-128"/>
              </a:rPr>
              <a:t> 1324 x 20 = 26480</a:t>
            </a:r>
          </a:p>
        </p:txBody>
      </p:sp>
      <p:sp>
        <p:nvSpPr>
          <p:cNvPr id="8211" name="TextBox 36"/>
          <p:cNvSpPr txBox="1">
            <a:spLocks noChangeArrowheads="1"/>
          </p:cNvSpPr>
          <p:nvPr/>
        </p:nvSpPr>
        <p:spPr bwMode="auto">
          <a:xfrm>
            <a:off x="4832350" y="2222500"/>
            <a:ext cx="11318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008000"/>
                </a:solidFill>
                <a:cs typeface="Arial" pitchFamily="34" charset="0"/>
              </a:rPr>
              <a:t>Vậy:</a:t>
            </a:r>
          </a:p>
        </p:txBody>
      </p:sp>
      <p:sp>
        <p:nvSpPr>
          <p:cNvPr id="8212" name="TextBox 38"/>
          <p:cNvSpPr txBox="1">
            <a:spLocks noChangeArrowheads="1"/>
          </p:cNvSpPr>
          <p:nvPr/>
        </p:nvSpPr>
        <p:spPr bwMode="auto">
          <a:xfrm>
            <a:off x="5562600" y="2222500"/>
            <a:ext cx="3581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0000FF"/>
                </a:solidFill>
                <a:ea typeface="Arial Unicode MS" pitchFamily="34" charset="-128"/>
                <a:cs typeface="Arial Unicode MS" pitchFamily="34" charset="-128"/>
              </a:rPr>
              <a:t> 230 x 70 = 16100</a:t>
            </a:r>
          </a:p>
        </p:txBody>
      </p:sp>
      <p:sp>
        <p:nvSpPr>
          <p:cNvPr id="4134" name="Text Box 38"/>
          <p:cNvSpPr txBox="1">
            <a:spLocks noChangeArrowheads="1"/>
          </p:cNvSpPr>
          <p:nvPr/>
        </p:nvSpPr>
        <p:spPr bwMode="auto">
          <a:xfrm>
            <a:off x="0" y="3708400"/>
            <a:ext cx="9144000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800" b="1" dirty="0">
                <a:solidFill>
                  <a:srgbClr val="0000FF"/>
                </a:solidFill>
              </a:rPr>
              <a:t>       </a:t>
            </a:r>
            <a:r>
              <a:rPr lang="en-US" sz="2800" b="1" dirty="0" err="1">
                <a:solidFill>
                  <a:srgbClr val="0000FF"/>
                </a:solidFill>
              </a:rPr>
              <a:t>Muốn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nhân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với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số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có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tận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cùng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là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chữ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số</a:t>
            </a:r>
            <a:r>
              <a:rPr lang="en-US" sz="2800" b="1" dirty="0">
                <a:solidFill>
                  <a:srgbClr val="0000FF"/>
                </a:solidFill>
              </a:rPr>
              <a:t> 0: Ta </a:t>
            </a:r>
            <a:r>
              <a:rPr lang="en-US" sz="2800" b="1" dirty="0" err="1">
                <a:solidFill>
                  <a:srgbClr val="0000FF"/>
                </a:solidFill>
              </a:rPr>
              <a:t>đếm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xem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hai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thừa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số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có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bao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nhiêu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chữ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số</a:t>
            </a:r>
            <a:r>
              <a:rPr lang="en-US" sz="2800" b="1" dirty="0">
                <a:solidFill>
                  <a:srgbClr val="0000FF"/>
                </a:solidFill>
              </a:rPr>
              <a:t> 0 </a:t>
            </a:r>
            <a:r>
              <a:rPr lang="en-US" sz="2800" b="1" dirty="0" err="1">
                <a:solidFill>
                  <a:srgbClr val="0000FF"/>
                </a:solidFill>
              </a:rPr>
              <a:t>thì</a:t>
            </a:r>
            <a:r>
              <a:rPr lang="en-US" sz="2800" b="1" dirty="0">
                <a:solidFill>
                  <a:srgbClr val="0000FF"/>
                </a:solidFill>
              </a:rPr>
              <a:t> ta </a:t>
            </a:r>
            <a:r>
              <a:rPr lang="en-US" sz="2800" b="1" dirty="0" err="1">
                <a:solidFill>
                  <a:srgbClr val="0000FF"/>
                </a:solidFill>
              </a:rPr>
              <a:t>viết</a:t>
            </a:r>
            <a:r>
              <a:rPr lang="en-US" sz="2800" b="1" dirty="0">
                <a:solidFill>
                  <a:srgbClr val="0000FF"/>
                </a:solidFill>
              </a:rPr>
              <a:t> ở </a:t>
            </a:r>
            <a:r>
              <a:rPr lang="en-US" sz="2800" b="1" dirty="0" err="1">
                <a:solidFill>
                  <a:srgbClr val="0000FF"/>
                </a:solidFill>
              </a:rPr>
              <a:t>tích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bấy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nhiêu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chữ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số</a:t>
            </a:r>
            <a:r>
              <a:rPr lang="en-US" sz="2800" b="1" dirty="0">
                <a:solidFill>
                  <a:srgbClr val="0000FF"/>
                </a:solidFill>
              </a:rPr>
              <a:t> 0 </a:t>
            </a:r>
            <a:r>
              <a:rPr lang="en-US" sz="2800" b="1" dirty="0" err="1">
                <a:solidFill>
                  <a:srgbClr val="0000FF"/>
                </a:solidFill>
              </a:rPr>
              <a:t>theo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thứ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tự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từ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phải</a:t>
            </a:r>
            <a:r>
              <a:rPr lang="en-US" sz="2800" b="1" dirty="0">
                <a:solidFill>
                  <a:srgbClr val="0000FF"/>
                </a:solidFill>
              </a:rPr>
              <a:t> sang </a:t>
            </a:r>
            <a:r>
              <a:rPr lang="en-US" sz="2800" b="1" dirty="0" err="1">
                <a:solidFill>
                  <a:srgbClr val="0000FF"/>
                </a:solidFill>
              </a:rPr>
              <a:t>trái</a:t>
            </a:r>
            <a:r>
              <a:rPr lang="en-US" sz="2800" b="1" dirty="0">
                <a:solidFill>
                  <a:srgbClr val="0000FF"/>
                </a:solidFill>
              </a:rPr>
              <a:t>, </a:t>
            </a:r>
            <a:r>
              <a:rPr lang="en-US" sz="2800" b="1" dirty="0" err="1">
                <a:solidFill>
                  <a:srgbClr val="0000FF"/>
                </a:solidFill>
              </a:rPr>
              <a:t>sau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đó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thực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hiện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nhân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các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số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còn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lại</a:t>
            </a:r>
            <a:r>
              <a:rPr lang="en-US" sz="2800" b="1" dirty="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4135" name="Text Box 39"/>
          <p:cNvSpPr txBox="1">
            <a:spLocks noChangeArrowheads="1"/>
          </p:cNvSpPr>
          <p:nvPr/>
        </p:nvSpPr>
        <p:spPr bwMode="auto">
          <a:xfrm>
            <a:off x="0" y="2984500"/>
            <a:ext cx="24384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8000"/>
                </a:solidFill>
              </a:rPr>
              <a:t>* Nhận xét: </a:t>
            </a:r>
          </a:p>
        </p:txBody>
      </p:sp>
      <p:sp>
        <p:nvSpPr>
          <p:cNvPr id="4136" name="Text Box 40"/>
          <p:cNvSpPr txBox="1">
            <a:spLocks noChangeArrowheads="1"/>
          </p:cNvSpPr>
          <p:nvPr/>
        </p:nvSpPr>
        <p:spPr bwMode="auto">
          <a:xfrm>
            <a:off x="2057400" y="2730500"/>
            <a:ext cx="708660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8000"/>
                </a:solidFill>
              </a:rPr>
              <a:t>? Muốn nhân với số có tận cùng là các chữ số 0 ta làm thế nào? </a:t>
            </a: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1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1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41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41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134" grpId="0"/>
      <p:bldP spid="4135" grpId="0"/>
      <p:bldP spid="4136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1835</TotalTime>
  <Words>919</Words>
  <Application>Microsoft Office PowerPoint</Application>
  <PresentationFormat>On-screen Show (16:10)</PresentationFormat>
  <Paragraphs>179</Paragraphs>
  <Slides>17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180</cp:revision>
  <dcterms:created xsi:type="dcterms:W3CDTF">2012-11-13T02:16:31Z</dcterms:created>
  <dcterms:modified xsi:type="dcterms:W3CDTF">2022-11-17T02:58:12Z</dcterms:modified>
</cp:coreProperties>
</file>