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1"/>
  </p:notesMasterIdLst>
  <p:sldIdLst>
    <p:sldId id="316" r:id="rId3"/>
    <p:sldId id="319" r:id="rId4"/>
    <p:sldId id="275" r:id="rId5"/>
    <p:sldId id="260" r:id="rId6"/>
    <p:sldId id="318" r:id="rId7"/>
    <p:sldId id="324" r:id="rId8"/>
    <p:sldId id="325" r:id="rId9"/>
    <p:sldId id="330" r:id="rId10"/>
    <p:sldId id="331" r:id="rId11"/>
    <p:sldId id="309" r:id="rId12"/>
    <p:sldId id="322" r:id="rId13"/>
    <p:sldId id="296" r:id="rId14"/>
    <p:sldId id="308" r:id="rId15"/>
    <p:sldId id="332" r:id="rId16"/>
    <p:sldId id="333" r:id="rId17"/>
    <p:sldId id="334" r:id="rId18"/>
    <p:sldId id="307" r:id="rId19"/>
    <p:sldId id="312" r:id="rId20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359"/>
    <a:srgbClr val="FFACAB"/>
    <a:srgbClr val="40CAC2"/>
    <a:srgbClr val="C4D946"/>
    <a:srgbClr val="A3E2F1"/>
    <a:srgbClr val="F7EE13"/>
    <a:srgbClr val="FFF3F3"/>
    <a:srgbClr val="FFD7D7"/>
    <a:srgbClr val="FFF03E"/>
    <a:srgbClr val="CFE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85" d="100"/>
          <a:sy n="85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58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84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35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390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28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897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761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110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089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9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0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8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22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901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0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273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67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5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3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74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33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137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98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99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91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16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3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2021/9/20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9/20/2021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7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5" y="1905635"/>
            <a:ext cx="6851650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14655" y="333121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683F84-CFDC-460B-A937-26D26EDB3A08}"/>
              </a:ext>
            </a:extLst>
          </p:cNvPr>
          <p:cNvSpPr txBox="1"/>
          <p:nvPr/>
        </p:nvSpPr>
        <p:spPr>
          <a:xfrm>
            <a:off x="5399198" y="3236084"/>
            <a:ext cx="5955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9: Phòng tránh bị bắt nạt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68854"/>
            <a:ext cx="12067821" cy="6789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8476" y="2134302"/>
            <a:ext cx="665824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2950">
              <a:defRPr/>
            </a:pPr>
            <a:r>
              <a:rPr lang="en-US" sz="6500">
                <a:solidFill>
                  <a:srgbClr val="FF0000"/>
                </a:solidFill>
                <a:latin typeface="Akronism" pitchFamily="2" charset="0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17910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7" name="Monkey Banana Dance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D3839AB8-4024-4F07-9C9C-3FC3C2E7C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126" y="1378226"/>
            <a:ext cx="9736177" cy="547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9012" y="4657090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2369" y="4725746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0E650-1F47-4D46-ABE0-6D1B4D2923F2}"/>
              </a:ext>
            </a:extLst>
          </p:cNvPr>
          <p:cNvSpPr txBox="1"/>
          <p:nvPr/>
        </p:nvSpPr>
        <p:spPr>
          <a:xfrm>
            <a:off x="1435099" y="467073"/>
            <a:ext cx="9895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Hoạt động 2: </a:t>
            </a:r>
            <a:r>
              <a:rPr lang="vi-VN" sz="3200" b="1">
                <a:latin typeface="+mj-lt"/>
              </a:rPr>
              <a:t>Xử lí các tình huống bị bắt nạt</a:t>
            </a:r>
            <a:endParaRPr lang="en-US" sz="3200" b="1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E25D76-ACC2-4DC2-94BB-4C0450C21E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62769" r="13660" b="6667"/>
          <a:stretch/>
        </p:blipFill>
        <p:spPr>
          <a:xfrm>
            <a:off x="414655" y="2006339"/>
            <a:ext cx="8029326" cy="4829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916" y="4202160"/>
            <a:ext cx="2759142" cy="2519216"/>
          </a:xfrm>
          <a:prstGeom prst="rect">
            <a:avLst/>
          </a:prstGeom>
        </p:spPr>
      </p:pic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51D80C56-F1E4-4405-9E36-3A430F5F28B7}"/>
              </a:ext>
            </a:extLst>
          </p:cNvPr>
          <p:cNvSpPr txBox="1">
            <a:spLocks/>
          </p:cNvSpPr>
          <p:nvPr/>
        </p:nvSpPr>
        <p:spPr>
          <a:xfrm>
            <a:off x="634409" y="370469"/>
            <a:ext cx="10923181" cy="9969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3FD9DB-DAD6-4A36-B454-5D49FAA973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3" t="62769" r="13660" b="6667"/>
          <a:stretch/>
        </p:blipFill>
        <p:spPr>
          <a:xfrm>
            <a:off x="1282699" y="1769270"/>
            <a:ext cx="7172187" cy="45474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B0088A-21AD-418C-98D4-A366966ABF6D}"/>
              </a:ext>
            </a:extLst>
          </p:cNvPr>
          <p:cNvSpPr txBox="1"/>
          <p:nvPr/>
        </p:nvSpPr>
        <p:spPr>
          <a:xfrm>
            <a:off x="2131391" y="503051"/>
            <a:ext cx="8203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Hoạt động 2: </a:t>
            </a:r>
            <a:r>
              <a:rPr lang="vi-VN" sz="3200" b="1">
                <a:latin typeface="+mj-lt"/>
              </a:rPr>
              <a:t>Xử lí các tình huống bị bắt nạt</a:t>
            </a:r>
            <a:endParaRPr lang="en-US" sz="3200" b="1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9012" y="4657090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2369" y="4725746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0E650-1F47-4D46-ABE0-6D1B4D2923F2}"/>
              </a:ext>
            </a:extLst>
          </p:cNvPr>
          <p:cNvSpPr txBox="1"/>
          <p:nvPr/>
        </p:nvSpPr>
        <p:spPr>
          <a:xfrm>
            <a:off x="2349500" y="475118"/>
            <a:ext cx="98955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cư xử cần thiết khi bị bắt nạt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A47CCE9-2B4E-4404-9156-202F777CFFF3}"/>
              </a:ext>
            </a:extLst>
          </p:cNvPr>
          <p:cNvSpPr/>
          <p:nvPr/>
        </p:nvSpPr>
        <p:spPr>
          <a:xfrm>
            <a:off x="4238482" y="2105798"/>
            <a:ext cx="4746491" cy="2358887"/>
          </a:xfrm>
          <a:prstGeom prst="cloudCallout">
            <a:avLst>
              <a:gd name="adj1" fmla="val -64266"/>
              <a:gd name="adj2" fmla="val 647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cầu người bắt nạt dừng lại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thầy cô giáo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Kêu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 để mọi người giúp đỡ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thiết gọi điện 111 để được giúp đỡ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9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916" y="4202160"/>
            <a:ext cx="2759142" cy="2519216"/>
          </a:xfrm>
          <a:prstGeom prst="rect">
            <a:avLst/>
          </a:prstGeom>
        </p:spPr>
      </p:pic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51D80C56-F1E4-4405-9E36-3A430F5F28B7}"/>
              </a:ext>
            </a:extLst>
          </p:cNvPr>
          <p:cNvSpPr txBox="1">
            <a:spLocks/>
          </p:cNvSpPr>
          <p:nvPr/>
        </p:nvSpPr>
        <p:spPr>
          <a:xfrm>
            <a:off x="634409" y="370469"/>
            <a:ext cx="10923181" cy="9969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B0088A-21AD-418C-98D4-A366966ABF6D}"/>
              </a:ext>
            </a:extLst>
          </p:cNvPr>
          <p:cNvSpPr txBox="1"/>
          <p:nvPr/>
        </p:nvSpPr>
        <p:spPr>
          <a:xfrm>
            <a:off x="1282699" y="37676"/>
            <a:ext cx="10656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Hoạt động 2: </a:t>
            </a:r>
          </a:p>
          <a:p>
            <a:r>
              <a:rPr lang="vi-VN" sz="3200" b="1">
                <a:latin typeface="+mj-lt"/>
              </a:rPr>
              <a:t> - Thực hiện cư xử phù hợp khi bị bắt nạt trong cuộc sống.</a:t>
            </a:r>
          </a:p>
          <a:p>
            <a:r>
              <a:rPr lang="vi-VN" sz="3200" b="1">
                <a:latin typeface="+mj-lt"/>
              </a:rPr>
              <a:t> - Cư xử thân thiện với bạn bè.</a:t>
            </a:r>
            <a:endParaRPr lang="en-US" sz="3200" b="1" dirty="0">
              <a:latin typeface="+mj-lt"/>
            </a:endParaRPr>
          </a:p>
        </p:txBody>
      </p:sp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7CFD0DED-DD4E-4033-93EF-C1ED90F54F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6" y="5715322"/>
            <a:ext cx="6890160" cy="978673"/>
          </a:xfrm>
          <a:prstGeom prst="rect">
            <a:avLst/>
          </a:prstGeom>
        </p:spPr>
      </p:pic>
      <p:pic>
        <p:nvPicPr>
          <p:cNvPr id="10" name="图片 1" descr="fc85f2a324e3c42c2067966f589847df">
            <a:extLst>
              <a:ext uri="{FF2B5EF4-FFF2-40B4-BE49-F238E27FC236}">
                <a16:creationId xmlns:a16="http://schemas.microsoft.com/office/drawing/2014/main" id="{B5773A7B-257F-486C-8D1C-C452E8B7CE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75596" y="3447695"/>
            <a:ext cx="2440806" cy="2825225"/>
          </a:xfrm>
          <a:prstGeom prst="rect">
            <a:avLst/>
          </a:prstGeom>
        </p:spPr>
      </p:pic>
      <p:pic>
        <p:nvPicPr>
          <p:cNvPr id="11" name="图片 3" descr="fc85f2a324e3c42c2067966f589847df">
            <a:extLst>
              <a:ext uri="{FF2B5EF4-FFF2-40B4-BE49-F238E27FC236}">
                <a16:creationId xmlns:a16="http://schemas.microsoft.com/office/drawing/2014/main" id="{F7215A4D-4E1B-406F-BBEB-FAA29B2103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061" y="3635090"/>
            <a:ext cx="4502230" cy="28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8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1E283-18E1-43D5-8153-DB461B41C0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28465" r="8166" b="40513"/>
          <a:stretch/>
        </p:blipFill>
        <p:spPr>
          <a:xfrm>
            <a:off x="410845" y="3427041"/>
            <a:ext cx="6133008" cy="31020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A76AD-7700-4FD7-96D3-14D3E2972E74}"/>
              </a:ext>
            </a:extLst>
          </p:cNvPr>
          <p:cNvSpPr txBox="1"/>
          <p:nvPr/>
        </p:nvSpPr>
        <p:spPr>
          <a:xfrm>
            <a:off x="2706757" y="196408"/>
            <a:ext cx="8239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thực hiện các yêu cầu xây dựng lớp học than thiện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C6D72232-18CE-4498-8E64-042C2F00AD25}"/>
              </a:ext>
            </a:extLst>
          </p:cNvPr>
          <p:cNvSpPr/>
          <p:nvPr/>
        </p:nvSpPr>
        <p:spPr>
          <a:xfrm>
            <a:off x="5592417" y="1219970"/>
            <a:ext cx="4717774" cy="1682256"/>
          </a:xfrm>
          <a:prstGeom prst="cloudCallout">
            <a:avLst>
              <a:gd name="adj1" fmla="val -29541"/>
              <a:gd name="adj2" fmla="val 869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3008" y="2014331"/>
            <a:ext cx="4370415" cy="429128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35" y="665196"/>
            <a:ext cx="6983895" cy="6217857"/>
          </a:xfrm>
          <a:prstGeom prst="rect">
            <a:avLst/>
          </a:prstGeom>
        </p:spPr>
      </p:pic>
      <p:pic>
        <p:nvPicPr>
          <p:cNvPr id="9" name="图片 4" descr="31f7217a017c2d9a8a7bcbd9844c1629">
            <a:extLst>
              <a:ext uri="{FF2B5EF4-FFF2-40B4-BE49-F238E27FC236}">
                <a16:creationId xmlns:a16="http://schemas.microsoft.com/office/drawing/2014/main" id="{32AC3F43-1B37-4794-A44F-E342945A79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3"/>
            <a:ext cx="6851650" cy="9562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0A61B6-A7B2-49B6-9C86-37E78707B0FA}"/>
              </a:ext>
            </a:extLst>
          </p:cNvPr>
          <p:cNvSpPr txBox="1"/>
          <p:nvPr/>
        </p:nvSpPr>
        <p:spPr>
          <a:xfrm>
            <a:off x="4395991" y="87553"/>
            <a:ext cx="29941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4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8CEA8-AEDA-498F-8156-35845A805CDD}"/>
              </a:ext>
            </a:extLst>
          </p:cNvPr>
          <p:cNvSpPr txBox="1"/>
          <p:nvPr/>
        </p:nvSpPr>
        <p:spPr>
          <a:xfrm>
            <a:off x="1264202" y="1828468"/>
            <a:ext cx="5661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các  hành động bắt nạt</a:t>
            </a:r>
          </a:p>
          <a:p>
            <a:pPr marL="285750" indent="-285750"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Xử lý được tình huống bị bắt nạt théo các mức độ.</a:t>
            </a:r>
          </a:p>
          <a:p>
            <a:pPr marL="285750" indent="-28575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229" y="244455"/>
            <a:ext cx="1029471" cy="1101969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775860" y="1348825"/>
            <a:ext cx="2071166" cy="0"/>
          </a:xfrm>
          <a:prstGeom prst="line">
            <a:avLst/>
          </a:prstGeom>
          <a:ln>
            <a:solidFill>
              <a:srgbClr val="5E5E5E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2408438">
            <a:off x="4688052" y="-13943"/>
            <a:ext cx="1625381" cy="1456725"/>
          </a:xfrm>
          <a:prstGeom prst="ellips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C2978A">
                  <a:alpha val="80392"/>
                </a:srgbClr>
              </a:clrFrom>
              <a:clrTo>
                <a:srgbClr val="C2978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0500" l="9970" r="98187">
                        <a14:foregroundMark x1="74924" y1="22500" x2="74924" y2="22500"/>
                        <a14:foregroundMark x1="74622" y1="4500" x2="74622" y2="4500"/>
                        <a14:foregroundMark x1="89728" y1="14000" x2="89728" y2="14000"/>
                        <a14:foregroundMark x1="94260" y1="14500" x2="94260" y2="14500"/>
                        <a14:foregroundMark x1="91843" y1="40500" x2="87613" y2="39500"/>
                        <a14:foregroundMark x1="98187" y1="43500" x2="98187" y2="43500"/>
                        <a14:foregroundMark x1="80060" y1="36000" x2="80060" y2="36000"/>
                        <a14:foregroundMark x1="59215" y1="67500" x2="58006" y2="68500"/>
                        <a14:foregroundMark x1="50453" y1="64000" x2="50453" y2="64000"/>
                        <a14:foregroundMark x1="45619" y1="80000" x2="45619" y2="80000"/>
                        <a14:foregroundMark x1="52266" y1="90500" x2="52266" y2="90500"/>
                        <a14:foregroundMark x1="58610" y1="82000" x2="58610" y2="8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48425"/>
          <a:stretch>
            <a:fillRect/>
          </a:stretch>
        </p:blipFill>
        <p:spPr>
          <a:xfrm rot="18627567" flipH="1">
            <a:off x="1272554" y="-13638"/>
            <a:ext cx="1625381" cy="1456725"/>
          </a:xfrm>
          <a:prstGeom prst="ellipse">
            <a:avLst/>
          </a:prstGeom>
        </p:spPr>
      </p:pic>
      <p:pic>
        <p:nvPicPr>
          <p:cNvPr id="11" name="图片 10" descr="fdb0d65c1aa442281b86dd9ae71ccbc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4137" y="1425119"/>
            <a:ext cx="4306352" cy="4306352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452FC638-BA76-47A8-A676-DFDF5DD1B3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6" y="1795141"/>
            <a:ext cx="6526171" cy="45023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F66697-B86E-414B-BEFD-FF600CFCB78C}"/>
              </a:ext>
            </a:extLst>
          </p:cNvPr>
          <p:cNvSpPr txBox="1"/>
          <p:nvPr/>
        </p:nvSpPr>
        <p:spPr>
          <a:xfrm>
            <a:off x="1809684" y="2725438"/>
            <a:ext cx="40903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Củng cố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 xét tiết học</a:t>
            </a:r>
          </a:p>
          <a:p>
            <a:pPr algn="ctr"/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Chuẩn bị bài sau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078" y="1387654"/>
            <a:ext cx="7510923" cy="57368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5272486" y="3171893"/>
            <a:ext cx="2160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0B334-73A8-49CF-A199-995380B699D9}"/>
              </a:ext>
            </a:extLst>
          </p:cNvPr>
          <p:cNvSpPr txBox="1"/>
          <p:nvPr/>
        </p:nvSpPr>
        <p:spPr>
          <a:xfrm>
            <a:off x="3629217" y="282919"/>
            <a:ext cx="3818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5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0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490965" y="1350879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>
                <a:solidFill>
                  <a:srgbClr val="FF0000"/>
                </a:solidFill>
              </a:rPr>
              <a:t>Hoạt động 1: </a:t>
            </a:r>
            <a:r>
              <a:rPr lang="vi-VN" b="1"/>
              <a:t>Hành động bắt nạt và cách </a:t>
            </a:r>
            <a:r>
              <a:rPr lang="en-US" b="1"/>
              <a:t>ứng</a:t>
            </a:r>
            <a:r>
              <a:rPr lang="vi-VN" b="1"/>
              <a:t> xử</a:t>
            </a:r>
            <a:r>
              <a:rPr lang="en-US" b="1"/>
              <a:t> </a:t>
            </a:r>
          </a:p>
          <a:p>
            <a:pPr marL="0" indent="0">
              <a:buNone/>
            </a:pPr>
            <a:r>
              <a:rPr lang="en-US" b="1"/>
              <a:t>                           </a:t>
            </a:r>
            <a:r>
              <a:rPr lang="vi-VN" b="1"/>
              <a:t>- Nhận biết các hành động bắt nạt.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81C0C8-0124-481D-A5EC-C48474391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32820" r="47494" b="44821"/>
          <a:stretch/>
        </p:blipFill>
        <p:spPr>
          <a:xfrm>
            <a:off x="2875037" y="2928902"/>
            <a:ext cx="5609889" cy="3774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728236" y="1314714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>
                <a:solidFill>
                  <a:srgbClr val="FF0000"/>
                </a:solidFill>
              </a:rPr>
              <a:t>Hoạt động 1: </a:t>
            </a:r>
            <a:r>
              <a:rPr lang="vi-VN" b="1"/>
              <a:t>Hành động bắt nạt và cách </a:t>
            </a:r>
            <a:r>
              <a:rPr lang="en-US" b="1"/>
              <a:t>ứng</a:t>
            </a:r>
            <a:r>
              <a:rPr lang="vi-VN" b="1"/>
              <a:t> xử</a:t>
            </a:r>
            <a:r>
              <a:rPr lang="en-US" b="1"/>
              <a:t> </a:t>
            </a:r>
          </a:p>
          <a:p>
            <a:pPr marL="0" indent="0">
              <a:buNone/>
            </a:pPr>
            <a:r>
              <a:rPr lang="en-US" b="1"/>
              <a:t>                           </a:t>
            </a:r>
            <a:r>
              <a:rPr lang="vi-VN" b="1"/>
              <a:t>- Nhận biết các hành động bắt nạt.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4A6C26-8E7F-4CBB-ABB5-6CB336CB54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5" t="26051" r="7588" b="44000"/>
          <a:stretch/>
        </p:blipFill>
        <p:spPr>
          <a:xfrm>
            <a:off x="3773228" y="2403364"/>
            <a:ext cx="4098564" cy="43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490965" y="1350879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>
                <a:solidFill>
                  <a:srgbClr val="FF0000"/>
                </a:solidFill>
              </a:rPr>
              <a:t>Hoạt động 1: </a:t>
            </a:r>
            <a:r>
              <a:rPr lang="vi-VN" b="1"/>
              <a:t>Hành động bắt nạt và cách </a:t>
            </a:r>
            <a:r>
              <a:rPr lang="en-US" b="1"/>
              <a:t>ứng</a:t>
            </a:r>
            <a:r>
              <a:rPr lang="vi-VN" b="1"/>
              <a:t> xử</a:t>
            </a:r>
            <a:r>
              <a:rPr lang="en-US" b="1"/>
              <a:t> </a:t>
            </a:r>
          </a:p>
          <a:p>
            <a:pPr marL="0" indent="0">
              <a:buNone/>
            </a:pPr>
            <a:r>
              <a:rPr lang="en-US" b="1"/>
              <a:t>                           </a:t>
            </a:r>
            <a:r>
              <a:rPr lang="vi-VN" b="1"/>
              <a:t>- Nhận biết các hành động bắt nạt.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79A9D-BCCE-4DCC-B99A-BA7EAB2F3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1" t="57290" r="54433" b="15497"/>
          <a:stretch/>
        </p:blipFill>
        <p:spPr>
          <a:xfrm>
            <a:off x="3657601" y="2600211"/>
            <a:ext cx="3935896" cy="397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551540" y="22225"/>
            <a:ext cx="6851650" cy="1160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31716-B152-439D-AA18-7CE1EE8607C6}"/>
              </a:ext>
            </a:extLst>
          </p:cNvPr>
          <p:cNvSpPr txBox="1"/>
          <p:nvPr/>
        </p:nvSpPr>
        <p:spPr>
          <a:xfrm>
            <a:off x="4399722" y="154541"/>
            <a:ext cx="40852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  <a:endParaRPr lang="en-US" sz="360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ED462A43-D92C-4655-BFB7-2586869721B5}"/>
              </a:ext>
            </a:extLst>
          </p:cNvPr>
          <p:cNvSpPr txBox="1">
            <a:spLocks/>
          </p:cNvSpPr>
          <p:nvPr/>
        </p:nvSpPr>
        <p:spPr>
          <a:xfrm>
            <a:off x="728236" y="1314714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b="1">
                <a:solidFill>
                  <a:srgbClr val="FF0000"/>
                </a:solidFill>
              </a:rPr>
              <a:t>Hoạt động 1: </a:t>
            </a:r>
            <a:r>
              <a:rPr lang="vi-VN" b="1"/>
              <a:t>Hành động bắt nạt và cách </a:t>
            </a:r>
            <a:r>
              <a:rPr lang="en-US" b="1"/>
              <a:t>ứng</a:t>
            </a:r>
            <a:r>
              <a:rPr lang="vi-VN" b="1"/>
              <a:t> xử</a:t>
            </a:r>
            <a:r>
              <a:rPr lang="en-US" b="1"/>
              <a:t> </a:t>
            </a:r>
          </a:p>
          <a:p>
            <a:pPr marL="0" indent="0">
              <a:buNone/>
            </a:pPr>
            <a:r>
              <a:rPr lang="en-US" b="1"/>
              <a:t>                           </a:t>
            </a:r>
            <a:r>
              <a:rPr lang="vi-VN" b="1"/>
              <a:t>- Nhận biết các hành động bắt nạt.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9701AD-D9C6-494C-87E3-4702ED2C02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1" t="56376" r="9529" b="15779"/>
          <a:stretch/>
        </p:blipFill>
        <p:spPr>
          <a:xfrm>
            <a:off x="3989396" y="2862470"/>
            <a:ext cx="3740958" cy="35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3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79012" y="4657090"/>
            <a:ext cx="3081020" cy="2178685"/>
          </a:xfrm>
          <a:prstGeom prst="rect">
            <a:avLst/>
          </a:prstGeom>
        </p:spPr>
      </p:pic>
      <p:pic>
        <p:nvPicPr>
          <p:cNvPr id="2" name="图片 1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2369" y="4725746"/>
            <a:ext cx="1846580" cy="2137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430" y="4464685"/>
            <a:ext cx="3406140" cy="21374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80E650-1F47-4D46-ABE0-6D1B4D2923F2}"/>
              </a:ext>
            </a:extLst>
          </p:cNvPr>
          <p:cNvSpPr txBox="1"/>
          <p:nvPr/>
        </p:nvSpPr>
        <p:spPr>
          <a:xfrm>
            <a:off x="2349500" y="475118"/>
            <a:ext cx="98955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biểu hiện của hành vi bắt nạt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A47CCE9-2B4E-4404-9156-202F777CFFF3}"/>
              </a:ext>
            </a:extLst>
          </p:cNvPr>
          <p:cNvSpPr/>
          <p:nvPr/>
        </p:nvSpPr>
        <p:spPr>
          <a:xfrm>
            <a:off x="4238483" y="2105798"/>
            <a:ext cx="3752960" cy="2358887"/>
          </a:xfrm>
          <a:prstGeom prst="cloudCallout">
            <a:avLst>
              <a:gd name="adj1" fmla="val -64266"/>
              <a:gd name="adj2" fmla="val 647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Đuổi </a:t>
            </a:r>
          </a:p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</a:p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Trấn lột đồ ăn</a:t>
            </a:r>
          </a:p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Bắt xách cặp</a:t>
            </a:r>
          </a:p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Lấy đồ dung học tập</a:t>
            </a:r>
          </a:p>
          <a:p>
            <a:pPr algn="ctr"/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Chế giễu, xúc phạm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5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52425" y="3175"/>
            <a:ext cx="3467735" cy="1959610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81820" y="4902835"/>
            <a:ext cx="2299335" cy="162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427AAA-35E2-40F6-AD6F-BDD88627F78C}"/>
              </a:ext>
            </a:extLst>
          </p:cNvPr>
          <p:cNvSpPr txBox="1"/>
          <p:nvPr/>
        </p:nvSpPr>
        <p:spPr>
          <a:xfrm>
            <a:off x="3006365" y="398205"/>
            <a:ext cx="72110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Lựa chọn cách ứng xử khi bị bắt nạt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31B68-83EE-4899-88BC-88B847A1EF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1132" r="9488" b="43880"/>
          <a:stretch/>
        </p:blipFill>
        <p:spPr>
          <a:xfrm>
            <a:off x="3234652" y="1714470"/>
            <a:ext cx="6146765" cy="48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322</Words>
  <Application>Microsoft Office PowerPoint</Application>
  <PresentationFormat>Widescreen</PresentationFormat>
  <Paragraphs>60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Akronism</vt:lpstr>
      <vt:lpstr>Arial</vt:lpstr>
      <vt:lpstr>Calibri</vt:lpstr>
      <vt:lpstr>Calibri Light</vt:lpstr>
      <vt:lpstr>Cambria</vt:lpstr>
      <vt:lpstr>inpin heiti</vt:lpstr>
      <vt:lpstr>Times New Roman</vt:lpstr>
      <vt:lpstr>Wingdings</vt:lpstr>
      <vt:lpstr>Office 主题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PP</dc:creator>
  <cp:lastModifiedBy>Admin</cp:lastModifiedBy>
  <cp:revision>36</cp:revision>
  <dcterms:created xsi:type="dcterms:W3CDTF">2017-03-13T01:41:00Z</dcterms:created>
  <dcterms:modified xsi:type="dcterms:W3CDTF">2021-09-20T04:31:07Z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