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5"/>
  </p:notesMasterIdLst>
  <p:sldIdLst>
    <p:sldId id="308" r:id="rId4"/>
    <p:sldId id="311" r:id="rId5"/>
    <p:sldId id="283" r:id="rId6"/>
    <p:sldId id="284" r:id="rId7"/>
    <p:sldId id="285" r:id="rId8"/>
    <p:sldId id="309" r:id="rId9"/>
    <p:sldId id="313" r:id="rId10"/>
    <p:sldId id="310" r:id="rId11"/>
    <p:sldId id="259" r:id="rId12"/>
    <p:sldId id="260" r:id="rId13"/>
    <p:sldId id="287" r:id="rId14"/>
    <p:sldId id="312" r:id="rId15"/>
    <p:sldId id="261" r:id="rId16"/>
    <p:sldId id="262" r:id="rId17"/>
    <p:sldId id="314" r:id="rId18"/>
    <p:sldId id="263" r:id="rId19"/>
    <p:sldId id="315" r:id="rId20"/>
    <p:sldId id="265" r:id="rId21"/>
    <p:sldId id="266" r:id="rId22"/>
    <p:sldId id="289" r:id="rId23"/>
    <p:sldId id="291" r:id="rId24"/>
    <p:sldId id="293" r:id="rId25"/>
    <p:sldId id="316" r:id="rId26"/>
    <p:sldId id="295" r:id="rId27"/>
    <p:sldId id="272" r:id="rId28"/>
    <p:sldId id="273" r:id="rId29"/>
    <p:sldId id="297" r:id="rId30"/>
    <p:sldId id="298" r:id="rId31"/>
    <p:sldId id="317" r:id="rId32"/>
    <p:sldId id="318" r:id="rId33"/>
    <p:sldId id="319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AC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5EBBB-E1C9-4171-9B51-273CB893883F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79DDA-F09B-4DE8-8E53-9E4B12EB95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9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0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4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3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8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9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2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5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7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8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3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4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06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4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2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1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4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7A34-F3B0-4036-BEE0-447608446E14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7" r:id="rId8"/>
    <p:sldLayoutId id="2147483706" r:id="rId9"/>
    <p:sldLayoutId id="2147483702" r:id="rId10"/>
    <p:sldLayoutId id="2147483698" r:id="rId11"/>
    <p:sldLayoutId id="2147483697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9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4" r:id="rId8"/>
    <p:sldLayoutId id="2147483703" r:id="rId9"/>
    <p:sldLayoutId id="2147483700" r:id="rId10"/>
    <p:sldLayoutId id="2147483693" r:id="rId11"/>
    <p:sldLayoutId id="2147483689" r:id="rId12"/>
    <p:sldLayoutId id="2147483668" r:id="rId13"/>
    <p:sldLayoutId id="2147483709" r:id="rId14"/>
    <p:sldLayoutId id="2147483705" r:id="rId15"/>
    <p:sldLayoutId id="2147483701" r:id="rId16"/>
    <p:sldLayoutId id="2147483699" r:id="rId17"/>
    <p:sldLayoutId id="2147483696" r:id="rId18"/>
    <p:sldLayoutId id="2147483695" r:id="rId19"/>
    <p:sldLayoutId id="2147483694" r:id="rId20"/>
    <p:sldLayoutId id="2147483692" r:id="rId21"/>
    <p:sldLayoutId id="2147483691" r:id="rId22"/>
    <p:sldLayoutId id="2147483690" r:id="rId23"/>
    <p:sldLayoutId id="2147483688" r:id="rId24"/>
    <p:sldLayoutId id="2147483687" r:id="rId25"/>
    <p:sldLayoutId id="2147483669" r:id="rId26"/>
    <p:sldLayoutId id="2147483670" r:id="rId27"/>
    <p:sldLayoutId id="2147483708" r:id="rId28"/>
    <p:sldLayoutId id="2147483671" r:id="rId29"/>
    <p:sldLayoutId id="2147483672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10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ile:///E:\LOP5-YEN\BAIGIANGDIENTU\DAODUC\Vi&#7879;t%20Nam-%20V&#7867;%20&#273;&#7865;p%20b&#7845;t%20t&#7853;n(%20kinh%20t&#7871;-%20v&#259;n%20h&#243;a-%20x&#227;%20h&#7897;i).mp4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E:\LOP5-YEN\BAIGIANGDIENTU\DAODUC\Vi&#7879;t%20Nam-%20V&#7867;%20&#273;&#7865;p%20b&#7845;t%20t&#7853;n(%20kinh%20t&#7871;-%20v&#259;n%20h&#243;a-%20x&#227;%20h&#7897;i).mp4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hyperlink" Target="http://www.google.com.vn/imgres?imgurl=http://www.tongocthach.vn/tnthach_admin/news_images/images/News/QtrDo%5b1%5d.jpg&amp;imgrefurl=http://www.tongocthach.vn/index.php?loading=6&amp;sid=032afd896fe76&amp;title=index&amp;setallid=010000110111000111001100111&amp;group_id=2&amp;new_id=292&amp;cap=Tin%20n%C3%B3ng&amp;usg=__-MlyJheU2qna_b_-nO0hs8Hy56o=&amp;h=600&amp;w=476&amp;sz=58&amp;hl=vi&amp;start=220&amp;zoom=1&amp;tbnid=uRXE_h_aAAtjOM:&amp;tbnh=135&amp;tbnw=107&amp;prev=/images?q=xanh+petecbua&amp;start=200&amp;um=1&amp;hl=vi&amp;sa=N&amp;rlz=1T4GGLL_viVN392VN392&amp;tbs=isch:1&amp;um=1&amp;itbs=1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hyperlink" Target="http://www.google.com.vn/imgres?imgurl=http://www.hanoimoi.com.vn/Uploads/image/Hong%20Van/kim%20tu%20thap.jpg&amp;imgrefurl=http://www.hanoimoi.com.vn/newsdetail/Khoa_hoc/305435/kim-tu-thap-duoc-xay-boi-nhung-nguoi-dan-ong-tu-do.htm&amp;usg=__IW9M-Wfjhl_SN11OuWDyh3nXgxQ=&amp;h=339&amp;w=500&amp;sz=29&amp;hl=vi&amp;start=24&amp;zoom=1&amp;tbnid=TJ1rHUz3hNPupM:&amp;tbnh=88&amp;tbnw=130&amp;prev=/images?q=kim+tu+thap+ai+cap&amp;start=20&amp;um=1&amp;hl=vi&amp;sa=N&amp;rlz=1T4GGLL_viVN392VN392&amp;tbs=isch:1&amp;um=1&amp;itbs=1" TargetMode="External"/><Relationship Id="rId1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6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434340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98" y="1868719"/>
            <a:ext cx="6562694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EM YÊU TỔ QUỐC VIỆT NAM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4554944-2C49-48C9-85A4-E7DB1CA3EAA6}"/>
              </a:ext>
            </a:extLst>
          </p:cNvPr>
          <p:cNvGrpSpPr/>
          <p:nvPr/>
        </p:nvGrpSpPr>
        <p:grpSpPr>
          <a:xfrm>
            <a:off x="2794366" y="2695831"/>
            <a:ext cx="1700922" cy="630144"/>
            <a:chOff x="1299454" y="1927712"/>
            <a:chExt cx="3428910" cy="362911"/>
          </a:xfrm>
        </p:grpSpPr>
        <p:sp>
          <p:nvSpPr>
            <p:cNvPr id="8" name="对角圆角矩形 9">
              <a:extLst>
                <a:ext uri="{FF2B5EF4-FFF2-40B4-BE49-F238E27FC236}">
                  <a16:creationId xmlns:a16="http://schemas.microsoft.com/office/drawing/2014/main" id="{34B81E4F-5402-4A4C-9A1C-9C42F57C35FD}"/>
                </a:ext>
              </a:extLst>
            </p:cNvPr>
            <p:cNvSpPr/>
            <p:nvPr/>
          </p:nvSpPr>
          <p:spPr bwMode="auto">
            <a:xfrm>
              <a:off x="1299454" y="1927712"/>
              <a:ext cx="3428910" cy="36291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8EF2CF9-4AB4-4F17-A69E-443AA884C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207" y="1957703"/>
              <a:ext cx="1988415" cy="26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GB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TIẾT 1</a:t>
              </a:r>
              <a:endPara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EDC76A97-4752-4EF2-9DFE-7939A5972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586" y="184530"/>
            <a:ext cx="5267404" cy="6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200" b="1" dirty="0">
                <a:solidFill>
                  <a:srgbClr val="FF0000"/>
                </a:solidFill>
                <a:latin typeface="HanaMinB"/>
                <a:cs typeface="+mn-ea"/>
                <a:sym typeface="+mn-lt"/>
              </a:rPr>
              <a:t>TRƯỜNG TIỂU HỌC SÀI ĐỒNG</a:t>
            </a:r>
            <a:endParaRPr lang="zh-CN" altLang="en-US" sz="3200" b="1" dirty="0">
              <a:solidFill>
                <a:srgbClr val="FF000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980729B-B5B0-454B-8434-D16D9D0B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298" y="1015829"/>
            <a:ext cx="5489003" cy="6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200" b="1" dirty="0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Bài giảng </a:t>
            </a:r>
            <a:r>
              <a:rPr lang="en-GB" altLang="zh-CN" sz="3200" b="1" dirty="0" err="1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điện</a:t>
            </a:r>
            <a:r>
              <a:rPr lang="en-GB" altLang="zh-CN" sz="3200" b="1" dirty="0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 </a:t>
            </a:r>
            <a:r>
              <a:rPr lang="en-GB" altLang="zh-CN" sz="3200" b="1" dirty="0" err="1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tử</a:t>
            </a:r>
            <a:r>
              <a:rPr lang="en-GB" altLang="zh-CN" sz="3200" b="1" dirty="0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 môn Đạo </a:t>
            </a:r>
            <a:r>
              <a:rPr lang="en-GB" altLang="zh-CN" sz="3200" b="1" dirty="0" err="1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đức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FD3A5942-03EF-4E5B-847C-9E058075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2" y="3662075"/>
            <a:ext cx="4107984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200" b="1" i="1" dirty="0">
                <a:solidFill>
                  <a:srgbClr val="FF0000"/>
                </a:solidFill>
                <a:latin typeface="HanaMinB"/>
                <a:cs typeface="+mn-ea"/>
                <a:sym typeface="+mn-lt"/>
              </a:rPr>
              <a:t>GV</a:t>
            </a:r>
            <a:r>
              <a:rPr lang="en-GB" altLang="zh-CN" sz="3200" b="1" i="1">
                <a:solidFill>
                  <a:srgbClr val="FF0000"/>
                </a:solidFill>
                <a:latin typeface="HanaMinB"/>
                <a:cs typeface="+mn-ea"/>
                <a:sym typeface="+mn-lt"/>
              </a:rPr>
              <a:t>: </a:t>
            </a:r>
            <a:r>
              <a:rPr lang="en-GB" altLang="zh-CN" sz="3200" b="1" i="1" smtClean="0">
                <a:solidFill>
                  <a:srgbClr val="FF0000"/>
                </a:solidFill>
                <a:latin typeface="HanaMinB"/>
                <a:cs typeface="+mn-ea"/>
                <a:sym typeface="+mn-lt"/>
              </a:rPr>
              <a:t>Nguyễn Thị Vân</a:t>
            </a:r>
            <a:endParaRPr lang="zh-CN" altLang="en-US" sz="3200" b="1" i="1" dirty="0">
              <a:solidFill>
                <a:srgbClr val="FF0000"/>
              </a:solidFill>
              <a:latin typeface="HanaMinB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ban 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80715"/>
            <a:ext cx="4343400" cy="61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14826" y="984973"/>
            <a:ext cx="4648199" cy="51090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Dương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thuộc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vực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Á.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dạng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S.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tích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lãnh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thổ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330 000 km</a:t>
            </a:r>
            <a:r>
              <a:rPr lang="en-US" sz="2200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Vùng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thuộc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quần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Tây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Campuchia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Thái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Lan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1445" y="990600"/>
            <a:ext cx="8534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Nam?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Danh lam thắng cảnh nổi tiếng, các lễ hội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Truyền thống dựng nước và giữ nước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Thành tựu khoa học – kĩ thuật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ction Button: Movie 6">
            <a:hlinkClick r:id="rId2" action="ppaction://hlinkfile" highlightClick="1"/>
          </p:cNvPr>
          <p:cNvSpPr/>
          <p:nvPr/>
        </p:nvSpPr>
        <p:spPr>
          <a:xfrm>
            <a:off x="7620000" y="6019800"/>
            <a:ext cx="1066800" cy="685800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" y="4041669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02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121543" y="2539339"/>
            <a:ext cx="196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4819650" y="8316038"/>
            <a:ext cx="6515100" cy="3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Dù ai đi ngược về xuôi</a:t>
            </a:r>
            <a:br>
              <a:rPr 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Nhớ ngày giỗ tổ mùng 10 tháng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997" y="29718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" y="457200"/>
            <a:ext cx="4640167" cy="25938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60541"/>
            <a:ext cx="4519204" cy="29116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5573104" y="6243935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" y="3521915"/>
            <a:ext cx="3609661" cy="24978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04" y="214609"/>
            <a:ext cx="3657600" cy="24479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6185106" y="2662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6091535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2373833" y="3200400"/>
            <a:ext cx="472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15" y="180975"/>
            <a:ext cx="3484036" cy="3144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975"/>
            <a:ext cx="4876800" cy="3144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1" y="4191000"/>
            <a:ext cx="6627084" cy="2590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7105057" y="6056280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03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72529" y="2201235"/>
            <a:ext cx="1966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400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3. </a:t>
            </a:r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400800" y="1631662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24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24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Hai </a:t>
            </a:r>
            <a:r>
              <a:rPr lang="en-US" sz="24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BàTrư­ng</a:t>
            </a:r>
            <a:endParaRPr lang="en-US" sz="2400" b="1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5672"/>
            <a:ext cx="6042547" cy="3041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736032"/>
            <a:ext cx="6513393" cy="309808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/>
          <p:cNvSpPr txBox="1"/>
          <p:nvPr/>
        </p:nvSpPr>
        <p:spPr>
          <a:xfrm>
            <a:off x="228600" y="5105400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04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3352800" y="7458547"/>
            <a:ext cx="730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6" y="535672"/>
            <a:ext cx="4276271" cy="29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717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4.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293" y="3466397"/>
            <a:ext cx="239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457697" y="3788035"/>
            <a:ext cx="48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596" y="535672"/>
            <a:ext cx="4114801" cy="29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10200" y="346934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 bwMode="auto">
          <a:xfrm>
            <a:off x="-171468" y="6304106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300px-Cua_ham_phia_B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9" y="3988090"/>
            <a:ext cx="4573004" cy="245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u my th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88" y="4096940"/>
            <a:ext cx="4114801" cy="231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62086" y="10172647"/>
            <a:ext cx="1505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Cầu Mỹ Thuận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 bwMode="auto">
          <a:xfrm>
            <a:off x="4262602" y="6253399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362075"/>
          </a:xfrm>
        </p:spPr>
        <p:txBody>
          <a:bodyPr/>
          <a:lstStyle/>
          <a:p>
            <a:pPr algn="ctr"/>
            <a:r>
              <a:rPr lang="en-GB" dirty="0"/>
              <a:t>NỘI DUNG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4038600"/>
            <a:ext cx="7772400" cy="1500187"/>
          </a:xfrm>
        </p:spPr>
        <p:txBody>
          <a:bodyPr>
            <a:noAutofit/>
          </a:bodyPr>
          <a:lstStyle/>
          <a:p>
            <a:r>
              <a:rPr 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8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994" y="1827775"/>
            <a:ext cx="2887329" cy="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KHỞI ĐỘNG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8" name="对角圆角矩形 9">
            <a:extLst>
              <a:ext uri="{FF2B5EF4-FFF2-40B4-BE49-F238E27FC236}">
                <a16:creationId xmlns:a16="http://schemas.microsoft.com/office/drawing/2014/main" id="{34B81E4F-5402-4A4C-9A1C-9C42F57C35FD}"/>
              </a:ext>
            </a:extLst>
          </p:cNvPr>
          <p:cNvSpPr/>
          <p:nvPr/>
        </p:nvSpPr>
        <p:spPr bwMode="auto">
          <a:xfrm>
            <a:off x="2794366" y="2637297"/>
            <a:ext cx="1700922" cy="2721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39043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18645" y="2057400"/>
            <a:ext cx="7551465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Em có cảm nghĩ gì về đất nước và con người Việt Nam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ction Button: Movie 6">
            <a:hlinkClick r:id="rId3" action="ppaction://hlinkfile" highlightClick="1"/>
          </p:cNvPr>
          <p:cNvSpPr/>
          <p:nvPr/>
        </p:nvSpPr>
        <p:spPr>
          <a:xfrm>
            <a:off x="7620000" y="6019800"/>
            <a:ext cx="1066800" cy="685800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703284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16002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NAM (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2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50" y="2514600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752600"/>
            <a:ext cx="365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/35</a:t>
            </a: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7039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05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5068" y="205740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Ngày 2/9/1945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Ngày 7/5/1954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Ngày 30/4/1975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Sông Bạch Đằng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Bến Nhà Rồng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Cây đa Tân Trào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332656"/>
            <a:ext cx="80878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2400" b="1" u="sng" spc="0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tập 1:Em hãy cho biết các mốc thời gian và địa danh liên quan đến </a:t>
            </a:r>
            <a:r>
              <a:rPr lang="vi-VN" sz="2400" b="1" u="sng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những sự kiện nào của đất nước ta</a:t>
            </a:r>
            <a:endParaRPr lang="en-US" sz="2400" b="1" u="sng" spc="0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963988" cy="53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1000" y="685800"/>
            <a:ext cx="1676400" cy="1600200"/>
            <a:chOff x="240" y="0"/>
            <a:chExt cx="768" cy="705"/>
          </a:xfrm>
        </p:grpSpPr>
        <p:pic>
          <p:nvPicPr>
            <p:cNvPr id="31" name="Picture 30" descr="d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768" cy="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88" y="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2438400"/>
            <a:ext cx="1371600" cy="1828800"/>
            <a:chOff x="1296" y="576"/>
            <a:chExt cx="760" cy="1275"/>
          </a:xfrm>
        </p:grpSpPr>
        <p:pic>
          <p:nvPicPr>
            <p:cNvPr id="29" name="Picture 28" descr="chutichhochim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16"/>
              <a:ext cx="760" cy="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296" y="57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96000" y="414338"/>
            <a:ext cx="1219200" cy="1447800"/>
            <a:chOff x="144" y="2832"/>
            <a:chExt cx="855" cy="1098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072"/>
              <a:ext cx="759" cy="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44" y="283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6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00" y="414338"/>
            <a:ext cx="1143000" cy="1828800"/>
            <a:chOff x="2208" y="1680"/>
            <a:chExt cx="660" cy="1518"/>
          </a:xfrm>
        </p:grpSpPr>
        <p:pic>
          <p:nvPicPr>
            <p:cNvPr id="25" name="Picture 24" descr="eiffel-tower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6" t="4692" r="17969"/>
            <a:stretch>
              <a:fillRect/>
            </a:stretch>
          </p:blipFill>
          <p:spPr bwMode="auto">
            <a:xfrm>
              <a:off x="2208" y="1920"/>
              <a:ext cx="660" cy="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208" y="168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7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" y="4376738"/>
            <a:ext cx="1295400" cy="2286000"/>
            <a:chOff x="4464" y="-96"/>
            <a:chExt cx="667" cy="1200"/>
          </a:xfrm>
        </p:grpSpPr>
        <p:pic>
          <p:nvPicPr>
            <p:cNvPr id="23" name="Picture 22" descr="untitled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80"/>
            <a:stretch>
              <a:fillRect/>
            </a:stretch>
          </p:blipFill>
          <p:spPr bwMode="auto">
            <a:xfrm>
              <a:off x="4512" y="192"/>
              <a:ext cx="619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464" y="-9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5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81203" y="2624138"/>
            <a:ext cx="1752601" cy="1676400"/>
            <a:chOff x="3792" y="2112"/>
            <a:chExt cx="1037" cy="865"/>
          </a:xfrm>
        </p:grpSpPr>
        <p:pic>
          <p:nvPicPr>
            <p:cNvPr id="21" name="Picture 20" descr="china-fla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352"/>
              <a:ext cx="941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792" y="211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3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</a:t>
              </a:r>
              <a:endParaRPr lang="en-US" sz="2200">
                <a:latin typeface="Arial" charset="0"/>
              </a:endParaRPr>
            </a:p>
          </p:txBody>
        </p:sp>
      </p:grpSp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74320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1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62600"/>
            <a:ext cx="1905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0"/>
            <a:ext cx="1371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905000" y="4357688"/>
            <a:ext cx="642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7086600" y="19954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05600" y="38242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9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477000" y="53482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10</a:t>
            </a:r>
          </a:p>
        </p:txBody>
      </p:sp>
      <p:pic>
        <p:nvPicPr>
          <p:cNvPr id="17" name="Picture 16" descr="Hin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81538"/>
            <a:ext cx="1295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2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hãy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tìm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những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Việt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Nam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đây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876800" y="29718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11</a:t>
            </a:r>
          </a:p>
        </p:txBody>
      </p:sp>
      <p:pic>
        <p:nvPicPr>
          <p:cNvPr id="20" name="Picture 19" descr="4[2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0"/>
            <a:ext cx="1752600" cy="1600200"/>
          </a:xfrm>
          <a:prstGeom prst="rect">
            <a:avLst/>
          </a:prstGeom>
          <a:solidFill>
            <a:srgbClr val="D1FFD1"/>
          </a:solidFill>
          <a:ln w="57150">
            <a:solidFill>
              <a:srgbClr val="B7FFB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57200" y="2576512"/>
            <a:ext cx="2667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Quốc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kỳ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lá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cờ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đỏ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, ở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giữa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ngôi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sao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vàng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38800" y="2500312"/>
            <a:ext cx="3276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400" b="1">
                <a:solidFill>
                  <a:srgbClr val="00B050"/>
                </a:solidFill>
              </a:rPr>
              <a:t>   B</a:t>
            </a:r>
            <a:r>
              <a:rPr lang="en-US" sz="2800" b="1">
                <a:solidFill>
                  <a:srgbClr val="00B050"/>
                </a:solidFill>
              </a:rPr>
              <a:t>ác</a:t>
            </a:r>
            <a:r>
              <a:rPr lang="en-US" sz="2400" b="1">
                <a:solidFill>
                  <a:srgbClr val="00B050"/>
                </a:solidFill>
              </a:rPr>
              <a:t> Hồ là lãnh tụ vĩ đại của dân tộc Việt Nam, là danh nhân văn hoá thế giới.</a:t>
            </a:r>
          </a:p>
        </p:txBody>
      </p:sp>
      <p:pic>
        <p:nvPicPr>
          <p:cNvPr id="8" name="Picture 7" descr="images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519112"/>
            <a:ext cx="2513012" cy="1524000"/>
          </a:xfrm>
          <a:prstGeom prst="rect">
            <a:avLst/>
          </a:prstGeom>
          <a:solidFill>
            <a:srgbClr val="FFFFCC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9" name="Picture 8" descr="bando"/>
          <p:cNvPicPr>
            <a:picLocks noChangeAspect="1" noChangeArrowheads="1"/>
          </p:cNvPicPr>
          <p:nvPr/>
        </p:nvPicPr>
        <p:blipFill>
          <a:blip r:embed="rId3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6" r="4572"/>
          <a:stretch>
            <a:fillRect/>
          </a:stretch>
        </p:blipFill>
        <p:spPr bwMode="auto">
          <a:xfrm>
            <a:off x="3581400" y="138112"/>
            <a:ext cx="21336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581400" y="2576512"/>
            <a:ext cx="213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B050"/>
                </a:solidFill>
              </a:rPr>
              <a:t>Đất nước Việt Nam có dạng hình chữ S.</a:t>
            </a:r>
          </a:p>
        </p:txBody>
      </p:sp>
      <p:pic>
        <p:nvPicPr>
          <p:cNvPr id="11" name="Picture 10" descr="4[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1741488" cy="20574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81000" y="4267200"/>
            <a:ext cx="2133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Văn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Miếu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Tử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Giám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trường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Đại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học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đầu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tiên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nước</a:t>
            </a:r>
            <a:r>
              <a:rPr lang="en-US" sz="2400" b="1" dirty="0">
                <a:solidFill>
                  <a:srgbClr val="00B050"/>
                </a:solidFill>
              </a:rPr>
              <a:t> ta. </a:t>
            </a:r>
          </a:p>
        </p:txBody>
      </p:sp>
      <p:pic>
        <p:nvPicPr>
          <p:cNvPr id="13" name="Picture 12" descr="200px-%C3%81o_d%C3%A0i_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16129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6400800" y="4343400"/>
            <a:ext cx="2362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Áo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nét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hóa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truyền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dân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tộc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600200" y="2043112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7086600" y="2195512"/>
            <a:ext cx="53975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648200" y="2119312"/>
            <a:ext cx="76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2362200" y="4724400"/>
            <a:ext cx="228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6248400" y="4648200"/>
            <a:ext cx="1524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1" name="Picture 20" descr="chutichhochim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9112"/>
            <a:ext cx="175260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524000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 Nam đang trên đà đổi mới và phát triển, chúng ta gặp rất nhiều khó khăn, trở ngại.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59594"/>
              </p:ext>
            </p:extLst>
          </p:nvPr>
        </p:nvGraphicFramePr>
        <p:xfrm>
          <a:off x="1878300" y="4419600"/>
          <a:ext cx="50993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noFill/>
                        </a:rPr>
                        <a:t>Nh</a:t>
                      </a:r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vi-VN" baseline="0" dirty="0">
                          <a:solidFill>
                            <a:schemeClr val="tx1"/>
                          </a:solidFill>
                        </a:rPr>
                        <a:t> khó khăn</a:t>
                      </a:r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Khắc</a:t>
                      </a:r>
                      <a:r>
                        <a:rPr lang="vi-VN" baseline="0" dirty="0">
                          <a:solidFill>
                            <a:schemeClr val="tx1"/>
                          </a:solidFill>
                        </a:rPr>
                        <a:t> phục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..............................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9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773811"/>
              </p:ext>
            </p:extLst>
          </p:nvPr>
        </p:nvGraphicFramePr>
        <p:xfrm>
          <a:off x="152400" y="838200"/>
          <a:ext cx="8763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6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khó khăn</a:t>
                      </a:r>
                      <a:endParaRPr lang="en-US" sz="2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Khắc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Nạn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phá rừng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Trồng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cây, bảo vệ, không bẻ cây.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458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Ô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nhiễm môi trường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Bỏ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rác đúng quy định,làm vệ sinh trường lớp...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Lãng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phí điện, nước...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Sử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dụng điện, nước.. tiết kiệm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Tham ô,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tham nhũng..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Sống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trung thực, ngay thẳng...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62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06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DẶN DÒ – CỦNG CỐ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" y="9525"/>
            <a:ext cx="8915400" cy="6696075"/>
          </a:xfrm>
          <a:prstGeom prst="rect">
            <a:avLst/>
          </a:prstGeom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7524328" y="116632"/>
            <a:ext cx="72008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528567" y="0"/>
            <a:ext cx="4629733" cy="6819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9050" y="0"/>
            <a:ext cx="4499992" cy="6819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38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8">
            <a:extLst>
              <a:ext uri="{FF2B5EF4-FFF2-40B4-BE49-F238E27FC236}">
                <a16:creationId xmlns:a16="http://schemas.microsoft.com/office/drawing/2014/main" id="{0AD49C1C-7D50-4885-BED4-DD11FC7870B5}"/>
              </a:ext>
            </a:extLst>
          </p:cNvPr>
          <p:cNvSpPr>
            <a:spLocks/>
          </p:cNvSpPr>
          <p:nvPr/>
        </p:nvSpPr>
        <p:spPr bwMode="auto">
          <a:xfrm>
            <a:off x="-154363" y="2015549"/>
            <a:ext cx="4144048" cy="3590700"/>
          </a:xfrm>
          <a:custGeom>
            <a:avLst/>
            <a:gdLst>
              <a:gd name="T0" fmla="*/ 344 w 1378"/>
              <a:gd name="T1" fmla="*/ 1194 h 1194"/>
              <a:gd name="T2" fmla="*/ 0 w 1378"/>
              <a:gd name="T3" fmla="*/ 597 h 1194"/>
              <a:gd name="T4" fmla="*/ 344 w 1378"/>
              <a:gd name="T5" fmla="*/ 0 h 1194"/>
              <a:gd name="T6" fmla="*/ 1033 w 1378"/>
              <a:gd name="T7" fmla="*/ 0 h 1194"/>
              <a:gd name="T8" fmla="*/ 1378 w 1378"/>
              <a:gd name="T9" fmla="*/ 597 h 1194"/>
              <a:gd name="T10" fmla="*/ 1033 w 1378"/>
              <a:gd name="T11" fmla="*/ 1194 h 1194"/>
              <a:gd name="T12" fmla="*/ 344 w 1378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8" h="1194">
                <a:moveTo>
                  <a:pt x="344" y="1194"/>
                </a:moveTo>
                <a:lnTo>
                  <a:pt x="0" y="597"/>
                </a:lnTo>
                <a:lnTo>
                  <a:pt x="344" y="0"/>
                </a:lnTo>
                <a:lnTo>
                  <a:pt x="1033" y="0"/>
                </a:lnTo>
                <a:lnTo>
                  <a:pt x="1378" y="597"/>
                </a:lnTo>
                <a:lnTo>
                  <a:pt x="1033" y="1194"/>
                </a:lnTo>
                <a:lnTo>
                  <a:pt x="344" y="119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97FC5E6A-29A3-4309-8AC0-140798D58011}"/>
              </a:ext>
            </a:extLst>
          </p:cNvPr>
          <p:cNvSpPr>
            <a:spLocks/>
          </p:cNvSpPr>
          <p:nvPr/>
        </p:nvSpPr>
        <p:spPr bwMode="auto">
          <a:xfrm>
            <a:off x="2517580" y="100218"/>
            <a:ext cx="4147052" cy="3584686"/>
          </a:xfrm>
          <a:custGeom>
            <a:avLst/>
            <a:gdLst>
              <a:gd name="T0" fmla="*/ 345 w 1379"/>
              <a:gd name="T1" fmla="*/ 1192 h 1192"/>
              <a:gd name="T2" fmla="*/ 0 w 1379"/>
              <a:gd name="T3" fmla="*/ 597 h 1192"/>
              <a:gd name="T4" fmla="*/ 345 w 1379"/>
              <a:gd name="T5" fmla="*/ 0 h 1192"/>
              <a:gd name="T6" fmla="*/ 1034 w 1379"/>
              <a:gd name="T7" fmla="*/ 0 h 1192"/>
              <a:gd name="T8" fmla="*/ 1379 w 1379"/>
              <a:gd name="T9" fmla="*/ 597 h 1192"/>
              <a:gd name="T10" fmla="*/ 1034 w 1379"/>
              <a:gd name="T11" fmla="*/ 1192 h 1192"/>
              <a:gd name="T12" fmla="*/ 345 w 1379"/>
              <a:gd name="T13" fmla="*/ 1192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9" h="1192">
                <a:moveTo>
                  <a:pt x="345" y="1192"/>
                </a:moveTo>
                <a:lnTo>
                  <a:pt x="0" y="597"/>
                </a:lnTo>
                <a:lnTo>
                  <a:pt x="345" y="0"/>
                </a:lnTo>
                <a:lnTo>
                  <a:pt x="1034" y="0"/>
                </a:lnTo>
                <a:lnTo>
                  <a:pt x="1379" y="597"/>
                </a:lnTo>
                <a:lnTo>
                  <a:pt x="1034" y="1192"/>
                </a:lnTo>
                <a:lnTo>
                  <a:pt x="345" y="119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9" name="Freeform 26">
            <a:extLst>
              <a:ext uri="{FF2B5EF4-FFF2-40B4-BE49-F238E27FC236}">
                <a16:creationId xmlns:a16="http://schemas.microsoft.com/office/drawing/2014/main" id="{CC3610AD-D917-425A-BE93-B35A78C28427}"/>
              </a:ext>
            </a:extLst>
          </p:cNvPr>
          <p:cNvSpPr>
            <a:spLocks/>
          </p:cNvSpPr>
          <p:nvPr/>
        </p:nvSpPr>
        <p:spPr bwMode="auto">
          <a:xfrm>
            <a:off x="2463514" y="3284360"/>
            <a:ext cx="4147052" cy="3590700"/>
          </a:xfrm>
          <a:custGeom>
            <a:avLst/>
            <a:gdLst>
              <a:gd name="T0" fmla="*/ 345 w 1379"/>
              <a:gd name="T1" fmla="*/ 1194 h 1194"/>
              <a:gd name="T2" fmla="*/ 0 w 1379"/>
              <a:gd name="T3" fmla="*/ 597 h 1194"/>
              <a:gd name="T4" fmla="*/ 345 w 1379"/>
              <a:gd name="T5" fmla="*/ 0 h 1194"/>
              <a:gd name="T6" fmla="*/ 1034 w 1379"/>
              <a:gd name="T7" fmla="*/ 0 h 1194"/>
              <a:gd name="T8" fmla="*/ 1379 w 1379"/>
              <a:gd name="T9" fmla="*/ 597 h 1194"/>
              <a:gd name="T10" fmla="*/ 1034 w 1379"/>
              <a:gd name="T11" fmla="*/ 1194 h 1194"/>
              <a:gd name="T12" fmla="*/ 345 w 1379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9" h="1194">
                <a:moveTo>
                  <a:pt x="345" y="1194"/>
                </a:moveTo>
                <a:lnTo>
                  <a:pt x="0" y="597"/>
                </a:lnTo>
                <a:lnTo>
                  <a:pt x="345" y="0"/>
                </a:lnTo>
                <a:lnTo>
                  <a:pt x="1034" y="0"/>
                </a:lnTo>
                <a:lnTo>
                  <a:pt x="1379" y="597"/>
                </a:lnTo>
                <a:lnTo>
                  <a:pt x="1034" y="1194"/>
                </a:lnTo>
                <a:lnTo>
                  <a:pt x="345" y="1194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2" name="Freeform 29">
            <a:extLst>
              <a:ext uri="{FF2B5EF4-FFF2-40B4-BE49-F238E27FC236}">
                <a16:creationId xmlns:a16="http://schemas.microsoft.com/office/drawing/2014/main" id="{74BB5CC3-E651-43AB-AD4F-63255FA1C542}"/>
              </a:ext>
            </a:extLst>
          </p:cNvPr>
          <p:cNvSpPr>
            <a:spLocks/>
          </p:cNvSpPr>
          <p:nvPr/>
        </p:nvSpPr>
        <p:spPr bwMode="auto">
          <a:xfrm>
            <a:off x="4944368" y="2034883"/>
            <a:ext cx="4141038" cy="3590700"/>
          </a:xfrm>
          <a:custGeom>
            <a:avLst/>
            <a:gdLst>
              <a:gd name="T0" fmla="*/ 345 w 1377"/>
              <a:gd name="T1" fmla="*/ 1194 h 1194"/>
              <a:gd name="T2" fmla="*/ 0 w 1377"/>
              <a:gd name="T3" fmla="*/ 597 h 1194"/>
              <a:gd name="T4" fmla="*/ 345 w 1377"/>
              <a:gd name="T5" fmla="*/ 0 h 1194"/>
              <a:gd name="T6" fmla="*/ 1033 w 1377"/>
              <a:gd name="T7" fmla="*/ 0 h 1194"/>
              <a:gd name="T8" fmla="*/ 1377 w 1377"/>
              <a:gd name="T9" fmla="*/ 597 h 1194"/>
              <a:gd name="T10" fmla="*/ 1033 w 1377"/>
              <a:gd name="T11" fmla="*/ 1194 h 1194"/>
              <a:gd name="T12" fmla="*/ 345 w 1377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7" h="1194">
                <a:moveTo>
                  <a:pt x="345" y="1194"/>
                </a:moveTo>
                <a:lnTo>
                  <a:pt x="0" y="597"/>
                </a:lnTo>
                <a:lnTo>
                  <a:pt x="345" y="0"/>
                </a:lnTo>
                <a:lnTo>
                  <a:pt x="1033" y="0"/>
                </a:lnTo>
                <a:lnTo>
                  <a:pt x="1377" y="597"/>
                </a:lnTo>
                <a:lnTo>
                  <a:pt x="1033" y="1194"/>
                </a:lnTo>
                <a:lnTo>
                  <a:pt x="345" y="1194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11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00" y="2398283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815140"/>
            <a:ext cx="3940118" cy="9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hangingPunct="1">
              <a:lnSpc>
                <a:spcPct val="130000"/>
              </a:lnSpc>
              <a:defRPr/>
            </a:pPr>
            <a:r>
              <a:rPr lang="en-GB" altLang="zh-CN" sz="4800" b="1" dirty="0">
                <a:solidFill>
                  <a:srgbClr val="2A89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</a:t>
            </a:r>
            <a:endParaRPr lang="zh-CN" altLang="en-US" sz="4800" b="1" dirty="0">
              <a:solidFill>
                <a:srgbClr val="2A89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Kể tên Ủy ban nhân dân phường (xã) nơi em sinh sống .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7812360" y="4511983"/>
            <a:ext cx="648072" cy="64807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92" y="3179590"/>
            <a:ext cx="3959579" cy="3356319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2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" y="0"/>
            <a:ext cx="9144000" cy="6858000"/>
          </a:xfrm>
          <a:prstGeom prst="rect">
            <a:avLst/>
          </a:prstGeom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85800" y="1557056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hãy nhắc lại ghi nhớ của bài học trước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6918288" y="5334000"/>
            <a:ext cx="36004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223501" y="5801919"/>
            <a:ext cx="864096" cy="7920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3507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0">
            <a:extLst>
              <a:ext uri="{FF2B5EF4-FFF2-40B4-BE49-F238E27FC236}">
                <a16:creationId xmlns:a16="http://schemas.microsoft.com/office/drawing/2014/main" id="{FECB7A63-7B3D-43F9-AD96-728E5DAB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256" y="3814112"/>
            <a:ext cx="1810111" cy="108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950" b="1" dirty="0">
                <a:solidFill>
                  <a:srgbClr val="000033"/>
                </a:solidFill>
                <a:latin typeface="HanaMinB"/>
                <a:ea typeface="+mn-ea"/>
                <a:cs typeface="+mn-ea"/>
                <a:sym typeface="+mn-lt"/>
              </a:rPr>
              <a:t>目  录</a:t>
            </a:r>
            <a:endParaRPr lang="en-US" altLang="en-US" sz="4950" b="1" dirty="0">
              <a:solidFill>
                <a:srgbClr val="000033"/>
              </a:solidFill>
              <a:latin typeface="HanaMinB"/>
              <a:ea typeface="+mn-ea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22FF3D-3129-46C6-9399-38C659E6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24" y="1533498"/>
            <a:ext cx="1712450" cy="24232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F0C539D-3CB3-468F-9709-19EDD011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6" y="1943518"/>
            <a:ext cx="330634" cy="4678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276A7D9-83D1-4177-A1CE-CEE2BD6F91F6}"/>
              </a:ext>
            </a:extLst>
          </p:cNvPr>
          <p:cNvGrpSpPr/>
          <p:nvPr/>
        </p:nvGrpSpPr>
        <p:grpSpPr>
          <a:xfrm>
            <a:off x="4654612" y="2012128"/>
            <a:ext cx="4489388" cy="463181"/>
            <a:chOff x="7553738" y="2050705"/>
            <a:chExt cx="3578087" cy="617574"/>
          </a:xfrm>
        </p:grpSpPr>
        <p:sp>
          <p:nvSpPr>
            <p:cNvPr id="8" name="圆角矩形 29">
              <a:extLst>
                <a:ext uri="{FF2B5EF4-FFF2-40B4-BE49-F238E27FC236}">
                  <a16:creationId xmlns:a16="http://schemas.microsoft.com/office/drawing/2014/main" id="{B82E6CF0-407F-4958-A0DE-4E15CAC75379}"/>
                </a:ext>
              </a:extLst>
            </p:cNvPr>
            <p:cNvSpPr/>
            <p:nvPr/>
          </p:nvSpPr>
          <p:spPr>
            <a:xfrm>
              <a:off x="7553738" y="2050705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DE3EECD-4F7F-4505-AE72-BAFE98926DB6}"/>
                </a:ext>
              </a:extLst>
            </p:cNvPr>
            <p:cNvSpPr txBox="1"/>
            <p:nvPr/>
          </p:nvSpPr>
          <p:spPr>
            <a:xfrm>
              <a:off x="7891955" y="2065037"/>
              <a:ext cx="3238494" cy="603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03">
                <a:lnSpc>
                  <a:spcPct val="130000"/>
                </a:lnSpc>
                <a:defRPr/>
              </a:pP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Diện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tích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,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vị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trí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,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địa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lí</a:t>
              </a:r>
              <a:endParaRPr lang="zh-CN" altLang="en-US" b="1" kern="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73A96DC-C76C-46F4-9447-CF4BB2240926}"/>
              </a:ext>
            </a:extLst>
          </p:cNvPr>
          <p:cNvGrpSpPr/>
          <p:nvPr/>
        </p:nvGrpSpPr>
        <p:grpSpPr>
          <a:xfrm>
            <a:off x="4654600" y="2671704"/>
            <a:ext cx="4489399" cy="813340"/>
            <a:chOff x="7553738" y="2930980"/>
            <a:chExt cx="3578087" cy="1084453"/>
          </a:xfrm>
        </p:grpSpPr>
        <p:sp>
          <p:nvSpPr>
            <p:cNvPr id="11" name="圆角矩形 32">
              <a:extLst>
                <a:ext uri="{FF2B5EF4-FFF2-40B4-BE49-F238E27FC236}">
                  <a16:creationId xmlns:a16="http://schemas.microsoft.com/office/drawing/2014/main" id="{D0F3BD34-B6BF-422B-9E99-BB71DBC3648F}"/>
                </a:ext>
              </a:extLst>
            </p:cNvPr>
            <p:cNvSpPr/>
            <p:nvPr/>
          </p:nvSpPr>
          <p:spPr>
            <a:xfrm>
              <a:off x="7553738" y="293098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073105-8C44-4371-9D56-4D974B179F07}"/>
                </a:ext>
              </a:extLst>
            </p:cNvPr>
            <p:cNvSpPr txBox="1"/>
            <p:nvPr/>
          </p:nvSpPr>
          <p:spPr>
            <a:xfrm>
              <a:off x="7891956" y="2932060"/>
              <a:ext cx="3011189" cy="108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03">
                <a:lnSpc>
                  <a:spcPct val="130000"/>
                </a:lnSpc>
                <a:defRPr/>
              </a:pPr>
              <a:r>
                <a:rPr lang="en-GB" altLang="zh-CN" b="1" kern="0" dirty="0" err="1">
                  <a:cs typeface="+mn-ea"/>
                  <a:sym typeface="+mn-lt"/>
                </a:rPr>
                <a:t>Danh</a:t>
              </a:r>
              <a:r>
                <a:rPr lang="en-GB" altLang="zh-CN" b="1" kern="0" dirty="0">
                  <a:cs typeface="+mn-ea"/>
                  <a:sym typeface="+mn-lt"/>
                </a:rPr>
                <a:t> lam </a:t>
              </a:r>
              <a:r>
                <a:rPr lang="en-GB" altLang="zh-CN" b="1" kern="0" dirty="0" err="1">
                  <a:cs typeface="+mn-ea"/>
                  <a:sym typeface="+mn-lt"/>
                </a:rPr>
                <a:t>thắng</a:t>
              </a:r>
              <a:r>
                <a:rPr lang="en-GB" altLang="zh-CN" b="1" kern="0" dirty="0"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cs typeface="+mn-ea"/>
                  <a:sym typeface="+mn-lt"/>
                </a:rPr>
                <a:t>cảnh</a:t>
              </a:r>
              <a:r>
                <a:rPr lang="en-GB" altLang="zh-CN" b="1" kern="0" dirty="0">
                  <a:cs typeface="+mn-ea"/>
                  <a:sym typeface="+mn-lt"/>
                </a:rPr>
                <a:t>, </a:t>
              </a:r>
              <a:r>
                <a:rPr lang="en-GB" altLang="zh-CN" b="1" kern="0" dirty="0" err="1">
                  <a:cs typeface="+mn-ea"/>
                  <a:sym typeface="+mn-lt"/>
                </a:rPr>
                <a:t>các</a:t>
              </a:r>
              <a:r>
                <a:rPr lang="en-GB" altLang="zh-CN" b="1" kern="0" dirty="0"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cs typeface="+mn-ea"/>
                  <a:sym typeface="+mn-lt"/>
                </a:rPr>
                <a:t>lễ</a:t>
              </a:r>
              <a:r>
                <a:rPr lang="en-GB" altLang="zh-CN" b="1" kern="0" dirty="0"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cs typeface="+mn-ea"/>
                  <a:sym typeface="+mn-lt"/>
                </a:rPr>
                <a:t>hội</a:t>
              </a:r>
              <a:endParaRPr lang="zh-CN" altLang="en-US" b="1" kern="0" dirty="0"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C35F0DE-9CD1-4A7E-8F28-9B0258BF16B3}"/>
              </a:ext>
            </a:extLst>
          </p:cNvPr>
          <p:cNvGrpSpPr/>
          <p:nvPr/>
        </p:nvGrpSpPr>
        <p:grpSpPr>
          <a:xfrm>
            <a:off x="4654612" y="3386551"/>
            <a:ext cx="4489388" cy="682948"/>
            <a:chOff x="7553738" y="3789239"/>
            <a:chExt cx="3578087" cy="910597"/>
          </a:xfrm>
        </p:grpSpPr>
        <p:sp>
          <p:nvSpPr>
            <p:cNvPr id="14" name="圆角矩形 35">
              <a:extLst>
                <a:ext uri="{FF2B5EF4-FFF2-40B4-BE49-F238E27FC236}">
                  <a16:creationId xmlns:a16="http://schemas.microsoft.com/office/drawing/2014/main" id="{FB7B2CE5-1EB6-4596-AB75-8CAD87346357}"/>
                </a:ext>
              </a:extLst>
            </p:cNvPr>
            <p:cNvSpPr/>
            <p:nvPr/>
          </p:nvSpPr>
          <p:spPr>
            <a:xfrm>
              <a:off x="7553738" y="3789239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139182-6083-4C5A-BDA5-7D70E55D300F}"/>
                </a:ext>
              </a:extLst>
            </p:cNvPr>
            <p:cNvSpPr txBox="1"/>
            <p:nvPr/>
          </p:nvSpPr>
          <p:spPr>
            <a:xfrm>
              <a:off x="7595541" y="3838062"/>
              <a:ext cx="33075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6D5236A-A8EA-4EE1-8232-0141EDE4EC5E}"/>
              </a:ext>
            </a:extLst>
          </p:cNvPr>
          <p:cNvGrpSpPr/>
          <p:nvPr/>
        </p:nvGrpSpPr>
        <p:grpSpPr>
          <a:xfrm>
            <a:off x="4654600" y="4132105"/>
            <a:ext cx="4489400" cy="391574"/>
            <a:chOff x="7553738" y="4664250"/>
            <a:chExt cx="4906135" cy="522098"/>
          </a:xfrm>
          <a:solidFill>
            <a:srgbClr val="FFC000"/>
          </a:solidFill>
        </p:grpSpPr>
        <p:sp>
          <p:nvSpPr>
            <p:cNvPr id="17" name="圆角矩形 38">
              <a:extLst>
                <a:ext uri="{FF2B5EF4-FFF2-40B4-BE49-F238E27FC236}">
                  <a16:creationId xmlns:a16="http://schemas.microsoft.com/office/drawing/2014/main" id="{685EAF1A-51EF-41FA-B027-D2ED485CB72F}"/>
                </a:ext>
              </a:extLst>
            </p:cNvPr>
            <p:cNvSpPr/>
            <p:nvPr/>
          </p:nvSpPr>
          <p:spPr>
            <a:xfrm>
              <a:off x="7553738" y="4669514"/>
              <a:ext cx="3578087" cy="516834"/>
            </a:xfrm>
            <a:prstGeom prst="roundRect">
              <a:avLst>
                <a:gd name="adj" fmla="val 294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808C164-9D7F-430D-A149-CB962F544209}"/>
                </a:ext>
              </a:extLst>
            </p:cNvPr>
            <p:cNvSpPr txBox="1"/>
            <p:nvPr/>
          </p:nvSpPr>
          <p:spPr>
            <a:xfrm>
              <a:off x="7891955" y="4664250"/>
              <a:ext cx="4567918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tựu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Kỹ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thuật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62E6208E-BD49-4E82-A4FF-2C057AD6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2665037"/>
            <a:ext cx="330634" cy="467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C02941-907B-4FF3-88CE-C599CBF5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3386556"/>
            <a:ext cx="330634" cy="4678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EC74951-86C8-44B1-8D0A-2648F3BB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4075785"/>
            <a:ext cx="330634" cy="4678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1507" y="520361"/>
            <a:ext cx="4112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 ĐẠT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994" y="1827775"/>
            <a:ext cx="2672526" cy="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KHÁM PHÁ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8" name="对角圆角矩形 9">
            <a:extLst>
              <a:ext uri="{FF2B5EF4-FFF2-40B4-BE49-F238E27FC236}">
                <a16:creationId xmlns:a16="http://schemas.microsoft.com/office/drawing/2014/main" id="{34B81E4F-5402-4A4C-9A1C-9C42F57C35FD}"/>
              </a:ext>
            </a:extLst>
          </p:cNvPr>
          <p:cNvSpPr/>
          <p:nvPr/>
        </p:nvSpPr>
        <p:spPr bwMode="auto">
          <a:xfrm>
            <a:off x="2794366" y="2637297"/>
            <a:ext cx="1700922" cy="2721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01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121543" y="2539339"/>
            <a:ext cx="196643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lnSpc>
                <a:spcPct val="130000"/>
              </a:lnSpc>
              <a:defRPr/>
            </a:pP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Diện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tích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,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vị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trí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,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địa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lí</a:t>
            </a:r>
            <a:endParaRPr lang="zh-CN" altLang="en-US" sz="2800" b="1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294" y="2057400"/>
            <a:ext cx="787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TÌM HIỂU VỀ TỔ QUỐC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3599" y="3733800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pic>
        <p:nvPicPr>
          <p:cNvPr id="25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7253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975197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775</Words>
  <Application>Microsoft Office PowerPoint</Application>
  <PresentationFormat>On-screen Show (4:3)</PresentationFormat>
  <Paragraphs>111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宋体</vt:lpstr>
      <vt:lpstr>Arial</vt:lpstr>
      <vt:lpstr>Calibri</vt:lpstr>
      <vt:lpstr>FZHei-B01S</vt:lpstr>
      <vt:lpstr>HanaMinB</vt:lpstr>
      <vt:lpstr>ITC Avant Garde Std Bk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MyPC</cp:lastModifiedBy>
  <cp:revision>72</cp:revision>
  <dcterms:created xsi:type="dcterms:W3CDTF">2015-06-20T14:58:30Z</dcterms:created>
  <dcterms:modified xsi:type="dcterms:W3CDTF">2022-11-20T15:37:30Z</dcterms:modified>
</cp:coreProperties>
</file>