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6"/>
  </p:notesMasterIdLst>
  <p:sldIdLst>
    <p:sldId id="327" r:id="rId2"/>
    <p:sldId id="328" r:id="rId3"/>
    <p:sldId id="318" r:id="rId4"/>
    <p:sldId id="294" r:id="rId5"/>
    <p:sldId id="329" r:id="rId6"/>
    <p:sldId id="338" r:id="rId7"/>
    <p:sldId id="330" r:id="rId8"/>
    <p:sldId id="341" r:id="rId9"/>
    <p:sldId id="342" r:id="rId10"/>
    <p:sldId id="331" r:id="rId11"/>
    <p:sldId id="343" r:id="rId12"/>
    <p:sldId id="332" r:id="rId13"/>
    <p:sldId id="340" r:id="rId14"/>
    <p:sldId id="31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00"/>
    <a:srgbClr val="00FF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84" d="100"/>
          <a:sy n="84" d="100"/>
        </p:scale>
        <p:origin x="616" y="64"/>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92" y="7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11/15/2022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460CF7-1785-465E-A750-9D04373FCD58}"/>
              </a:ext>
            </a:extLst>
          </p:cNvPr>
          <p:cNvSpPr>
            <a:spLocks noGrp="1"/>
          </p:cNvSpPr>
          <p:nvPr>
            <p:ph type="dt" sz="half" idx="10"/>
          </p:nvPr>
        </p:nvSpPr>
        <p:spPr/>
        <p:txBody>
          <a:bodyPr/>
          <a:lstStyle/>
          <a:p>
            <a:fld id="{F7C12FCE-2274-483B-A722-0D11E37C17E7}" type="datetimeFigureOut">
              <a:rPr lang="vi-VN" smtClean="0"/>
              <a:t>15/11/2022</a:t>
            </a:fld>
            <a:endParaRPr lang="vi-VN"/>
          </a:p>
        </p:txBody>
      </p:sp>
      <p:sp>
        <p:nvSpPr>
          <p:cNvPr id="5" name="Footer Placeholder 4">
            <a:extLst>
              <a:ext uri="{FF2B5EF4-FFF2-40B4-BE49-F238E27FC236}">
                <a16:creationId xmlns:a16="http://schemas.microsoft.com/office/drawing/2014/main" id="{775BCE35-DB65-4384-A22F-8F9D0B3827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CCEDC5-AAC2-4449-822C-5E34F52EFCFD}"/>
              </a:ext>
            </a:extLst>
          </p:cNvPr>
          <p:cNvSpPr>
            <a:spLocks noGrp="1"/>
          </p:cNvSpPr>
          <p:nvPr>
            <p:ph type="sldNum" sz="quarter" idx="12"/>
          </p:nvPr>
        </p:nvSpPr>
        <p:spPr/>
        <p:txBody>
          <a:bodyPr/>
          <a:lstStyle/>
          <a:p>
            <a:fld id="{F4FDBE3C-7FF7-44CE-8611-1B757FD57DAF}" type="slidenum">
              <a:rPr lang="vi-VN" smtClean="0"/>
              <a:t>‹#›</a:t>
            </a:fld>
            <a:endParaRPr lang="vi-VN"/>
          </a:p>
        </p:txBody>
      </p:sp>
      <p:pic>
        <p:nvPicPr>
          <p:cNvPr id="11" name="Picture 10">
            <a:extLst>
              <a:ext uri="{FF2B5EF4-FFF2-40B4-BE49-F238E27FC236}">
                <a16:creationId xmlns:a16="http://schemas.microsoft.com/office/drawing/2014/main" id="{553ED81B-5C81-41B5-A703-04D07BE21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706773" cy="5143500"/>
          </a:xfrm>
          <a:prstGeom prst="rect">
            <a:avLst/>
          </a:prstGeom>
        </p:spPr>
      </p:pic>
      <p:sp>
        <p:nvSpPr>
          <p:cNvPr id="12" name="Rectangle 11">
            <a:extLst>
              <a:ext uri="{FF2B5EF4-FFF2-40B4-BE49-F238E27FC236}">
                <a16:creationId xmlns:a16="http://schemas.microsoft.com/office/drawing/2014/main" id="{AE3F4050-F618-4D2A-8919-9C50C32D8DA8}"/>
              </a:ext>
            </a:extLst>
          </p:cNvPr>
          <p:cNvSpPr/>
          <p:nvPr userDrawn="1"/>
        </p:nvSpPr>
        <p:spPr>
          <a:xfrm>
            <a:off x="2" y="-1"/>
            <a:ext cx="8265695" cy="51435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475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11/15/2022</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93"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th/illustrations/%E0%B8%81%E0%B8%A3%E0%B8%AD%E0%B8%9A%E0%B9%84%E0%B8%AD%E0%B8%A7%E0%B8%B5%E0%B9%88-%E0%B9%83%E0%B8%9A%E0%B9%84%E0%B8%A1%E0%B9%89%E0%B8%95%E0%B8%B4%E0%B8%94%E0%B8%AA%E0%B8%B5%E0%B9%88%E0%B9%80%E0%B8%AB%E0%B8%A5%E0%B8%B5%E0%B9%88%E0%B8%A2%E0%B8%A1-%E0%B8%94%E0%B8%AD%E0%B8%81%E0%B9%84%E0%B8%A1%E0%B9%89-4892409/"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37327EA-B28E-CBF5-8A12-7295AF03A4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199" y="0"/>
            <a:ext cx="9144000" cy="5143500"/>
          </a:xfrm>
          <a:prstGeom prst="rect">
            <a:avLst/>
          </a:prstGeom>
        </p:spPr>
      </p:pic>
      <p:sp>
        <p:nvSpPr>
          <p:cNvPr id="5134" name="WordArt 14"/>
          <p:cNvSpPr>
            <a:spLocks noChangeArrowheads="1" noChangeShapeType="1" noTextEdit="1"/>
          </p:cNvSpPr>
          <p:nvPr/>
        </p:nvSpPr>
        <p:spPr bwMode="auto">
          <a:xfrm>
            <a:off x="1219200" y="895350"/>
            <a:ext cx="6194425" cy="963215"/>
          </a:xfrm>
          <a:prstGeom prst="rect">
            <a:avLst/>
          </a:prstGeom>
        </p:spPr>
        <p:txBody>
          <a:bodyPr wrap="none" fromWordArt="1">
            <a:prstTxWarp prst="textDeflate">
              <a:avLst>
                <a:gd name="adj" fmla="val 26227"/>
              </a:avLst>
            </a:prstTxWarp>
          </a:bodyPr>
          <a:lstStyle/>
          <a:p>
            <a:pPr algn="ctr"/>
            <a:r>
              <a:rPr lang="en-US" sz="2400" b="1" kern="10">
                <a:ln w="9525">
                  <a:solidFill>
                    <a:srgbClr val="FF0000"/>
                  </a:solidFill>
                  <a:round/>
                  <a:headEnd/>
                  <a:tailEnd/>
                </a:ln>
                <a:solidFill>
                  <a:srgbClr val="FF0000"/>
                </a:solidFill>
                <a:latin typeface="Cambria"/>
                <a:ea typeface="Cambria"/>
              </a:rPr>
              <a:t>Môn: Tin học</a:t>
            </a:r>
          </a:p>
        </p:txBody>
      </p:sp>
      <p:sp>
        <p:nvSpPr>
          <p:cNvPr id="5135" name="WordArt 15"/>
          <p:cNvSpPr>
            <a:spLocks noChangeArrowheads="1" noChangeShapeType="1" noTextEdit="1"/>
          </p:cNvSpPr>
          <p:nvPr/>
        </p:nvSpPr>
        <p:spPr bwMode="auto">
          <a:xfrm>
            <a:off x="3035526" y="1638301"/>
            <a:ext cx="1911350" cy="440531"/>
          </a:xfrm>
          <a:prstGeom prst="rect">
            <a:avLst/>
          </a:prstGeom>
        </p:spPr>
        <p:txBody>
          <a:bodyPr wrap="none" fromWordArt="1">
            <a:prstTxWarp prst="textPlain">
              <a:avLst>
                <a:gd name="adj" fmla="val 50000"/>
              </a:avLst>
            </a:prstTxWarp>
          </a:bodyPr>
          <a:lstStyle/>
          <a:p>
            <a:pPr algn="ctr"/>
            <a:r>
              <a:rPr lang="en-US" sz="2000" b="1" kern="10">
                <a:ln w="9525">
                  <a:solidFill>
                    <a:srgbClr val="FF0000"/>
                  </a:solidFill>
                  <a:round/>
                  <a:headEnd/>
                  <a:tailEnd/>
                </a:ln>
                <a:solidFill>
                  <a:srgbClr val="FF0000"/>
                </a:solidFill>
                <a:latin typeface="Cambria"/>
                <a:ea typeface="Cambria"/>
              </a:rPr>
              <a:t>Lớp: 3</a:t>
            </a:r>
          </a:p>
        </p:txBody>
      </p:sp>
      <p:sp>
        <p:nvSpPr>
          <p:cNvPr id="2" name="TextBox 1"/>
          <p:cNvSpPr txBox="1"/>
          <p:nvPr/>
        </p:nvSpPr>
        <p:spPr>
          <a:xfrm>
            <a:off x="3281198" y="2095500"/>
            <a:ext cx="1420004" cy="369332"/>
          </a:xfrm>
          <a:prstGeom prst="rect">
            <a:avLst/>
          </a:prstGeom>
          <a:noFill/>
        </p:spPr>
        <p:txBody>
          <a:bodyPr wrap="none" rtlCol="0">
            <a:spAutoFit/>
          </a:bodyPr>
          <a:lstStyle/>
          <a:p>
            <a:pPr algn="ctr">
              <a:spcBef>
                <a:spcPct val="0"/>
              </a:spcBef>
              <a:buNone/>
            </a:pPr>
            <a:r>
              <a:rPr lang="en-US" altLang="en-US" b="1">
                <a:solidFill>
                  <a:srgbClr val="000099"/>
                </a:solidFill>
                <a:latin typeface="HP-001"/>
              </a:rPr>
              <a:t>CHỦ ĐỀ A3</a:t>
            </a:r>
            <a:endParaRPr lang="en-US" b="1">
              <a:solidFill>
                <a:srgbClr val="000099"/>
              </a:solidFill>
              <a:latin typeface="HP-001"/>
            </a:endParaRPr>
          </a:p>
        </p:txBody>
      </p:sp>
      <p:sp>
        <p:nvSpPr>
          <p:cNvPr id="6" name="TextBox 5"/>
          <p:cNvSpPr txBox="1"/>
          <p:nvPr/>
        </p:nvSpPr>
        <p:spPr>
          <a:xfrm>
            <a:off x="1192212" y="2578100"/>
            <a:ext cx="6107764" cy="369332"/>
          </a:xfrm>
          <a:prstGeom prst="rect">
            <a:avLst/>
          </a:prstGeom>
          <a:noFill/>
        </p:spPr>
        <p:txBody>
          <a:bodyPr wrap="square" rtlCol="0">
            <a:spAutoFit/>
          </a:bodyPr>
          <a:lstStyle/>
          <a:p>
            <a:pPr algn="ctr"/>
            <a:r>
              <a:rPr lang="en-US" altLang="en-US" b="1" dirty="0">
                <a:solidFill>
                  <a:srgbClr val="000099"/>
                </a:solidFill>
                <a:latin typeface="HP-001"/>
              </a:rPr>
              <a:t>BÀI 1: </a:t>
            </a:r>
            <a:r>
              <a:rPr lang="en-US" b="1" dirty="0">
                <a:ln w="22225">
                  <a:noFill/>
                  <a:prstDash val="solid"/>
                </a:ln>
                <a:solidFill>
                  <a:srgbClr val="FF0000"/>
                </a:solidFill>
                <a:latin typeface="Cambria" panose="02040503050406030204" pitchFamily="18" charset="0"/>
                <a:ea typeface="Cambria" panose="02040503050406030204" pitchFamily="18" charset="0"/>
              </a:rPr>
              <a:t>LÀM QUEN VỚI BÀN PHÍM</a:t>
            </a:r>
          </a:p>
        </p:txBody>
      </p:sp>
      <p:sp>
        <p:nvSpPr>
          <p:cNvPr id="5" name="TextBox 4">
            <a:extLst>
              <a:ext uri="{FF2B5EF4-FFF2-40B4-BE49-F238E27FC236}">
                <a16:creationId xmlns:a16="http://schemas.microsoft.com/office/drawing/2014/main" id="{E5A6FC67-2995-5D5A-9AFE-F597060BFC42}"/>
              </a:ext>
            </a:extLst>
          </p:cNvPr>
          <p:cNvSpPr txBox="1"/>
          <p:nvPr/>
        </p:nvSpPr>
        <p:spPr>
          <a:xfrm>
            <a:off x="1192212" y="3193534"/>
            <a:ext cx="6107764" cy="584775"/>
          </a:xfrm>
          <a:prstGeom prst="rect">
            <a:avLst/>
          </a:prstGeom>
          <a:noFill/>
        </p:spPr>
        <p:txBody>
          <a:bodyPr wrap="square" rtlCol="0">
            <a:spAutoFit/>
          </a:bodyPr>
          <a:lstStyle/>
          <a:p>
            <a:pPr algn="ctr"/>
            <a:r>
              <a:rPr lang="en-US" altLang="en-US" sz="3200" b="1" dirty="0" err="1">
                <a:solidFill>
                  <a:srgbClr val="000099"/>
                </a:solidFill>
                <a:effectLst>
                  <a:outerShdw blurRad="38100" dist="38100" dir="2700000" algn="tl">
                    <a:srgbClr val="000000">
                      <a:alpha val="43137"/>
                    </a:srgbClr>
                  </a:outerShdw>
                </a:effectLst>
                <a:latin typeface="HP001 4 hàng" panose="020B0603050302020204" pitchFamily="34" charset="0"/>
              </a:rPr>
              <a:t>Nguyễn</a:t>
            </a:r>
            <a:r>
              <a:rPr lang="en-US" altLang="en-US" sz="3200" b="1" dirty="0">
                <a:solidFill>
                  <a:srgbClr val="000099"/>
                </a:solidFill>
                <a:effectLst>
                  <a:outerShdw blurRad="38100" dist="38100" dir="2700000" algn="tl">
                    <a:srgbClr val="000000">
                      <a:alpha val="43137"/>
                    </a:srgbClr>
                  </a:outerShdw>
                </a:effectLst>
                <a:latin typeface="HP001 4 hàng" panose="020B0603050302020204" pitchFamily="34" charset="0"/>
              </a:rPr>
              <a:t> </a:t>
            </a:r>
            <a:r>
              <a:rPr lang="en-US" altLang="en-US" sz="3200" b="1" dirty="0" err="1">
                <a:solidFill>
                  <a:srgbClr val="000099"/>
                </a:solidFill>
                <a:effectLst>
                  <a:outerShdw blurRad="38100" dist="38100" dir="2700000" algn="tl">
                    <a:srgbClr val="000000">
                      <a:alpha val="43137"/>
                    </a:srgbClr>
                  </a:outerShdw>
                </a:effectLst>
                <a:latin typeface="HP001 4 hàng" panose="020B0603050302020204" pitchFamily="34" charset="0"/>
              </a:rPr>
              <a:t>Vũ</a:t>
            </a:r>
            <a:r>
              <a:rPr lang="en-US" altLang="en-US" sz="3200" b="1" dirty="0">
                <a:solidFill>
                  <a:srgbClr val="000099"/>
                </a:solidFill>
                <a:effectLst>
                  <a:outerShdw blurRad="38100" dist="38100" dir="2700000" algn="tl">
                    <a:srgbClr val="000000">
                      <a:alpha val="43137"/>
                    </a:srgbClr>
                  </a:outerShdw>
                </a:effectLst>
                <a:latin typeface="HP001 4 hàng" panose="020B0603050302020204" pitchFamily="34" charset="0"/>
              </a:rPr>
              <a:t> </a:t>
            </a:r>
            <a:r>
              <a:rPr lang="en-US" altLang="en-US" sz="3200" b="1" dirty="0" err="1">
                <a:solidFill>
                  <a:srgbClr val="000099"/>
                </a:solidFill>
                <a:effectLst>
                  <a:outerShdw blurRad="38100" dist="38100" dir="2700000" algn="tl">
                    <a:srgbClr val="000000">
                      <a:alpha val="43137"/>
                    </a:srgbClr>
                  </a:outerShdw>
                </a:effectLst>
                <a:latin typeface="HP001 4 hàng" panose="020B0603050302020204" pitchFamily="34" charset="0"/>
              </a:rPr>
              <a:t>Hải</a:t>
            </a:r>
            <a:r>
              <a:rPr lang="en-US" altLang="en-US" sz="3200" b="1" dirty="0">
                <a:solidFill>
                  <a:srgbClr val="000099"/>
                </a:solidFill>
                <a:effectLst>
                  <a:outerShdw blurRad="38100" dist="38100" dir="2700000" algn="tl">
                    <a:srgbClr val="000000">
                      <a:alpha val="43137"/>
                    </a:srgbClr>
                  </a:outerShdw>
                </a:effectLst>
                <a:latin typeface="HP001 4 hàng" panose="020B0603050302020204" pitchFamily="34" charset="0"/>
              </a:rPr>
              <a:t> Linh</a:t>
            </a:r>
            <a:endParaRPr lang="en-US" sz="3200" b="1" dirty="0">
              <a:ln w="22225">
                <a:noFill/>
                <a:prstDash val="solid"/>
              </a:ln>
              <a:solidFill>
                <a:srgbClr val="FF0000"/>
              </a:solidFill>
              <a:effectLst>
                <a:outerShdw blurRad="38100" dist="38100" dir="2700000" algn="tl">
                  <a:srgbClr val="000000">
                    <a:alpha val="43137"/>
                  </a:srgbClr>
                </a:outerShdw>
              </a:effectLst>
              <a:latin typeface="HP001 4 hàng" panose="020B0603050302020204" pitchFamily="34" charset="0"/>
              <a:ea typeface="Cambria" panose="02040503050406030204" pitchFamily="18" charset="0"/>
            </a:endParaRPr>
          </a:p>
        </p:txBody>
      </p:sp>
    </p:spTree>
    <p:extLst>
      <p:ext uri="{BB962C8B-B14F-4D97-AF65-F5344CB8AC3E}">
        <p14:creationId xmlns:p14="http://schemas.microsoft.com/office/powerpoint/2010/main" val="1228647231"/>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213" y="209550"/>
            <a:ext cx="7679987" cy="1384995"/>
          </a:xfrm>
          <a:prstGeom prst="rect">
            <a:avLst/>
          </a:prstGeom>
          <a:noFill/>
        </p:spPr>
        <p:txBody>
          <a:bodyPr wrap="square" rtlCol="0">
            <a:spAutoFit/>
          </a:bodyPr>
          <a:lstStyle/>
          <a:p>
            <a:pPr algn="just"/>
            <a:r>
              <a:rPr lang="en-US" sz="2800" b="1">
                <a:solidFill>
                  <a:srgbClr val="FF0000"/>
                </a:solidFill>
                <a:latin typeface="Times New Roman" pitchFamily="18" charset="0"/>
                <a:cs typeface="Times New Roman" pitchFamily="18" charset="0"/>
              </a:rPr>
              <a:t>3. Luyện tập: </a:t>
            </a:r>
          </a:p>
          <a:p>
            <a:pPr algn="just"/>
            <a:r>
              <a:rPr lang="en-US" sz="2800" b="1">
                <a:solidFill>
                  <a:srgbClr val="FF0000"/>
                </a:solidFill>
                <a:latin typeface="Times New Roman" pitchFamily="18" charset="0"/>
                <a:cs typeface="Times New Roman" pitchFamily="18" charset="0"/>
              </a:rPr>
              <a:t>Bài 1: </a:t>
            </a:r>
            <a:r>
              <a:rPr lang="en-US" sz="2800">
                <a:latin typeface="Times New Roman" pitchFamily="18" charset="0"/>
                <a:cs typeface="Times New Roman" pitchFamily="18" charset="0"/>
              </a:rPr>
              <a:t>Em hãy ghép dãy các phím với hàng phím của chúng trên bàn phím</a:t>
            </a:r>
            <a:endParaRPr lang="en-US" sz="280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43956224"/>
              </p:ext>
            </p:extLst>
          </p:nvPr>
        </p:nvGraphicFramePr>
        <p:xfrm>
          <a:off x="367219" y="1632645"/>
          <a:ext cx="8501973" cy="914400"/>
        </p:xfrm>
        <a:graphic>
          <a:graphicData uri="http://schemas.openxmlformats.org/drawingml/2006/table">
            <a:tbl>
              <a:tblPr firstRow="1" bandRow="1">
                <a:tableStyleId>{5C22544A-7EE6-4342-B048-85BDC9FD1C3A}</a:tableStyleId>
              </a:tblPr>
              <a:tblGrid>
                <a:gridCol w="2833991">
                  <a:extLst>
                    <a:ext uri="{9D8B030D-6E8A-4147-A177-3AD203B41FA5}">
                      <a16:colId xmlns:a16="http://schemas.microsoft.com/office/drawing/2014/main" val="20000"/>
                    </a:ext>
                  </a:extLst>
                </a:gridCol>
                <a:gridCol w="2833991">
                  <a:extLst>
                    <a:ext uri="{9D8B030D-6E8A-4147-A177-3AD203B41FA5}">
                      <a16:colId xmlns:a16="http://schemas.microsoft.com/office/drawing/2014/main" val="20001"/>
                    </a:ext>
                  </a:extLst>
                </a:gridCol>
                <a:gridCol w="2833991">
                  <a:extLst>
                    <a:ext uri="{9D8B030D-6E8A-4147-A177-3AD203B41FA5}">
                      <a16:colId xmlns:a16="http://schemas.microsoft.com/office/drawing/2014/main" val="20002"/>
                    </a:ext>
                  </a:extLst>
                </a:gridCol>
              </a:tblGrid>
              <a:tr h="370840">
                <a:tc>
                  <a:txBody>
                    <a:bodyPr/>
                    <a:lstStyle/>
                    <a:p>
                      <a:pPr algn="ctr"/>
                      <a:r>
                        <a:rPr lang="en-US" sz="2400"/>
                        <a:t>a) AHFK</a:t>
                      </a:r>
                    </a:p>
                  </a:txBody>
                  <a:tcPr/>
                </a:tc>
                <a:tc>
                  <a:txBody>
                    <a:bodyPr/>
                    <a:lstStyle/>
                    <a:p>
                      <a:pPr algn="ctr"/>
                      <a:r>
                        <a:rPr lang="en-US" sz="2400"/>
                        <a:t>b) UYQO</a:t>
                      </a:r>
                    </a:p>
                  </a:txBody>
                  <a:tcPr/>
                </a:tc>
                <a:tc>
                  <a:txBody>
                    <a:bodyPr/>
                    <a:lstStyle/>
                    <a:p>
                      <a:pPr algn="ctr"/>
                      <a:r>
                        <a:rPr lang="en-US" sz="2400"/>
                        <a:t>c) NXZM</a:t>
                      </a:r>
                    </a:p>
                  </a:txBody>
                  <a:tcPr/>
                </a:tc>
                <a:extLst>
                  <a:ext uri="{0D108BD9-81ED-4DB2-BD59-A6C34878D82A}">
                    <a16:rowId xmlns:a16="http://schemas.microsoft.com/office/drawing/2014/main" val="10000"/>
                  </a:ext>
                </a:extLst>
              </a:tr>
              <a:tr h="370840">
                <a:tc>
                  <a:txBody>
                    <a:bodyPr/>
                    <a:lstStyle/>
                    <a:p>
                      <a:pPr algn="ctr"/>
                      <a:r>
                        <a:rPr lang="en-US" sz="2400"/>
                        <a:t>1.</a:t>
                      </a:r>
                      <a:r>
                        <a:rPr lang="en-US" sz="2400" baseline="0"/>
                        <a:t> </a:t>
                      </a:r>
                      <a:r>
                        <a:rPr lang="en-US" sz="2400"/>
                        <a:t>Hàng</a:t>
                      </a:r>
                      <a:r>
                        <a:rPr lang="en-US" sz="2400" baseline="0"/>
                        <a:t> phím trên</a:t>
                      </a:r>
                      <a:endParaRPr lang="en-US" sz="2400"/>
                    </a:p>
                  </a:txBody>
                  <a:tcPr/>
                </a:tc>
                <a:tc>
                  <a:txBody>
                    <a:bodyPr/>
                    <a:lstStyle/>
                    <a:p>
                      <a:pPr algn="ctr"/>
                      <a:r>
                        <a:rPr lang="en-US" sz="2400"/>
                        <a:t>2. Hàng</a:t>
                      </a:r>
                      <a:r>
                        <a:rPr lang="en-US" sz="2400" baseline="0"/>
                        <a:t> phím cơ sở</a:t>
                      </a:r>
                      <a:endParaRPr lang="en-US" sz="2400"/>
                    </a:p>
                  </a:txBody>
                  <a:tcPr/>
                </a:tc>
                <a:tc>
                  <a:txBody>
                    <a:bodyPr/>
                    <a:lstStyle/>
                    <a:p>
                      <a:pPr algn="ctr"/>
                      <a:r>
                        <a:rPr lang="en-US" sz="2400"/>
                        <a:t>3. Hàng</a:t>
                      </a:r>
                      <a:r>
                        <a:rPr lang="en-US" sz="2400" baseline="0"/>
                        <a:t> phím dưới</a:t>
                      </a:r>
                      <a:endParaRPr lang="en-US" sz="240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609600" y="2724150"/>
            <a:ext cx="7679987" cy="954107"/>
          </a:xfrm>
          <a:prstGeom prst="rect">
            <a:avLst/>
          </a:prstGeom>
          <a:noFill/>
        </p:spPr>
        <p:txBody>
          <a:bodyPr wrap="square" rtlCol="0">
            <a:spAutoFit/>
          </a:bodyPr>
          <a:lstStyle/>
          <a:p>
            <a:pPr algn="just"/>
            <a:r>
              <a:rPr lang="en-US" sz="2800" b="1">
                <a:solidFill>
                  <a:srgbClr val="FF0000"/>
                </a:solidFill>
                <a:latin typeface="Times New Roman" pitchFamily="18" charset="0"/>
                <a:cs typeface="Times New Roman" pitchFamily="18" charset="0"/>
              </a:rPr>
              <a:t>Bài 2: </a:t>
            </a:r>
            <a:r>
              <a:rPr lang="en-US" sz="2800">
                <a:latin typeface="Times New Roman" pitchFamily="18" charset="0"/>
                <a:cs typeface="Times New Roman" pitchFamily="18" charset="0"/>
              </a:rPr>
              <a:t>Nếu muốn gõ từ “TIN HOC”, em cần sử dụng các phím ở những hàng phím nào?</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43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9003"/>
            <a:ext cx="7679987" cy="954107"/>
          </a:xfrm>
          <a:prstGeom prst="rect">
            <a:avLst/>
          </a:prstGeom>
          <a:solidFill>
            <a:srgbClr val="FFFF00"/>
          </a:solidFill>
        </p:spPr>
        <p:txBody>
          <a:bodyPr wrap="square" rtlCol="0">
            <a:spAutoFit/>
          </a:bodyPr>
          <a:lstStyle/>
          <a:p>
            <a:pPr algn="just"/>
            <a:r>
              <a:rPr lang="en-US" sz="2800" b="1">
                <a:solidFill>
                  <a:srgbClr val="FF0000"/>
                </a:solidFill>
                <a:latin typeface="Times New Roman" pitchFamily="18" charset="0"/>
                <a:cs typeface="Times New Roman" pitchFamily="18" charset="0"/>
              </a:rPr>
              <a:t>4 Vận dụng: </a:t>
            </a:r>
            <a:r>
              <a:rPr lang="en-US" sz="2800">
                <a:solidFill>
                  <a:srgbClr val="FF0000"/>
                </a:solidFill>
                <a:latin typeface="Times New Roman" pitchFamily="18" charset="0"/>
                <a:cs typeface="Times New Roman" pitchFamily="18" charset="0"/>
              </a:rPr>
              <a:t>Em hãy thứ đoán xem tại sao lại có gờ trên hai bàn phím </a:t>
            </a:r>
            <a:r>
              <a:rPr lang="en-US" sz="2800" b="1">
                <a:solidFill>
                  <a:srgbClr val="FF0000"/>
                </a:solidFill>
                <a:latin typeface="Times New Roman" pitchFamily="18" charset="0"/>
                <a:cs typeface="Times New Roman" pitchFamily="18" charset="0"/>
              </a:rPr>
              <a:t>F</a:t>
            </a:r>
            <a:r>
              <a:rPr lang="en-US" sz="2800">
                <a:solidFill>
                  <a:srgbClr val="FF0000"/>
                </a:solidFill>
                <a:latin typeface="Times New Roman" pitchFamily="18" charset="0"/>
                <a:cs typeface="Times New Roman" pitchFamily="18" charset="0"/>
              </a:rPr>
              <a:t> và </a:t>
            </a:r>
            <a:r>
              <a:rPr lang="en-US" sz="2800" b="1">
                <a:solidFill>
                  <a:srgbClr val="FF0000"/>
                </a:solidFill>
                <a:latin typeface="Times New Roman" pitchFamily="18" charset="0"/>
                <a:cs typeface="Times New Roman" pitchFamily="18" charset="0"/>
              </a:rPr>
              <a:t>J</a:t>
            </a:r>
            <a:r>
              <a:rPr lang="en-US" sz="2800">
                <a:solidFill>
                  <a:srgbClr val="FF0000"/>
                </a:solidFill>
                <a:latin typeface="Times New Roman" pitchFamily="18" charset="0"/>
                <a:cs typeface="Times New Roman" pitchFamily="18" charset="0"/>
              </a:rPr>
              <a:t> lại </a:t>
            </a:r>
          </a:p>
        </p:txBody>
      </p:sp>
    </p:spTree>
    <p:extLst>
      <p:ext uri="{BB962C8B-B14F-4D97-AF65-F5344CB8AC3E}">
        <p14:creationId xmlns:p14="http://schemas.microsoft.com/office/powerpoint/2010/main" val="62170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61950"/>
            <a:ext cx="40386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Ghi</a:t>
            </a:r>
            <a:r>
              <a:rPr 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nhớ</a:t>
            </a:r>
          </a:p>
        </p:txBody>
      </p:sp>
      <p:sp>
        <p:nvSpPr>
          <p:cNvPr id="6" name="TextBox 5"/>
          <p:cNvSpPr txBox="1"/>
          <p:nvPr/>
        </p:nvSpPr>
        <p:spPr>
          <a:xfrm>
            <a:off x="381000" y="971550"/>
            <a:ext cx="8229600" cy="3046988"/>
          </a:xfrm>
          <a:prstGeom prst="rect">
            <a:avLst/>
          </a:prstGeom>
          <a:solidFill>
            <a:schemeClr val="accent6">
              <a:lumMod val="60000"/>
              <a:lumOff val="40000"/>
            </a:schemeClr>
          </a:solidFill>
        </p:spPr>
        <p:txBody>
          <a:bodyPr wrap="square" rtlCol="0">
            <a:spAutoFit/>
          </a:bodyPr>
          <a:lstStyle/>
          <a:p>
            <a:pPr algn="just"/>
            <a:r>
              <a:rPr lang="en-US" sz="3200">
                <a:latin typeface="+mj-lt"/>
              </a:rPr>
              <a:t>- </a:t>
            </a:r>
            <a:r>
              <a:rPr lang="vi-VN" sz="3200">
                <a:latin typeface="+mj-lt"/>
              </a:rPr>
              <a:t>Khu vực chính gồm có năm hàng phím: </a:t>
            </a:r>
            <a:r>
              <a:rPr lang="vi-VN" sz="3200" b="1">
                <a:latin typeface="+mj-lt"/>
              </a:rPr>
              <a:t>hàng </a:t>
            </a:r>
            <a:r>
              <a:rPr lang="vi-VN" sz="3200" b="1">
                <a:solidFill>
                  <a:srgbClr val="FF0000"/>
                </a:solidFill>
                <a:latin typeface="+mj-lt"/>
              </a:rPr>
              <a:t>phím số</a:t>
            </a:r>
            <a:r>
              <a:rPr lang="vi-VN" sz="3200">
                <a:latin typeface="+mj-lt"/>
              </a:rPr>
              <a:t>, </a:t>
            </a:r>
            <a:r>
              <a:rPr lang="vi-VN" sz="3200" b="1">
                <a:solidFill>
                  <a:srgbClr val="FF0000"/>
                </a:solidFill>
                <a:latin typeface="+mj-lt"/>
              </a:rPr>
              <a:t>hàng phím trên</a:t>
            </a:r>
            <a:r>
              <a:rPr lang="vi-VN" sz="3200">
                <a:latin typeface="+mj-lt"/>
              </a:rPr>
              <a:t>, </a:t>
            </a:r>
            <a:r>
              <a:rPr lang="vi-VN" sz="3200" b="1">
                <a:solidFill>
                  <a:srgbClr val="FF0000"/>
                </a:solidFill>
                <a:latin typeface="+mj-lt"/>
              </a:rPr>
              <a:t>hàng phím cơ sở</a:t>
            </a:r>
            <a:r>
              <a:rPr lang="vi-VN" sz="3200">
                <a:latin typeface="+mj-lt"/>
              </a:rPr>
              <a:t>, </a:t>
            </a:r>
            <a:r>
              <a:rPr lang="vi-VN" sz="3200" b="1">
                <a:solidFill>
                  <a:srgbClr val="FF0000"/>
                </a:solidFill>
                <a:latin typeface="+mj-lt"/>
              </a:rPr>
              <a:t>hàng phím dưới </a:t>
            </a:r>
            <a:r>
              <a:rPr lang="vi-VN" sz="3200">
                <a:latin typeface="+mj-lt"/>
              </a:rPr>
              <a:t>và </a:t>
            </a:r>
            <a:r>
              <a:rPr lang="vi-VN" sz="3200" b="1">
                <a:solidFill>
                  <a:srgbClr val="FF0000"/>
                </a:solidFill>
                <a:latin typeface="+mj-lt"/>
              </a:rPr>
              <a:t>hàng phím chứa phím cách</a:t>
            </a:r>
            <a:r>
              <a:rPr lang="vi-VN" sz="3200">
                <a:latin typeface="+mj-lt"/>
              </a:rPr>
              <a:t> (dùng để gõ dấu cách giữa các từ). </a:t>
            </a:r>
            <a:endParaRPr lang="en-US" sz="3200">
              <a:latin typeface="+mj-lt"/>
            </a:endParaRPr>
          </a:p>
          <a:p>
            <a:pPr algn="just"/>
            <a:r>
              <a:rPr lang="en-US" sz="3200">
                <a:latin typeface="+mj-lt"/>
              </a:rPr>
              <a:t>-</a:t>
            </a:r>
            <a:r>
              <a:rPr lang="vi-VN" sz="3200">
                <a:latin typeface="+mj-lt"/>
              </a:rPr>
              <a:t> Hàng phím cơ sở có hai phím </a:t>
            </a:r>
            <a:r>
              <a:rPr lang="vi-VN" sz="3200" b="1">
                <a:solidFill>
                  <a:srgbClr val="FF0000"/>
                </a:solidFill>
                <a:latin typeface="+mj-lt"/>
              </a:rPr>
              <a:t>F</a:t>
            </a:r>
            <a:r>
              <a:rPr lang="vi-VN" sz="3200">
                <a:latin typeface="+mj-lt"/>
              </a:rPr>
              <a:t> và </a:t>
            </a:r>
            <a:r>
              <a:rPr lang="vi-VN" sz="3200" b="1">
                <a:solidFill>
                  <a:srgbClr val="FF0000"/>
                </a:solidFill>
                <a:latin typeface="+mj-lt"/>
              </a:rPr>
              <a:t>J</a:t>
            </a:r>
            <a:r>
              <a:rPr lang="vi-VN" sz="3200">
                <a:latin typeface="+mj-lt"/>
              </a:rPr>
              <a:t> có gờ nhô lên để đánh dấu vị trí đặt hai ngón trỏ.</a:t>
            </a:r>
            <a:endParaRPr lang="en-US" sz="1600">
              <a:solidFill>
                <a:srgbClr val="FF0000"/>
              </a:solidFill>
              <a:latin typeface="+mj-lt"/>
            </a:endParaRPr>
          </a:p>
        </p:txBody>
      </p:sp>
    </p:spTree>
    <p:extLst>
      <p:ext uri="{BB962C8B-B14F-4D97-AF65-F5344CB8AC3E}">
        <p14:creationId xmlns:p14="http://schemas.microsoft.com/office/powerpoint/2010/main" val="287479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657350"/>
            <a:ext cx="2743200" cy="858438"/>
          </a:xfrm>
          <a:solidFill>
            <a:schemeClr val="accent6">
              <a:lumMod val="60000"/>
              <a:lumOff val="40000"/>
            </a:schemeClr>
          </a:solidFill>
        </p:spPr>
        <p:txBody>
          <a:bodyPr/>
          <a:lstStyle/>
          <a:p>
            <a:pPr algn="ctr"/>
            <a:r>
              <a:rPr lang="en-US" b="1">
                <a:solidFill>
                  <a:srgbClr val="FF0000"/>
                </a:solidFill>
                <a:latin typeface="Times New Roman" pitchFamily="18" charset="0"/>
                <a:cs typeface="Times New Roman" pitchFamily="18" charset="0"/>
              </a:rPr>
              <a:t>DẶN DÒ</a:t>
            </a:r>
          </a:p>
        </p:txBody>
      </p:sp>
    </p:spTree>
    <p:extLst>
      <p:ext uri="{BB962C8B-B14F-4D97-AF65-F5344CB8AC3E}">
        <p14:creationId xmlns:p14="http://schemas.microsoft.com/office/powerpoint/2010/main" val="16575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04370" y="260421"/>
            <a:ext cx="5131910" cy="3283784"/>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2917209"/>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B8445D9-16A8-4E49-88ED-489A25B311E8}"/>
              </a:ext>
            </a:extLst>
          </p:cNvPr>
          <p:cNvSpPr/>
          <p:nvPr/>
        </p:nvSpPr>
        <p:spPr>
          <a:xfrm>
            <a:off x="6477000" y="-24063"/>
            <a:ext cx="2847528" cy="5185610"/>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72F1235B-A8B9-4405-9956-006F6DD40CF6}"/>
              </a:ext>
            </a:extLst>
          </p:cNvPr>
          <p:cNvSpPr/>
          <p:nvPr/>
        </p:nvSpPr>
        <p:spPr>
          <a:xfrm>
            <a:off x="6353460" y="-20538"/>
            <a:ext cx="134274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9" name="Freeform: Shape 8">
            <a:extLst>
              <a:ext uri="{FF2B5EF4-FFF2-40B4-BE49-F238E27FC236}">
                <a16:creationId xmlns:a16="http://schemas.microsoft.com/office/drawing/2014/main" id="{038AAE9D-C036-4EB2-9C17-5CB9FBC2D2CD}"/>
              </a:ext>
            </a:extLst>
          </p:cNvPr>
          <p:cNvSpPr/>
          <p:nvPr/>
        </p:nvSpPr>
        <p:spPr>
          <a:xfrm>
            <a:off x="6214017" y="-20538"/>
            <a:ext cx="1367238"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a:extLst>
              <a:ext uri="{FF2B5EF4-FFF2-40B4-BE49-F238E27FC236}">
                <a16:creationId xmlns:a16="http://schemas.microsoft.com/office/drawing/2014/main" id="{F1C62D11-13FB-4E2F-8A0D-851AAE498365}"/>
              </a:ext>
            </a:extLst>
          </p:cNvPr>
          <p:cNvSpPr txBox="1">
            <a:spLocks/>
          </p:cNvSpPr>
          <p:nvPr/>
        </p:nvSpPr>
        <p:spPr>
          <a:xfrm>
            <a:off x="-55648" y="730416"/>
            <a:ext cx="7152190" cy="241134"/>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a:solidFill>
                  <a:srgbClr val="FF0000"/>
                </a:solidFill>
                <a:latin typeface="HP-001"/>
              </a:rPr>
              <a:t>Chủ đề A3.</a:t>
            </a:r>
            <a:r>
              <a:rPr lang="en-US" altLang="en-US" sz="2400" b="1">
                <a:solidFill>
                  <a:srgbClr val="000099"/>
                </a:solidFill>
                <a:latin typeface="HP-001"/>
              </a:rPr>
              <a:t> BÀI 1: </a:t>
            </a:r>
            <a:r>
              <a:rPr lang="en-US" sz="2400" b="1">
                <a:ln w="22225">
                  <a:noFill/>
                  <a:prstDash val="solid"/>
                </a:ln>
                <a:solidFill>
                  <a:srgbClr val="000099"/>
                </a:solidFill>
                <a:latin typeface="Cambria" panose="02040503050406030204" pitchFamily="18" charset="0"/>
                <a:ea typeface="Cambria" panose="02040503050406030204" pitchFamily="18" charset="0"/>
              </a:rPr>
              <a:t>LÀM QUEN VỚI BÀN PHÍM</a:t>
            </a:r>
          </a:p>
        </p:txBody>
      </p:sp>
      <p:sp>
        <p:nvSpPr>
          <p:cNvPr id="12" name="Parallelogram 11">
            <a:extLst>
              <a:ext uri="{FF2B5EF4-FFF2-40B4-BE49-F238E27FC236}">
                <a16:creationId xmlns:a16="http://schemas.microsoft.com/office/drawing/2014/main" id="{B73CE065-A1E2-42FA-A75F-FB2535F5E205}"/>
              </a:ext>
            </a:extLst>
          </p:cNvPr>
          <p:cNvSpPr/>
          <p:nvPr/>
        </p:nvSpPr>
        <p:spPr>
          <a:xfrm>
            <a:off x="-1097" y="1428749"/>
            <a:ext cx="6623193" cy="1139993"/>
          </a:xfrm>
          <a:prstGeom prst="parallelogram">
            <a:avLst>
              <a:gd name="adj" fmla="val 56151"/>
            </a:avLst>
          </a:pr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anose="02020603050405020304" pitchFamily="18" charset="0"/>
              </a:rPr>
              <a:t>1. Kiến thức: </a:t>
            </a:r>
          </a:p>
          <a:p>
            <a:pPr algn="ctr"/>
            <a:r>
              <a:rPr lang="en-US" sz="2400">
                <a:latin typeface="Times New Roman" pitchFamily="18" charset="0"/>
                <a:cs typeface="Times New Roman" pitchFamily="18" charset="0"/>
              </a:rPr>
              <a:t>- Chỉ ra được khu vực chính của Bàn Phím</a:t>
            </a:r>
          </a:p>
        </p:txBody>
      </p:sp>
      <p:grpSp>
        <p:nvGrpSpPr>
          <p:cNvPr id="14" name="Group 13">
            <a:extLst>
              <a:ext uri="{FF2B5EF4-FFF2-40B4-BE49-F238E27FC236}">
                <a16:creationId xmlns:a16="http://schemas.microsoft.com/office/drawing/2014/main" id="{0753DC0D-9605-4FEF-B6F7-32D5AA4DF806}"/>
              </a:ext>
            </a:extLst>
          </p:cNvPr>
          <p:cNvGrpSpPr/>
          <p:nvPr/>
        </p:nvGrpSpPr>
        <p:grpSpPr>
          <a:xfrm>
            <a:off x="94907" y="895350"/>
            <a:ext cx="3199106" cy="592283"/>
            <a:chOff x="6281260" y="2889779"/>
            <a:chExt cx="2800229" cy="1169128"/>
          </a:xfrm>
        </p:grpSpPr>
        <p:pic>
          <p:nvPicPr>
            <p:cNvPr id="15" name="Picture 14">
              <a:extLst>
                <a:ext uri="{FF2B5EF4-FFF2-40B4-BE49-F238E27FC236}">
                  <a16:creationId xmlns:a16="http://schemas.microsoft.com/office/drawing/2014/main" id="{DE70D53D-A0A8-4208-AD34-3C6D809C3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260" y="2889779"/>
              <a:ext cx="961158" cy="1169128"/>
            </a:xfrm>
            <a:prstGeom prst="rect">
              <a:avLst/>
            </a:prstGeom>
          </p:spPr>
        </p:pic>
        <p:sp>
          <p:nvSpPr>
            <p:cNvPr id="16" name="TextBox 15">
              <a:extLst>
                <a:ext uri="{FF2B5EF4-FFF2-40B4-BE49-F238E27FC236}">
                  <a16:creationId xmlns:a16="http://schemas.microsoft.com/office/drawing/2014/main" id="{4D4824FE-1CFA-4AA7-A14C-C344D4683995}"/>
                </a:ext>
              </a:extLst>
            </p:cNvPr>
            <p:cNvSpPr txBox="1"/>
            <p:nvPr/>
          </p:nvSpPr>
          <p:spPr>
            <a:xfrm>
              <a:off x="7242418" y="3020404"/>
              <a:ext cx="1839071" cy="911297"/>
            </a:xfrm>
            <a:prstGeom prst="rect">
              <a:avLst/>
            </a:prstGeom>
            <a:noFill/>
          </p:spPr>
          <p:txBody>
            <a:bodyPr wrap="square" rtlCol="0" anchor="ctr">
              <a:spAutoFit/>
            </a:bodyPr>
            <a:lstStyle/>
            <a:p>
              <a:pPr algn="ctr"/>
              <a:r>
                <a:rPr lang="en-US" sz="2400" b="1">
                  <a:latin typeface="Cambria" panose="02040503050406030204" pitchFamily="18" charset="0"/>
                  <a:ea typeface="Cambria" panose="02040503050406030204" pitchFamily="18" charset="0"/>
                  <a:cs typeface="Arial" panose="020B0604020202020204" pitchFamily="34" charset="0"/>
                </a:rPr>
                <a:t>MỤC TIÊU</a:t>
              </a:r>
            </a:p>
          </p:txBody>
        </p:sp>
      </p:grpSp>
      <p:sp>
        <p:nvSpPr>
          <p:cNvPr id="18" name="Rectangle 17">
            <a:extLst>
              <a:ext uri="{FF2B5EF4-FFF2-40B4-BE49-F238E27FC236}">
                <a16:creationId xmlns:a16="http://schemas.microsoft.com/office/drawing/2014/main" id="{E5F9E044-053E-40B9-8B2B-F8E8CF98B6F2}"/>
              </a:ext>
            </a:extLst>
          </p:cNvPr>
          <p:cNvSpPr/>
          <p:nvPr/>
        </p:nvSpPr>
        <p:spPr>
          <a:xfrm>
            <a:off x="6622097" y="1197055"/>
            <a:ext cx="2750503" cy="1077218"/>
          </a:xfrm>
          <a:prstGeom prst="rect">
            <a:avLst/>
          </a:prstGeom>
          <a:noFill/>
        </p:spPr>
        <p:txBody>
          <a:bodyPr wrap="square" lIns="91440" tIns="45720" rIns="91440" bIns="45720">
            <a:spAutoFit/>
          </a:bodyPr>
          <a:lstStyle/>
          <a:p>
            <a:pPr algn="ctr"/>
            <a:r>
              <a:rPr lang="en-US" sz="2400" b="1">
                <a:ln w="22225">
                  <a:noFill/>
                  <a:prstDash val="solid"/>
                </a:ln>
                <a:solidFill>
                  <a:schemeClr val="bg1"/>
                </a:solidFill>
                <a:effectLst/>
                <a:latin typeface="Cambria" panose="02040503050406030204" pitchFamily="18" charset="0"/>
                <a:ea typeface="Cambria" panose="02040503050406030204" pitchFamily="18" charset="0"/>
              </a:rPr>
              <a:t>CHỦ ĐỀ </a:t>
            </a:r>
            <a:r>
              <a:rPr lang="en-US" sz="2400" b="1">
                <a:ln w="22225">
                  <a:noFill/>
                  <a:prstDash val="solid"/>
                </a:ln>
                <a:solidFill>
                  <a:schemeClr val="bg1"/>
                </a:solidFill>
                <a:latin typeface="Cambria" panose="02040503050406030204" pitchFamily="18" charset="0"/>
                <a:ea typeface="Cambria" panose="02040503050406030204" pitchFamily="18" charset="0"/>
              </a:rPr>
              <a:t>A3</a:t>
            </a:r>
            <a:r>
              <a:rPr lang="en-US" sz="2400" b="1">
                <a:ln w="22225">
                  <a:noFill/>
                  <a:prstDash val="solid"/>
                </a:ln>
                <a:solidFill>
                  <a:schemeClr val="bg1"/>
                </a:solidFill>
                <a:effectLst/>
                <a:latin typeface="Cambria" panose="02040503050406030204" pitchFamily="18" charset="0"/>
                <a:ea typeface="Cambria" panose="02040503050406030204" pitchFamily="18" charset="0"/>
              </a:rPr>
              <a:t>:</a:t>
            </a:r>
          </a:p>
          <a:p>
            <a:pPr algn="ctr"/>
            <a:r>
              <a:rPr lang="en-US" sz="2000" b="1">
                <a:ln w="22225">
                  <a:noFill/>
                  <a:prstDash val="solid"/>
                </a:ln>
                <a:solidFill>
                  <a:schemeClr val="bg1"/>
                </a:solidFill>
                <a:latin typeface="Cambria" panose="02040503050406030204" pitchFamily="18" charset="0"/>
                <a:ea typeface="Cambria" panose="02040503050406030204" pitchFamily="18" charset="0"/>
              </a:rPr>
              <a:t>LÀM QUEN VỚI </a:t>
            </a:r>
          </a:p>
          <a:p>
            <a:pPr algn="ctr"/>
            <a:r>
              <a:rPr lang="en-US" sz="2000" b="1">
                <a:ln w="22225">
                  <a:noFill/>
                  <a:prstDash val="solid"/>
                </a:ln>
                <a:solidFill>
                  <a:schemeClr val="bg1"/>
                </a:solidFill>
                <a:latin typeface="Cambria" panose="02040503050406030204" pitchFamily="18" charset="0"/>
                <a:ea typeface="Cambria" panose="02040503050406030204" pitchFamily="18" charset="0"/>
              </a:rPr>
              <a:t>CÁCH GÕ BÀN PHÍM</a:t>
            </a:r>
            <a:endParaRPr lang="en-US" sz="2000" b="1">
              <a:ln w="22225">
                <a:noFill/>
                <a:prstDash val="solid"/>
              </a:ln>
              <a:solidFill>
                <a:schemeClr val="bg1"/>
              </a:solidFill>
              <a:effectLst/>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0EF9B328-B912-4A8F-BEBE-C0064204C2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6542" y="2244383"/>
            <a:ext cx="2015596" cy="1675588"/>
          </a:xfrm>
          <a:prstGeom prst="rect">
            <a:avLst/>
          </a:prstGeom>
        </p:spPr>
      </p:pic>
      <p:sp>
        <p:nvSpPr>
          <p:cNvPr id="20" name="Parallelogram 19">
            <a:extLst>
              <a:ext uri="{FF2B5EF4-FFF2-40B4-BE49-F238E27FC236}">
                <a16:creationId xmlns:a16="http://schemas.microsoft.com/office/drawing/2014/main" id="{8F055F08-773D-4F0D-9F97-E9C8C2DCEDEF}"/>
              </a:ext>
            </a:extLst>
          </p:cNvPr>
          <p:cNvSpPr/>
          <p:nvPr/>
        </p:nvSpPr>
        <p:spPr>
          <a:xfrm>
            <a:off x="0" y="2800350"/>
            <a:ext cx="6477000" cy="1143000"/>
          </a:xfrm>
          <a:prstGeom prst="parallelogram">
            <a:avLst>
              <a:gd name="adj" fmla="val 5615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2. Kỹ năng: </a:t>
            </a:r>
          </a:p>
          <a:p>
            <a:pPr algn="ctr"/>
            <a:r>
              <a:rPr lang="en-US" sz="2400">
                <a:latin typeface="Times New Roman" pitchFamily="18" charset="0"/>
                <a:cs typeface="Times New Roman" pitchFamily="18" charset="0"/>
              </a:rPr>
              <a:t>Gọi được tên các hàng phím trong khu vực chính của bàn phím</a:t>
            </a:r>
          </a:p>
        </p:txBody>
      </p:sp>
      <p:sp>
        <p:nvSpPr>
          <p:cNvPr id="21" name="Parallelogram 20">
            <a:extLst>
              <a:ext uri="{FF2B5EF4-FFF2-40B4-BE49-F238E27FC236}">
                <a16:creationId xmlns:a16="http://schemas.microsoft.com/office/drawing/2014/main" id="{D1F7D489-C5A4-4FD0-8CB9-123788C69B5B}"/>
              </a:ext>
            </a:extLst>
          </p:cNvPr>
          <p:cNvSpPr/>
          <p:nvPr/>
        </p:nvSpPr>
        <p:spPr>
          <a:xfrm>
            <a:off x="-21647" y="4095750"/>
            <a:ext cx="6375107" cy="930854"/>
          </a:xfrm>
          <a:prstGeom prst="parallelogram">
            <a:avLst>
              <a:gd name="adj" fmla="val 5615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3. Thái độ:</a:t>
            </a:r>
          </a:p>
          <a:p>
            <a:pPr algn="ctr"/>
            <a:r>
              <a:rPr lang="en-US" sz="2000" b="1">
                <a:latin typeface="Times New Roman" pitchFamily="18" charset="0"/>
                <a:cs typeface="Times New Roman" pitchFamily="18" charset="0"/>
              </a:rPr>
              <a:t>Yêu thích môn tin học, thích khám phá, chủ động xây dựng bài học</a:t>
            </a:r>
          </a:p>
        </p:txBody>
      </p:sp>
      <p:sp>
        <p:nvSpPr>
          <p:cNvPr id="2" name="TextBox 1"/>
          <p:cNvSpPr txBox="1"/>
          <p:nvPr/>
        </p:nvSpPr>
        <p:spPr>
          <a:xfrm>
            <a:off x="1094318" y="-19050"/>
            <a:ext cx="4696882"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Thứ Năm, ngày 10 tháng 11 năm 2022</a:t>
            </a:r>
          </a:p>
        </p:txBody>
      </p:sp>
      <p:sp>
        <p:nvSpPr>
          <p:cNvPr id="17" name="TextBox 16"/>
          <p:cNvSpPr txBox="1"/>
          <p:nvPr/>
        </p:nvSpPr>
        <p:spPr>
          <a:xfrm>
            <a:off x="1963155" y="297418"/>
            <a:ext cx="3054927" cy="369332"/>
          </a:xfrm>
          <a:prstGeom prst="rect">
            <a:avLst/>
          </a:prstGeom>
          <a:noFill/>
        </p:spPr>
        <p:txBody>
          <a:bodyPr wrap="square" rtlCol="0">
            <a:spAutoFit/>
          </a:bodyPr>
          <a:lstStyle/>
          <a:p>
            <a:pPr algn="ctr"/>
            <a:r>
              <a:rPr lang="en-US" b="1"/>
              <a:t>Môn: Tin học</a:t>
            </a:r>
          </a:p>
        </p:txBody>
      </p:sp>
    </p:spTree>
    <p:extLst>
      <p:ext uri="{BB962C8B-B14F-4D97-AF65-F5344CB8AC3E}">
        <p14:creationId xmlns:p14="http://schemas.microsoft.com/office/powerpoint/2010/main" val="35882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25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25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1" grpId="0" animBg="1"/>
      <p:bldP spid="12" grpId="0" animBg="1"/>
      <p:bldP spid="18"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 y="11089"/>
            <a:ext cx="92202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0" y="514350"/>
            <a:ext cx="4572000" cy="62865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b="1">
                <a:solidFill>
                  <a:srgbClr val="000099"/>
                </a:solidFill>
              </a:rPr>
              <a:t>Khởi động</a:t>
            </a:r>
          </a:p>
        </p:txBody>
      </p:sp>
      <p:sp>
        <p:nvSpPr>
          <p:cNvPr id="6" name="Oval Callout 5"/>
          <p:cNvSpPr/>
          <p:nvPr/>
        </p:nvSpPr>
        <p:spPr>
          <a:xfrm>
            <a:off x="3429000" y="1325254"/>
            <a:ext cx="4724400" cy="2922896"/>
          </a:xfrm>
          <a:prstGeom prst="wedgeEllipseCallout">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a:solidFill>
                  <a:srgbClr val="FF0000"/>
                </a:solidFill>
              </a:rPr>
              <a:t>Bạn phải dung tớ</a:t>
            </a:r>
          </a:p>
          <a:p>
            <a:pPr algn="ctr"/>
            <a:r>
              <a:rPr lang="en-US" sz="3200" b="1">
                <a:solidFill>
                  <a:srgbClr val="FF0000"/>
                </a:solidFill>
              </a:rPr>
              <a:t>Để gõ chữ vào </a:t>
            </a:r>
          </a:p>
          <a:p>
            <a:pPr algn="ctr"/>
            <a:r>
              <a:rPr lang="en-US" sz="3200" b="1">
                <a:solidFill>
                  <a:srgbClr val="FF0000"/>
                </a:solidFill>
              </a:rPr>
              <a:t>Và cả số nữa</a:t>
            </a:r>
          </a:p>
          <a:p>
            <a:pPr algn="ctr"/>
            <a:r>
              <a:rPr lang="en-US" sz="3200" b="1">
                <a:solidFill>
                  <a:srgbClr val="FF0000"/>
                </a:solidFill>
              </a:rPr>
              <a:t>Tớ là ai nào?</a:t>
            </a:r>
            <a:endParaRPr lang="en-US" sz="1600" b="1">
              <a:solidFill>
                <a:srgbClr val="FF0000"/>
              </a:solidFill>
            </a:endParaRPr>
          </a:p>
        </p:txBody>
      </p:sp>
      <p:sp>
        <p:nvSpPr>
          <p:cNvPr id="7" name="AutoShape 2" descr="Tất tần tật về tiếng Việt lớp 4 câu hỏi và dấu chấm hỏi"/>
          <p:cNvSpPr>
            <a:spLocks noChangeAspect="1" noChangeArrowheads="1"/>
          </p:cNvSpPr>
          <p:nvPr/>
        </p:nvSpPr>
        <p:spPr bwMode="auto">
          <a:xfrm>
            <a:off x="150812" y="-2473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667" b="100000" l="10000" r="88375"/>
                    </a14:imgEffect>
                  </a14:imgLayer>
                </a14:imgProps>
              </a:ext>
              <a:ext uri="{28A0092B-C50C-407E-A947-70E740481C1C}">
                <a14:useLocalDpi xmlns:a14="http://schemas.microsoft.com/office/drawing/2010/main" val="0"/>
              </a:ext>
            </a:extLst>
          </a:blip>
          <a:stretch>
            <a:fillRect/>
          </a:stretch>
        </p:blipFill>
        <p:spPr>
          <a:xfrm>
            <a:off x="-1065183" y="1456028"/>
            <a:ext cx="5282089" cy="3218552"/>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3654" b="93077" l="31000" r="70556"/>
                    </a14:imgEffect>
                  </a14:imgLayer>
                </a14:imgProps>
              </a:ext>
            </a:extLst>
          </a:blip>
          <a:stretch>
            <a:fillRect/>
          </a:stretch>
        </p:blipFill>
        <p:spPr>
          <a:xfrm>
            <a:off x="1421541" y="1314893"/>
            <a:ext cx="3048000" cy="1581162"/>
          </a:xfrm>
          <a:prstGeom prst="rect">
            <a:avLst/>
          </a:prstGeom>
        </p:spPr>
      </p:pic>
    </p:spTree>
    <p:extLst>
      <p:ext uri="{BB962C8B-B14F-4D97-AF65-F5344CB8AC3E}">
        <p14:creationId xmlns:p14="http://schemas.microsoft.com/office/powerpoint/2010/main" val="291312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38150"/>
            <a:ext cx="5638800" cy="461665"/>
          </a:xfrm>
          <a:prstGeom prst="rect">
            <a:avLst/>
          </a:prstGeom>
          <a:solidFill>
            <a:srgbClr val="FFFF00"/>
          </a:solidFill>
        </p:spPr>
        <p:txBody>
          <a:bodyPr wrap="square" rtlCol="0">
            <a:spAutoFit/>
          </a:bodyPr>
          <a:lstStyle/>
          <a:p>
            <a:r>
              <a:rPr lang="en-US" sz="2400" b="1">
                <a:solidFill>
                  <a:srgbClr val="FF0000"/>
                </a:solidFill>
                <a:latin typeface="Times New Roman" pitchFamily="18" charset="0"/>
                <a:cs typeface="Times New Roman" pitchFamily="18" charset="0"/>
              </a:rPr>
              <a:t>I. KHU VỰC CHÍNH CỦA BÀN PHÍM</a:t>
            </a:r>
          </a:p>
        </p:txBody>
      </p:sp>
      <p:sp>
        <p:nvSpPr>
          <p:cNvPr id="4" name="TextBox 3"/>
          <p:cNvSpPr txBox="1"/>
          <p:nvPr/>
        </p:nvSpPr>
        <p:spPr>
          <a:xfrm>
            <a:off x="533400" y="1348085"/>
            <a:ext cx="7772400" cy="461665"/>
          </a:xfrm>
          <a:prstGeom prst="rect">
            <a:avLst/>
          </a:prstGeom>
          <a:noFill/>
        </p:spPr>
        <p:txBody>
          <a:bodyPr wrap="square" rtlCol="0">
            <a:spAutoFit/>
          </a:bodyPr>
          <a:lstStyle/>
          <a:p>
            <a:r>
              <a:rPr lang="en-US" sz="2400" b="1">
                <a:latin typeface="Times New Roman" pitchFamily="18" charset="0"/>
                <a:cs typeface="Times New Roman" pitchFamily="18" charset="0"/>
              </a:rPr>
              <a:t>HOẠT ĐỘNG 1: Sư dụng bàn phím em làm được gì?</a:t>
            </a:r>
          </a:p>
        </p:txBody>
      </p:sp>
      <p:graphicFrame>
        <p:nvGraphicFramePr>
          <p:cNvPr id="5" name="Table 4"/>
          <p:cNvGraphicFramePr>
            <a:graphicFrameLocks noGrp="1"/>
          </p:cNvGraphicFramePr>
          <p:nvPr>
            <p:extLst>
              <p:ext uri="{D42A27DB-BD31-4B8C-83A1-F6EECF244321}">
                <p14:modId xmlns:p14="http://schemas.microsoft.com/office/powerpoint/2010/main" val="1774839822"/>
              </p:ext>
            </p:extLst>
          </p:nvPr>
        </p:nvGraphicFramePr>
        <p:xfrm>
          <a:off x="228600" y="2038350"/>
          <a:ext cx="8686800" cy="1554480"/>
        </p:xfrm>
        <a:graphic>
          <a:graphicData uri="http://schemas.openxmlformats.org/drawingml/2006/table">
            <a:tbl>
              <a:tblPr firstRow="1" bandRow="1">
                <a:tableStyleId>{5C22544A-7EE6-4342-B048-85BDC9FD1C3A}</a:tableStyleId>
              </a:tblPr>
              <a:tblGrid>
                <a:gridCol w="3257550">
                  <a:extLst>
                    <a:ext uri="{9D8B030D-6E8A-4147-A177-3AD203B41FA5}">
                      <a16:colId xmlns:a16="http://schemas.microsoft.com/office/drawing/2014/main" val="20000"/>
                    </a:ext>
                  </a:extLst>
                </a:gridCol>
                <a:gridCol w="1520190">
                  <a:extLst>
                    <a:ext uri="{9D8B030D-6E8A-4147-A177-3AD203B41FA5}">
                      <a16:colId xmlns:a16="http://schemas.microsoft.com/office/drawing/2014/main" val="20001"/>
                    </a:ext>
                  </a:extLst>
                </a:gridCol>
                <a:gridCol w="299466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70840">
                <a:tc>
                  <a:txBody>
                    <a:bodyPr/>
                    <a:lstStyle/>
                    <a:p>
                      <a:r>
                        <a:rPr lang="en-US" sz="2800">
                          <a:latin typeface="Times New Roman" pitchFamily="18" charset="0"/>
                          <a:cs typeface="Times New Roman" pitchFamily="18" charset="0"/>
                        </a:rPr>
                        <a:t>Gõ</a:t>
                      </a:r>
                      <a:r>
                        <a:rPr lang="en-US" sz="2800" baseline="0">
                          <a:latin typeface="Times New Roman" pitchFamily="18" charset="0"/>
                          <a:cs typeface="Times New Roman" pitchFamily="18" charset="0"/>
                        </a:rPr>
                        <a:t> chữ</a:t>
                      </a:r>
                      <a:endParaRPr lang="en-US" sz="2800">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tc>
                  <a:txBody>
                    <a:bodyPr/>
                    <a:lstStyle/>
                    <a:p>
                      <a:r>
                        <a:rPr lang="en-US" sz="2800">
                          <a:latin typeface="Times New Roman" pitchFamily="18" charset="0"/>
                          <a:cs typeface="Times New Roman" pitchFamily="18" charset="0"/>
                        </a:rPr>
                        <a:t>Gõ</a:t>
                      </a:r>
                      <a:r>
                        <a:rPr lang="en-US" sz="2800" baseline="0">
                          <a:latin typeface="Times New Roman" pitchFamily="18" charset="0"/>
                          <a:cs typeface="Times New Roman" pitchFamily="18" charset="0"/>
                        </a:rPr>
                        <a:t> các kí hiệu</a:t>
                      </a:r>
                      <a:endParaRPr lang="en-US" sz="2800">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a:latin typeface="Times New Roman" pitchFamily="18" charset="0"/>
                          <a:cs typeface="Times New Roman" pitchFamily="18" charset="0"/>
                        </a:rPr>
                        <a:t>Gõ</a:t>
                      </a:r>
                      <a:r>
                        <a:rPr lang="en-US" sz="2800" baseline="0">
                          <a:latin typeface="Times New Roman" pitchFamily="18" charset="0"/>
                          <a:cs typeface="Times New Roman" pitchFamily="18" charset="0"/>
                        </a:rPr>
                        <a:t> số</a:t>
                      </a:r>
                      <a:endParaRPr lang="en-US" sz="2800">
                        <a:latin typeface="Times New Roman" pitchFamily="18" charset="0"/>
                        <a:cs typeface="Times New Roman" pitchFamily="18" charset="0"/>
                      </a:endParaRPr>
                    </a:p>
                  </a:txBody>
                  <a:tcPr/>
                </a:tc>
                <a:tc>
                  <a:txBody>
                    <a:bodyPr/>
                    <a:lstStyle/>
                    <a:p>
                      <a:pPr algn="ctr"/>
                      <a:endParaRPr lang="en-US" sz="2800" b="1">
                        <a:solidFill>
                          <a:srgbClr val="FF0000"/>
                        </a:solidFill>
                        <a:latin typeface="Times New Roman" pitchFamily="18" charset="0"/>
                        <a:cs typeface="Times New Roman" pitchFamily="18" charset="0"/>
                      </a:endParaRPr>
                    </a:p>
                  </a:txBody>
                  <a:tcPr/>
                </a:tc>
                <a:tc>
                  <a:txBody>
                    <a:bodyPr/>
                    <a:lstStyle/>
                    <a:p>
                      <a:r>
                        <a:rPr lang="en-US" sz="2800">
                          <a:latin typeface="Times New Roman" pitchFamily="18" charset="0"/>
                          <a:cs typeface="Times New Roman" pitchFamily="18" charset="0"/>
                        </a:rPr>
                        <a:t>Nghe nhạc</a:t>
                      </a: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a:latin typeface="Times New Roman" pitchFamily="18" charset="0"/>
                          <a:cs typeface="Times New Roman" pitchFamily="18" charset="0"/>
                        </a:rPr>
                        <a:t>Nhìn</a:t>
                      </a:r>
                      <a:r>
                        <a:rPr lang="en-US" sz="2800" baseline="0">
                          <a:latin typeface="Times New Roman" pitchFamily="18" charset="0"/>
                          <a:cs typeface="Times New Roman" pitchFamily="18" charset="0"/>
                        </a:rPr>
                        <a:t> màn hình</a:t>
                      </a: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r>
                        <a:rPr lang="en-US" sz="2800">
                          <a:latin typeface="Times New Roman" pitchFamily="18" charset="0"/>
                          <a:cs typeface="Times New Roman" pitchFamily="18" charset="0"/>
                        </a:rPr>
                        <a:t>Xem</a:t>
                      </a:r>
                      <a:r>
                        <a:rPr lang="en-US" sz="2800" baseline="0">
                          <a:latin typeface="Times New Roman" pitchFamily="18" charset="0"/>
                          <a:cs typeface="Times New Roman" pitchFamily="18" charset="0"/>
                        </a:rPr>
                        <a:t> thông tin</a:t>
                      </a: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670300" y="2089150"/>
            <a:ext cx="1143000" cy="400110"/>
          </a:xfrm>
          <a:prstGeom prst="rect">
            <a:avLst/>
          </a:prstGeom>
          <a:solidFill>
            <a:schemeClr val="accent1"/>
          </a:solidFill>
        </p:spPr>
        <p:txBody>
          <a:bodyPr wrap="square" rtlCol="0">
            <a:spAutoFit/>
          </a:bodyPr>
          <a:lstStyle/>
          <a:p>
            <a:pPr algn="ctr"/>
            <a:r>
              <a:rPr lang="en-US" sz="2000" b="1"/>
              <a:t>X</a:t>
            </a:r>
          </a:p>
        </p:txBody>
      </p:sp>
      <p:sp>
        <p:nvSpPr>
          <p:cNvPr id="7" name="TextBox 6"/>
          <p:cNvSpPr txBox="1"/>
          <p:nvPr/>
        </p:nvSpPr>
        <p:spPr>
          <a:xfrm>
            <a:off x="3670300" y="2571750"/>
            <a:ext cx="1143000" cy="400110"/>
          </a:xfrm>
          <a:prstGeom prst="rect">
            <a:avLst/>
          </a:prstGeom>
          <a:solidFill>
            <a:schemeClr val="accent5">
              <a:lumMod val="20000"/>
              <a:lumOff val="80000"/>
            </a:schemeClr>
          </a:solidFill>
        </p:spPr>
        <p:txBody>
          <a:bodyPr wrap="square" rtlCol="0">
            <a:spAutoFit/>
          </a:bodyPr>
          <a:lstStyle/>
          <a:p>
            <a:pPr algn="ctr"/>
            <a:r>
              <a:rPr lang="en-US" sz="2000" b="1"/>
              <a:t>X</a:t>
            </a:r>
          </a:p>
        </p:txBody>
      </p:sp>
      <p:sp>
        <p:nvSpPr>
          <p:cNvPr id="8" name="TextBox 7"/>
          <p:cNvSpPr txBox="1"/>
          <p:nvPr/>
        </p:nvSpPr>
        <p:spPr>
          <a:xfrm>
            <a:off x="8077200" y="2101790"/>
            <a:ext cx="685800" cy="400110"/>
          </a:xfrm>
          <a:prstGeom prst="rect">
            <a:avLst/>
          </a:prstGeom>
          <a:solidFill>
            <a:schemeClr val="accent1"/>
          </a:solidFill>
        </p:spPr>
        <p:txBody>
          <a:bodyPr wrap="square" rtlCol="0">
            <a:spAutoFit/>
          </a:bodyPr>
          <a:lstStyle/>
          <a:p>
            <a:pPr algn="ctr"/>
            <a:r>
              <a:rPr lang="en-US" sz="2000" b="1"/>
              <a:t>X</a:t>
            </a: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33350"/>
            <a:ext cx="5257800" cy="369332"/>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rPr>
              <a:t>2, QUAN SÁT VÀ CHO BIẾT.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00400" y="-1628245"/>
            <a:ext cx="2743200" cy="8399990"/>
          </a:xfrm>
          <a:prstGeom prst="rect">
            <a:avLst/>
          </a:prstGeom>
        </p:spPr>
      </p:pic>
      <p:sp>
        <p:nvSpPr>
          <p:cNvPr id="9" name="TextBox 8"/>
          <p:cNvSpPr txBox="1"/>
          <p:nvPr/>
        </p:nvSpPr>
        <p:spPr>
          <a:xfrm>
            <a:off x="1905000" y="590550"/>
            <a:ext cx="2819400" cy="400110"/>
          </a:xfrm>
          <a:prstGeom prst="rect">
            <a:avLst/>
          </a:prstGeom>
          <a:solidFill>
            <a:srgbClr val="00B050"/>
          </a:solidFill>
        </p:spPr>
        <p:txBody>
          <a:bodyPr wrap="square" rtlCol="0">
            <a:spAutoFit/>
          </a:bodyPr>
          <a:lstStyle/>
          <a:p>
            <a:pPr algn="ctr"/>
            <a:r>
              <a:rPr lang="en-US" sz="2000">
                <a:latin typeface="Times New Roman" pitchFamily="18" charset="0"/>
                <a:cs typeface="Times New Roman" pitchFamily="18" charset="0"/>
              </a:rPr>
              <a:t>Khu vực phím chức năng</a:t>
            </a:r>
          </a:p>
        </p:txBody>
      </p:sp>
      <p:sp>
        <p:nvSpPr>
          <p:cNvPr id="10" name="TextBox 9"/>
          <p:cNvSpPr txBox="1"/>
          <p:nvPr/>
        </p:nvSpPr>
        <p:spPr>
          <a:xfrm>
            <a:off x="6732585" y="502682"/>
            <a:ext cx="2039410" cy="400110"/>
          </a:xfrm>
          <a:prstGeom prst="rect">
            <a:avLst/>
          </a:prstGeom>
          <a:solidFill>
            <a:schemeClr val="accent6">
              <a:lumMod val="40000"/>
              <a:lumOff val="60000"/>
            </a:schemeClr>
          </a:solidFill>
        </p:spPr>
        <p:txBody>
          <a:bodyPr wrap="square" rtlCol="0">
            <a:spAutoFit/>
          </a:bodyPr>
          <a:lstStyle/>
          <a:p>
            <a:pPr algn="ctr"/>
            <a:r>
              <a:rPr lang="en-US" sz="2000">
                <a:latin typeface="Times New Roman" pitchFamily="18" charset="0"/>
                <a:cs typeface="Times New Roman" pitchFamily="18" charset="0"/>
              </a:rPr>
              <a:t>Khu vực phím số</a:t>
            </a:r>
          </a:p>
        </p:txBody>
      </p:sp>
      <p:sp>
        <p:nvSpPr>
          <p:cNvPr id="15" name="Bent Arrow 14"/>
          <p:cNvSpPr/>
          <p:nvPr/>
        </p:nvSpPr>
        <p:spPr>
          <a:xfrm rot="5400000">
            <a:off x="4567222" y="938228"/>
            <a:ext cx="723901" cy="409545"/>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wn Arrow 15"/>
          <p:cNvSpPr/>
          <p:nvPr/>
        </p:nvSpPr>
        <p:spPr>
          <a:xfrm>
            <a:off x="7666035" y="902792"/>
            <a:ext cx="172510" cy="121175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0700" y="1374051"/>
            <a:ext cx="5435600" cy="4153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6100" y="1809750"/>
            <a:ext cx="5410200"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19800" y="1416051"/>
            <a:ext cx="1143000" cy="2285999"/>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226300" y="1822450"/>
            <a:ext cx="1371600" cy="1828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47800" y="4400550"/>
            <a:ext cx="2247900" cy="461665"/>
          </a:xfrm>
          <a:prstGeom prst="rect">
            <a:avLst/>
          </a:prstGeom>
          <a:solidFill>
            <a:srgbClr val="FFFF00"/>
          </a:solidFill>
        </p:spPr>
        <p:txBody>
          <a:bodyPr wrap="square" rtlCol="0">
            <a:spAutoFit/>
          </a:bodyPr>
          <a:lstStyle/>
          <a:p>
            <a:pPr algn="ctr"/>
            <a:r>
              <a:rPr lang="en-US" sz="2400">
                <a:latin typeface="Times New Roman" pitchFamily="18" charset="0"/>
                <a:cs typeface="Times New Roman" pitchFamily="18" charset="0"/>
              </a:rPr>
              <a:t>Khu vực chính</a:t>
            </a:r>
          </a:p>
        </p:txBody>
      </p:sp>
      <p:sp>
        <p:nvSpPr>
          <p:cNvPr id="23" name="TextBox 22"/>
          <p:cNvSpPr txBox="1"/>
          <p:nvPr/>
        </p:nvSpPr>
        <p:spPr>
          <a:xfrm>
            <a:off x="5210143" y="4394200"/>
            <a:ext cx="2628401" cy="461665"/>
          </a:xfrm>
          <a:prstGeom prst="rect">
            <a:avLst/>
          </a:prstGeom>
          <a:solidFill>
            <a:srgbClr val="00FFFF"/>
          </a:solidFill>
        </p:spPr>
        <p:txBody>
          <a:bodyPr wrap="square" rtlCol="0">
            <a:spAutoFit/>
          </a:bodyPr>
          <a:lstStyle/>
          <a:p>
            <a:pPr algn="ctr"/>
            <a:r>
              <a:rPr lang="en-US" sz="2400">
                <a:latin typeface="Times New Roman" pitchFamily="18" charset="0"/>
                <a:cs typeface="Times New Roman" pitchFamily="18" charset="0"/>
              </a:rPr>
              <a:t>Khu vực điều khiển</a:t>
            </a:r>
          </a:p>
        </p:txBody>
      </p:sp>
      <p:sp>
        <p:nvSpPr>
          <p:cNvPr id="26" name="Up Arrow 25"/>
          <p:cNvSpPr/>
          <p:nvPr/>
        </p:nvSpPr>
        <p:spPr>
          <a:xfrm>
            <a:off x="6477000" y="3486150"/>
            <a:ext cx="255585" cy="914400"/>
          </a:xfrm>
          <a:prstGeom prst="up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2438400" y="3422650"/>
            <a:ext cx="228600" cy="990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7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9"/>
                                        </p:tgtEl>
                                        <p:attrNameLst>
                                          <p:attrName>ppt_w</p:attrName>
                                        </p:attrNameLst>
                                      </p:cBhvr>
                                      <p:tavLst>
                                        <p:tav tm="0">
                                          <p:val>
                                            <p:strVal val="ppt_w"/>
                                          </p:val>
                                        </p:tav>
                                        <p:tav tm="100000">
                                          <p:val>
                                            <p:fltVal val="0"/>
                                          </p:val>
                                        </p:tav>
                                      </p:tavLst>
                                    </p:anim>
                                    <p:anim calcmode="lin" valueType="num">
                                      <p:cBhvr>
                                        <p:cTn id="7" dur="1000"/>
                                        <p:tgtEl>
                                          <p:spTgt spid="19"/>
                                        </p:tgtEl>
                                        <p:attrNameLst>
                                          <p:attrName>ppt_h</p:attrName>
                                        </p:attrNameLst>
                                      </p:cBhvr>
                                      <p:tavLst>
                                        <p:tav tm="0">
                                          <p:val>
                                            <p:strVal val="ppt_h"/>
                                          </p:val>
                                        </p:tav>
                                        <p:tav tm="100000">
                                          <p:val>
                                            <p:fltVal val="0"/>
                                          </p:val>
                                        </p:tav>
                                      </p:tavLst>
                                    </p:anim>
                                    <p:anim calcmode="lin" valueType="num">
                                      <p:cBhvr>
                                        <p:cTn id="8" dur="1000"/>
                                        <p:tgtEl>
                                          <p:spTgt spid="19"/>
                                        </p:tgtEl>
                                        <p:attrNameLst>
                                          <p:attrName>style.rotation</p:attrName>
                                        </p:attrNameLst>
                                      </p:cBhvr>
                                      <p:tavLst>
                                        <p:tav tm="0">
                                          <p:val>
                                            <p:fltVal val="0"/>
                                          </p:val>
                                        </p:tav>
                                        <p:tav tm="100000">
                                          <p:val>
                                            <p:fltVal val="90"/>
                                          </p:val>
                                        </p:tav>
                                      </p:tavLst>
                                    </p:anim>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8"/>
                                        </p:tgtEl>
                                        <p:attrNameLst>
                                          <p:attrName>ppt_w</p:attrName>
                                        </p:attrNameLst>
                                      </p:cBhvr>
                                      <p:tavLst>
                                        <p:tav tm="0">
                                          <p:val>
                                            <p:strVal val="ppt_w"/>
                                          </p:val>
                                        </p:tav>
                                        <p:tav tm="100000">
                                          <p:val>
                                            <p:fltVal val="0"/>
                                          </p:val>
                                        </p:tav>
                                      </p:tavLst>
                                    </p:anim>
                                    <p:anim calcmode="lin" valueType="num">
                                      <p:cBhvr>
                                        <p:cTn id="23" dur="1000"/>
                                        <p:tgtEl>
                                          <p:spTgt spid="18"/>
                                        </p:tgtEl>
                                        <p:attrNameLst>
                                          <p:attrName>ppt_h</p:attrName>
                                        </p:attrNameLst>
                                      </p:cBhvr>
                                      <p:tavLst>
                                        <p:tav tm="0">
                                          <p:val>
                                            <p:strVal val="ppt_h"/>
                                          </p:val>
                                        </p:tav>
                                        <p:tav tm="100000">
                                          <p:val>
                                            <p:fltVal val="0"/>
                                          </p:val>
                                        </p:tav>
                                      </p:tavLst>
                                    </p:anim>
                                    <p:anim calcmode="lin" valueType="num">
                                      <p:cBhvr>
                                        <p:cTn id="24" dur="1000"/>
                                        <p:tgtEl>
                                          <p:spTgt spid="18"/>
                                        </p:tgtEl>
                                        <p:attrNameLst>
                                          <p:attrName>style.rotation</p:attrName>
                                        </p:attrNameLst>
                                      </p:cBhvr>
                                      <p:tavLst>
                                        <p:tav tm="0">
                                          <p:val>
                                            <p:fltVal val="0"/>
                                          </p:val>
                                        </p:tav>
                                        <p:tav tm="100000">
                                          <p:val>
                                            <p:fltVal val="90"/>
                                          </p:val>
                                        </p:tav>
                                      </p:tavLst>
                                    </p:anim>
                                    <p:animEffect transition="out" filter="fade">
                                      <p:cBhvr>
                                        <p:cTn id="25" dur="1000"/>
                                        <p:tgtEl>
                                          <p:spTgt spid="18"/>
                                        </p:tgtEl>
                                      </p:cBhvr>
                                    </p:animEffect>
                                    <p:set>
                                      <p:cBhvr>
                                        <p:cTn id="26" dur="1" fill="hold">
                                          <p:stCondLst>
                                            <p:cond delay="9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0" nodeType="clickEffect">
                                  <p:stCondLst>
                                    <p:cond delay="0"/>
                                  </p:stCondLst>
                                  <p:childTnLst>
                                    <p:animEffect transition="out" filter="randombar(horizontal)">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21"/>
                                        </p:tgtEl>
                                        <p:attrNameLst>
                                          <p:attrName>ppt_w</p:attrName>
                                        </p:attrNameLst>
                                      </p:cBhvr>
                                      <p:tavLst>
                                        <p:tav tm="0">
                                          <p:val>
                                            <p:strVal val="ppt_w"/>
                                          </p:val>
                                        </p:tav>
                                        <p:tav tm="100000">
                                          <p:val>
                                            <p:fltVal val="0"/>
                                          </p:val>
                                        </p:tav>
                                      </p:tavLst>
                                    </p:anim>
                                    <p:anim calcmode="lin" valueType="num">
                                      <p:cBhvr>
                                        <p:cTn id="52" dur="500"/>
                                        <p:tgtEl>
                                          <p:spTgt spid="21"/>
                                        </p:tgtEl>
                                        <p:attrNameLst>
                                          <p:attrName>ppt_h</p:attrName>
                                        </p:attrNameLst>
                                      </p:cBhvr>
                                      <p:tavLst>
                                        <p:tav tm="0">
                                          <p:val>
                                            <p:strVal val="ppt_h"/>
                                          </p:val>
                                        </p:tav>
                                        <p:tav tm="100000">
                                          <p:val>
                                            <p:fltVal val="0"/>
                                          </p:val>
                                        </p:tav>
                                      </p:tavLst>
                                    </p:anim>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0" grpId="0" animBg="1"/>
      <p:bldP spid="21" grpId="0" animBg="1"/>
      <p:bldP spid="22" grpId="0" animBg="1"/>
      <p:bldP spid="23"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19150"/>
            <a:ext cx="8610600" cy="1200329"/>
          </a:xfrm>
          <a:prstGeom prst="rect">
            <a:avLst/>
          </a:prstGeom>
          <a:noFill/>
        </p:spPr>
        <p:txBody>
          <a:bodyPr wrap="square" rtlCol="0">
            <a:spAutoFit/>
          </a:bodyPr>
          <a:lstStyle/>
          <a:p>
            <a:r>
              <a:rPr lang="en-US" sz="3600" b="1" u="sng">
                <a:solidFill>
                  <a:srgbClr val="0070C0"/>
                </a:solidFill>
                <a:latin typeface="Times New Roman" pitchFamily="18" charset="0"/>
                <a:cs typeface="Times New Roman" pitchFamily="18" charset="0"/>
              </a:rPr>
              <a:t>Kết luận:</a:t>
            </a:r>
            <a:r>
              <a:rPr lang="en-US" sz="3600" b="1">
                <a:solidFill>
                  <a:srgbClr val="0070C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Khu vực chính giúp em </a:t>
            </a:r>
            <a:r>
              <a:rPr lang="en-US" sz="3600" b="1" u="sng">
                <a:solidFill>
                  <a:srgbClr val="FF0000"/>
                </a:solidFill>
                <a:latin typeface="Times New Roman" pitchFamily="18" charset="0"/>
                <a:cs typeface="Times New Roman" pitchFamily="18" charset="0"/>
              </a:rPr>
              <a:t>gõ chữ</a:t>
            </a:r>
            <a:r>
              <a:rPr lang="en-US" sz="3600" b="1">
                <a:solidFill>
                  <a:srgbClr val="FF0000"/>
                </a:solidFill>
                <a:latin typeface="Times New Roman" pitchFamily="18" charset="0"/>
                <a:cs typeface="Times New Roman" pitchFamily="18" charset="0"/>
              </a:rPr>
              <a:t>, </a:t>
            </a:r>
            <a:r>
              <a:rPr lang="en-US" sz="3600" b="1" u="sng">
                <a:solidFill>
                  <a:srgbClr val="FF0000"/>
                </a:solidFill>
                <a:latin typeface="Times New Roman" pitchFamily="18" charset="0"/>
                <a:cs typeface="Times New Roman" pitchFamily="18" charset="0"/>
              </a:rPr>
              <a:t>gõ số </a:t>
            </a:r>
            <a:r>
              <a:rPr lang="en-US" sz="3600" b="1">
                <a:solidFill>
                  <a:srgbClr val="FF0000"/>
                </a:solidFill>
                <a:latin typeface="Times New Roman" pitchFamily="18" charset="0"/>
                <a:cs typeface="Times New Roman" pitchFamily="18" charset="0"/>
              </a:rPr>
              <a:t>và </a:t>
            </a:r>
            <a:r>
              <a:rPr lang="en-US" sz="3600" b="1" u="sng">
                <a:solidFill>
                  <a:srgbClr val="FF0000"/>
                </a:solidFill>
                <a:latin typeface="Times New Roman" pitchFamily="18" charset="0"/>
                <a:cs typeface="Times New Roman" pitchFamily="18" charset="0"/>
              </a:rPr>
              <a:t>gõ các kí hiệu</a:t>
            </a:r>
          </a:p>
        </p:txBody>
      </p:sp>
    </p:spTree>
    <p:extLst>
      <p:ext uri="{BB962C8B-B14F-4D97-AF65-F5344CB8AC3E}">
        <p14:creationId xmlns:p14="http://schemas.microsoft.com/office/powerpoint/2010/main" val="425638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067175" y="2076449"/>
            <a:ext cx="495300" cy="631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62600" y="2030190"/>
            <a:ext cx="533400" cy="68852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285750"/>
            <a:ext cx="3581400" cy="400110"/>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rPr>
              <a:t>II. </a:t>
            </a:r>
            <a:r>
              <a:rPr lang="en-US" sz="2000" b="1">
                <a:solidFill>
                  <a:srgbClr val="FF0000"/>
                </a:solidFill>
                <a:latin typeface="Times New Roman" pitchFamily="18" charset="0"/>
                <a:cs typeface="Times New Roman" pitchFamily="18" charset="0"/>
              </a:rPr>
              <a:t>CÁC HÀNG PHÍM</a:t>
            </a:r>
            <a:endParaRPr lang="en-US" b="1">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63688" y="-1044338"/>
            <a:ext cx="3207224" cy="6934200"/>
          </a:xfrm>
          <a:prstGeom prst="rect">
            <a:avLst/>
          </a:prstGeom>
        </p:spPr>
      </p:pic>
      <p:sp>
        <p:nvSpPr>
          <p:cNvPr id="3" name="TextBox 2"/>
          <p:cNvSpPr txBox="1"/>
          <p:nvPr/>
        </p:nvSpPr>
        <p:spPr>
          <a:xfrm>
            <a:off x="0" y="781734"/>
            <a:ext cx="1371599" cy="646331"/>
          </a:xfrm>
          <a:prstGeom prst="rect">
            <a:avLst/>
          </a:prstGeom>
          <a:solidFill>
            <a:srgbClr val="FFFF00"/>
          </a:solidFill>
        </p:spPr>
        <p:txBody>
          <a:bodyPr wrap="square" rtlCol="0">
            <a:spAutoFit/>
          </a:bodyPr>
          <a:lstStyle/>
          <a:p>
            <a:r>
              <a:rPr lang="en-US"/>
              <a:t>1. Hàng phím số</a:t>
            </a:r>
          </a:p>
        </p:txBody>
      </p:sp>
      <p:sp>
        <p:nvSpPr>
          <p:cNvPr id="9" name="Right Arrow 8"/>
          <p:cNvSpPr/>
          <p:nvPr/>
        </p:nvSpPr>
        <p:spPr>
          <a:xfrm>
            <a:off x="1371598" y="1047751"/>
            <a:ext cx="381001" cy="102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1" y="1504950"/>
            <a:ext cx="1371599" cy="646331"/>
          </a:xfrm>
          <a:prstGeom prst="rect">
            <a:avLst/>
          </a:prstGeom>
          <a:solidFill>
            <a:srgbClr val="92D050"/>
          </a:solidFill>
          <a:ln>
            <a:solidFill>
              <a:schemeClr val="accent6"/>
            </a:solidFill>
          </a:ln>
        </p:spPr>
        <p:txBody>
          <a:bodyPr wrap="square" rtlCol="0">
            <a:spAutoFit/>
          </a:bodyPr>
          <a:lstStyle/>
          <a:p>
            <a:r>
              <a:rPr lang="en-US"/>
              <a:t>2. Hàng phím trên</a:t>
            </a:r>
          </a:p>
        </p:txBody>
      </p:sp>
      <p:sp>
        <p:nvSpPr>
          <p:cNvPr id="11" name="TextBox 10"/>
          <p:cNvSpPr txBox="1"/>
          <p:nvPr/>
        </p:nvSpPr>
        <p:spPr>
          <a:xfrm>
            <a:off x="0" y="2343150"/>
            <a:ext cx="1371599" cy="646331"/>
          </a:xfrm>
          <a:prstGeom prst="rect">
            <a:avLst/>
          </a:prstGeom>
          <a:solidFill>
            <a:srgbClr val="00FF00"/>
          </a:solidFill>
        </p:spPr>
        <p:txBody>
          <a:bodyPr wrap="square" rtlCol="0">
            <a:spAutoFit/>
          </a:bodyPr>
          <a:lstStyle/>
          <a:p>
            <a:r>
              <a:rPr lang="en-US"/>
              <a:t>3. Hàng phím cơ sở</a:t>
            </a:r>
          </a:p>
        </p:txBody>
      </p:sp>
      <p:sp>
        <p:nvSpPr>
          <p:cNvPr id="12" name="TextBox 11"/>
          <p:cNvSpPr txBox="1"/>
          <p:nvPr/>
        </p:nvSpPr>
        <p:spPr>
          <a:xfrm>
            <a:off x="0" y="3105150"/>
            <a:ext cx="1371599" cy="646331"/>
          </a:xfrm>
          <a:prstGeom prst="rect">
            <a:avLst/>
          </a:prstGeom>
          <a:solidFill>
            <a:srgbClr val="00FFFF"/>
          </a:solidFill>
        </p:spPr>
        <p:txBody>
          <a:bodyPr wrap="square" rtlCol="0">
            <a:spAutoFit/>
          </a:bodyPr>
          <a:lstStyle/>
          <a:p>
            <a:r>
              <a:rPr lang="en-US"/>
              <a:t>4. Hàng phím dưới</a:t>
            </a:r>
          </a:p>
        </p:txBody>
      </p:sp>
      <p:cxnSp>
        <p:nvCxnSpPr>
          <p:cNvPr id="14" name="Elbow Connector 13"/>
          <p:cNvCxnSpPr>
            <a:stCxn id="10" idx="3"/>
          </p:cNvCxnSpPr>
          <p:nvPr/>
        </p:nvCxnSpPr>
        <p:spPr>
          <a:xfrm flipV="1">
            <a:off x="1352548" y="1733550"/>
            <a:ext cx="400051" cy="94566"/>
          </a:xfrm>
          <a:prstGeom prst="bentConnector3">
            <a:avLst/>
          </a:prstGeom>
          <a:ln>
            <a:solidFill>
              <a:schemeClr val="accent6"/>
            </a:solidFill>
            <a:tailEnd type="arrow"/>
          </a:ln>
        </p:spPr>
        <p:style>
          <a:lnRef idx="3">
            <a:schemeClr val="dk1"/>
          </a:lnRef>
          <a:fillRef idx="0">
            <a:schemeClr val="dk1"/>
          </a:fillRef>
          <a:effectRef idx="2">
            <a:schemeClr val="dk1"/>
          </a:effectRef>
          <a:fontRef idx="minor">
            <a:schemeClr val="tx1"/>
          </a:fontRef>
        </p:style>
      </p:cxnSp>
      <p:cxnSp>
        <p:nvCxnSpPr>
          <p:cNvPr id="16" name="Elbow Connector 15"/>
          <p:cNvCxnSpPr/>
          <p:nvPr/>
        </p:nvCxnSpPr>
        <p:spPr>
          <a:xfrm flipV="1">
            <a:off x="1362072" y="2422762"/>
            <a:ext cx="400051" cy="304115"/>
          </a:xfrm>
          <a:prstGeom prst="bentConnector3">
            <a:avLst/>
          </a:prstGeom>
          <a:ln>
            <a:solidFill>
              <a:srgbClr val="00CC00"/>
            </a:solidFill>
            <a:tailEnd type="arrow"/>
          </a:ln>
        </p:spPr>
        <p:style>
          <a:lnRef idx="3">
            <a:schemeClr val="dk1"/>
          </a:lnRef>
          <a:fillRef idx="0">
            <a:schemeClr val="dk1"/>
          </a:fillRef>
          <a:effectRef idx="2">
            <a:schemeClr val="dk1"/>
          </a:effectRef>
          <a:fontRef idx="minor">
            <a:schemeClr val="tx1"/>
          </a:fontRef>
        </p:style>
      </p:cxnSp>
      <p:cxnSp>
        <p:nvCxnSpPr>
          <p:cNvPr id="31" name="Elbow Connector 30"/>
          <p:cNvCxnSpPr/>
          <p:nvPr/>
        </p:nvCxnSpPr>
        <p:spPr>
          <a:xfrm flipV="1">
            <a:off x="1362072" y="3105150"/>
            <a:ext cx="400051" cy="304115"/>
          </a:xfrm>
          <a:prstGeom prst="bentConnector3">
            <a:avLst/>
          </a:prstGeom>
          <a:ln>
            <a:solidFill>
              <a:srgbClr val="00FFFF"/>
            </a:solidFill>
            <a:tailEnd type="arrow"/>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1857373" y="4295774"/>
            <a:ext cx="2790827" cy="381002"/>
          </a:xfrm>
          <a:prstGeom prst="rect">
            <a:avLst/>
          </a:prstGeom>
          <a:solidFill>
            <a:schemeClr val="accent1">
              <a:lumMod val="60000"/>
              <a:lumOff val="40000"/>
            </a:schemeClr>
          </a:solidFill>
        </p:spPr>
        <p:txBody>
          <a:bodyPr wrap="square" rtlCol="0">
            <a:spAutoFit/>
          </a:bodyPr>
          <a:lstStyle/>
          <a:p>
            <a:r>
              <a:rPr lang="en-US"/>
              <a:t>Hàng phím chứa phím cách</a:t>
            </a:r>
          </a:p>
        </p:txBody>
      </p:sp>
      <p:sp>
        <p:nvSpPr>
          <p:cNvPr id="35" name="U-Turn Arrow 34"/>
          <p:cNvSpPr/>
          <p:nvPr/>
        </p:nvSpPr>
        <p:spPr>
          <a:xfrm rot="16200000">
            <a:off x="994688" y="3680739"/>
            <a:ext cx="876298" cy="9443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8534400" y="819149"/>
            <a:ext cx="609600" cy="608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34400" y="1476375"/>
            <a:ext cx="609600" cy="608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534400" y="2134284"/>
            <a:ext cx="609600" cy="608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534400" y="2801034"/>
            <a:ext cx="609600" cy="608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534400" y="3467784"/>
            <a:ext cx="609600" cy="608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686800" y="971550"/>
            <a:ext cx="533400" cy="369332"/>
          </a:xfrm>
          <a:prstGeom prst="rect">
            <a:avLst/>
          </a:prstGeom>
          <a:noFill/>
        </p:spPr>
        <p:txBody>
          <a:bodyPr wrap="square" rtlCol="0">
            <a:spAutoFit/>
          </a:bodyPr>
          <a:lstStyle/>
          <a:p>
            <a:r>
              <a:rPr lang="en-US"/>
              <a:t>1</a:t>
            </a:r>
          </a:p>
        </p:txBody>
      </p:sp>
      <p:sp>
        <p:nvSpPr>
          <p:cNvPr id="42" name="TextBox 41"/>
          <p:cNvSpPr txBox="1"/>
          <p:nvPr/>
        </p:nvSpPr>
        <p:spPr>
          <a:xfrm>
            <a:off x="8677275" y="1596167"/>
            <a:ext cx="533400" cy="369332"/>
          </a:xfrm>
          <a:prstGeom prst="rect">
            <a:avLst/>
          </a:prstGeom>
          <a:noFill/>
        </p:spPr>
        <p:txBody>
          <a:bodyPr wrap="square" rtlCol="0">
            <a:spAutoFit/>
          </a:bodyPr>
          <a:lstStyle/>
          <a:p>
            <a:r>
              <a:rPr lang="en-US"/>
              <a:t>2</a:t>
            </a:r>
          </a:p>
        </p:txBody>
      </p:sp>
      <p:sp>
        <p:nvSpPr>
          <p:cNvPr id="43" name="TextBox 42"/>
          <p:cNvSpPr txBox="1"/>
          <p:nvPr/>
        </p:nvSpPr>
        <p:spPr>
          <a:xfrm>
            <a:off x="8686800" y="2220504"/>
            <a:ext cx="533400" cy="369332"/>
          </a:xfrm>
          <a:prstGeom prst="rect">
            <a:avLst/>
          </a:prstGeom>
          <a:noFill/>
        </p:spPr>
        <p:txBody>
          <a:bodyPr wrap="square" rtlCol="0">
            <a:spAutoFit/>
          </a:bodyPr>
          <a:lstStyle/>
          <a:p>
            <a:r>
              <a:rPr lang="en-US"/>
              <a:t>3</a:t>
            </a:r>
          </a:p>
        </p:txBody>
      </p:sp>
      <p:sp>
        <p:nvSpPr>
          <p:cNvPr id="44" name="TextBox 43"/>
          <p:cNvSpPr txBox="1"/>
          <p:nvPr/>
        </p:nvSpPr>
        <p:spPr>
          <a:xfrm>
            <a:off x="8686800" y="2920826"/>
            <a:ext cx="533400" cy="369332"/>
          </a:xfrm>
          <a:prstGeom prst="rect">
            <a:avLst/>
          </a:prstGeom>
          <a:noFill/>
        </p:spPr>
        <p:txBody>
          <a:bodyPr wrap="square" rtlCol="0">
            <a:spAutoFit/>
          </a:bodyPr>
          <a:lstStyle/>
          <a:p>
            <a:r>
              <a:rPr lang="en-US"/>
              <a:t>4</a:t>
            </a:r>
          </a:p>
        </p:txBody>
      </p:sp>
      <p:sp>
        <p:nvSpPr>
          <p:cNvPr id="45" name="TextBox 44"/>
          <p:cNvSpPr txBox="1"/>
          <p:nvPr/>
        </p:nvSpPr>
        <p:spPr>
          <a:xfrm>
            <a:off x="8686800" y="3587576"/>
            <a:ext cx="533400" cy="369332"/>
          </a:xfrm>
          <a:prstGeom prst="rect">
            <a:avLst/>
          </a:prstGeom>
          <a:noFill/>
        </p:spPr>
        <p:txBody>
          <a:bodyPr wrap="square" rtlCol="0">
            <a:spAutoFit/>
          </a:bodyPr>
          <a:lstStyle/>
          <a:p>
            <a:r>
              <a:rPr lang="en-US"/>
              <a:t>5</a:t>
            </a:r>
          </a:p>
        </p:txBody>
      </p:sp>
      <p:sp>
        <p:nvSpPr>
          <p:cNvPr id="46" name="TextBox 45"/>
          <p:cNvSpPr txBox="1"/>
          <p:nvPr/>
        </p:nvSpPr>
        <p:spPr>
          <a:xfrm>
            <a:off x="5314950" y="2070888"/>
            <a:ext cx="476250" cy="614477"/>
          </a:xfrm>
          <a:prstGeom prst="rect">
            <a:avLst/>
          </a:prstGeom>
          <a:solidFill>
            <a:schemeClr val="tx2">
              <a:lumMod val="60000"/>
              <a:lumOff val="40000"/>
            </a:schemeClr>
          </a:solidFill>
          <a:ln>
            <a:solidFill>
              <a:srgbClr val="00FFFF"/>
            </a:solidFill>
          </a:ln>
        </p:spPr>
        <p:txBody>
          <a:bodyPr wrap="square" rtlCol="0">
            <a:spAutoFit/>
          </a:bodyPr>
          <a:lstStyle/>
          <a:p>
            <a:pPr algn="ctr"/>
            <a:r>
              <a:rPr lang="en-US" sz="2400" b="1"/>
              <a:t>J</a:t>
            </a:r>
          </a:p>
        </p:txBody>
      </p:sp>
      <p:sp>
        <p:nvSpPr>
          <p:cNvPr id="47" name="TextBox 46"/>
          <p:cNvSpPr txBox="1"/>
          <p:nvPr/>
        </p:nvSpPr>
        <p:spPr>
          <a:xfrm>
            <a:off x="3895725" y="2080287"/>
            <a:ext cx="476250" cy="614477"/>
          </a:xfrm>
          <a:prstGeom prst="rect">
            <a:avLst/>
          </a:prstGeom>
          <a:solidFill>
            <a:schemeClr val="tx2">
              <a:lumMod val="60000"/>
              <a:lumOff val="40000"/>
            </a:schemeClr>
          </a:solidFill>
          <a:ln>
            <a:solidFill>
              <a:srgbClr val="00FFFF"/>
            </a:solidFill>
          </a:ln>
        </p:spPr>
        <p:txBody>
          <a:bodyPr wrap="square" rtlCol="0">
            <a:spAutoFit/>
          </a:bodyPr>
          <a:lstStyle/>
          <a:p>
            <a:pPr algn="ctr"/>
            <a:r>
              <a:rPr lang="en-US" sz="2400" b="1"/>
              <a:t>F</a:t>
            </a:r>
          </a:p>
        </p:txBody>
      </p:sp>
      <p:sp>
        <p:nvSpPr>
          <p:cNvPr id="49" name="TextBox 48"/>
          <p:cNvSpPr txBox="1"/>
          <p:nvPr/>
        </p:nvSpPr>
        <p:spPr>
          <a:xfrm>
            <a:off x="4248150" y="-9495"/>
            <a:ext cx="1371600" cy="381000"/>
          </a:xfrm>
          <a:prstGeom prst="rect">
            <a:avLst/>
          </a:prstGeom>
          <a:solidFill>
            <a:srgbClr val="FFFF00"/>
          </a:solidFill>
        </p:spPr>
        <p:txBody>
          <a:bodyPr wrap="square" rtlCol="0">
            <a:spAutoFit/>
          </a:bodyPr>
          <a:lstStyle/>
          <a:p>
            <a:r>
              <a:rPr lang="en-US">
                <a:latin typeface="Times New Roman" pitchFamily="18" charset="0"/>
                <a:cs typeface="Times New Roman" pitchFamily="18" charset="0"/>
              </a:rPr>
              <a:t>Đặt ngón trỏ</a:t>
            </a:r>
          </a:p>
        </p:txBody>
      </p:sp>
      <p:sp>
        <p:nvSpPr>
          <p:cNvPr id="50" name="TextBox 49"/>
          <p:cNvSpPr txBox="1"/>
          <p:nvPr/>
        </p:nvSpPr>
        <p:spPr>
          <a:xfrm>
            <a:off x="4248150" y="425450"/>
            <a:ext cx="685800" cy="369332"/>
          </a:xfrm>
          <a:prstGeom prst="rect">
            <a:avLst/>
          </a:prstGeom>
          <a:solidFill>
            <a:schemeClr val="tx2">
              <a:lumMod val="60000"/>
              <a:lumOff val="40000"/>
            </a:schemeClr>
          </a:solidFill>
          <a:ln>
            <a:solidFill>
              <a:schemeClr val="bg1"/>
            </a:solidFill>
          </a:ln>
        </p:spPr>
        <p:txBody>
          <a:bodyPr wrap="square" rtlCol="0">
            <a:spAutoFit/>
          </a:bodyPr>
          <a:lstStyle/>
          <a:p>
            <a:r>
              <a:rPr lang="en-US">
                <a:latin typeface="Times New Roman" pitchFamily="18" charset="0"/>
                <a:cs typeface="Times New Roman" pitchFamily="18" charset="0"/>
              </a:rPr>
              <a:t>Trái</a:t>
            </a:r>
          </a:p>
        </p:txBody>
      </p:sp>
      <p:sp>
        <p:nvSpPr>
          <p:cNvPr id="51" name="TextBox 50"/>
          <p:cNvSpPr txBox="1"/>
          <p:nvPr/>
        </p:nvSpPr>
        <p:spPr>
          <a:xfrm>
            <a:off x="4933950" y="428685"/>
            <a:ext cx="685800" cy="369332"/>
          </a:xfrm>
          <a:prstGeom prst="rect">
            <a:avLst/>
          </a:prstGeom>
          <a:solidFill>
            <a:schemeClr val="tx2">
              <a:lumMod val="60000"/>
              <a:lumOff val="40000"/>
            </a:schemeClr>
          </a:solidFill>
        </p:spPr>
        <p:txBody>
          <a:bodyPr wrap="square" rtlCol="0">
            <a:spAutoFit/>
          </a:bodyPr>
          <a:lstStyle/>
          <a:p>
            <a:r>
              <a:rPr lang="en-US">
                <a:latin typeface="Times New Roman" pitchFamily="18" charset="0"/>
                <a:cs typeface="Times New Roman" pitchFamily="18" charset="0"/>
              </a:rPr>
              <a:t>Phải</a:t>
            </a:r>
          </a:p>
        </p:txBody>
      </p:sp>
      <p:cxnSp>
        <p:nvCxnSpPr>
          <p:cNvPr id="53" name="Straight Arrow Connector 52"/>
          <p:cNvCxnSpPr>
            <a:stCxn id="50" idx="2"/>
            <a:endCxn id="47" idx="0"/>
          </p:cNvCxnSpPr>
          <p:nvPr/>
        </p:nvCxnSpPr>
        <p:spPr>
          <a:xfrm flipH="1">
            <a:off x="4133850" y="794782"/>
            <a:ext cx="457200" cy="12855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a:stCxn id="51" idx="2"/>
            <a:endCxn id="46" idx="0"/>
          </p:cNvCxnSpPr>
          <p:nvPr/>
        </p:nvCxnSpPr>
        <p:spPr>
          <a:xfrm>
            <a:off x="5276850" y="798017"/>
            <a:ext cx="276225" cy="12728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05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randombar(horizont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randombar(horizontal)">
                                      <p:cBhvr>
                                        <p:cTn id="51" dur="500"/>
                                        <p:tgtEl>
                                          <p:spTgt spid="3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randombar(horizontal)">
                                      <p:cBhvr>
                                        <p:cTn id="54" dur="500"/>
                                        <p:tgtEl>
                                          <p:spTgt spid="3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randombar(horizontal)">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randombar(horizontal)">
                                      <p:cBhvr>
                                        <p:cTn id="62" dur="500"/>
                                        <p:tgtEl>
                                          <p:spTgt spid="4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randombar(horizontal)">
                                      <p:cBhvr>
                                        <p:cTn id="65" dur="500"/>
                                        <p:tgtEl>
                                          <p:spTgt spid="50"/>
                                        </p:tgtEl>
                                      </p:cBhvr>
                                    </p:animEffect>
                                  </p:childTnLst>
                                </p:cTn>
                              </p:par>
                              <p:par>
                                <p:cTn id="66" presetID="14" presetClass="entr" presetSubtype="1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randombar(horizontal)">
                                      <p:cBhvr>
                                        <p:cTn id="68" dur="500"/>
                                        <p:tgtEl>
                                          <p:spTgt spid="5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randombar(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500"/>
                                        <p:tgtEl>
                                          <p:spTgt spid="51"/>
                                        </p:tgtEl>
                                      </p:cBhvr>
                                    </p:animEffect>
                                  </p:childTnLst>
                                </p:cTn>
                              </p:par>
                              <p:par>
                                <p:cTn id="77" presetID="14" presetClass="entr" presetSubtype="1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randombar(horizontal)">
                                      <p:cBhvr>
                                        <p:cTn id="79" dur="500"/>
                                        <p:tgtEl>
                                          <p:spTgt spid="5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34" grpId="0" animBg="1"/>
      <p:bldP spid="35" grpId="0" animBg="1"/>
      <p:bldP spid="41" grpId="0"/>
      <p:bldP spid="42" grpId="0"/>
      <p:bldP spid="43" grpId="0"/>
      <p:bldP spid="44" grpId="0"/>
      <p:bldP spid="45" grpId="0"/>
      <p:bldP spid="46" grpId="0" animBg="1"/>
      <p:bldP spid="47"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33875" y="1657350"/>
            <a:ext cx="4581525" cy="1231106"/>
          </a:xfrm>
          <a:prstGeom prst="rect">
            <a:avLst/>
          </a:prstGeom>
          <a:solidFill>
            <a:srgbClr val="FFFF00"/>
          </a:solidFill>
        </p:spPr>
        <p:txBody>
          <a:bodyPr wrap="square" rtlCol="0">
            <a:spAutoFit/>
          </a:bodyPr>
          <a:lstStyle/>
          <a:p>
            <a:r>
              <a:rPr lang="en-US" sz="2800" b="1">
                <a:solidFill>
                  <a:srgbClr val="FF0000"/>
                </a:solidFill>
              </a:rPr>
              <a:t>Trên hàng phím cơ sở có hai phím là         và </a:t>
            </a:r>
            <a:endParaRPr lang="en-US" sz="3200" b="1">
              <a:solidFill>
                <a:srgbClr val="FF0000"/>
              </a:solidFill>
            </a:endParaRPr>
          </a:p>
          <a:p>
            <a:r>
              <a:rPr lang="en-US"/>
              <a:t> </a:t>
            </a:r>
          </a:p>
        </p:txBody>
      </p:sp>
      <p:sp>
        <p:nvSpPr>
          <p:cNvPr id="4" name="TextBox 3"/>
          <p:cNvSpPr txBox="1"/>
          <p:nvPr/>
        </p:nvSpPr>
        <p:spPr>
          <a:xfrm>
            <a:off x="838200" y="1047750"/>
            <a:ext cx="2743200" cy="2677656"/>
          </a:xfrm>
          <a:prstGeom prst="rect">
            <a:avLst/>
          </a:prstGeom>
          <a:solidFill>
            <a:srgbClr val="FFFF00"/>
          </a:solidFill>
        </p:spPr>
        <p:txBody>
          <a:bodyPr wrap="square" rtlCol="0">
            <a:spAutoFit/>
          </a:bodyPr>
          <a:lstStyle/>
          <a:p>
            <a:pPr algn="just"/>
            <a:r>
              <a:rPr lang="en-US" sz="2800">
                <a:latin typeface="Times New Roman" pitchFamily="18" charset="0"/>
                <a:cs typeface="Times New Roman" pitchFamily="18" charset="0"/>
              </a:rPr>
              <a:t>Em hãy quan sát hàng phím cơ sở và cho biết có phím nào khác biệt với các phím còn lại</a:t>
            </a:r>
          </a:p>
        </p:txBody>
      </p:sp>
      <p:sp>
        <p:nvSpPr>
          <p:cNvPr id="5" name="TextBox 4"/>
          <p:cNvSpPr txBox="1"/>
          <p:nvPr/>
        </p:nvSpPr>
        <p:spPr>
          <a:xfrm>
            <a:off x="933450" y="361950"/>
            <a:ext cx="6610350" cy="523220"/>
          </a:xfrm>
          <a:prstGeom prst="rect">
            <a:avLst/>
          </a:prstGeom>
          <a:noFill/>
        </p:spPr>
        <p:txBody>
          <a:bodyPr wrap="square" rtlCol="0">
            <a:spAutoFit/>
          </a:bodyPr>
          <a:lstStyle/>
          <a:p>
            <a:r>
              <a:rPr lang="en-US" sz="2800">
                <a:latin typeface="Times New Roman" pitchFamily="18" charset="0"/>
                <a:cs typeface="Times New Roman" pitchFamily="18" charset="0"/>
              </a:rPr>
              <a:t>HOẠT ĐỘNG 2: Sự khác biệt của bàn phím </a:t>
            </a:r>
          </a:p>
        </p:txBody>
      </p:sp>
      <p:sp>
        <p:nvSpPr>
          <p:cNvPr id="6" name="TextBox 5"/>
          <p:cNvSpPr txBox="1"/>
          <p:nvPr/>
        </p:nvSpPr>
        <p:spPr>
          <a:xfrm>
            <a:off x="6700837" y="2124879"/>
            <a:ext cx="476250" cy="614477"/>
          </a:xfrm>
          <a:prstGeom prst="rect">
            <a:avLst/>
          </a:prstGeom>
          <a:solidFill>
            <a:schemeClr val="tx2">
              <a:lumMod val="60000"/>
              <a:lumOff val="40000"/>
            </a:schemeClr>
          </a:solidFill>
          <a:ln>
            <a:solidFill>
              <a:srgbClr val="00FFFF"/>
            </a:solidFill>
          </a:ln>
        </p:spPr>
        <p:txBody>
          <a:bodyPr wrap="square" rtlCol="0">
            <a:spAutoFit/>
          </a:bodyPr>
          <a:lstStyle/>
          <a:p>
            <a:pPr algn="ctr"/>
            <a:r>
              <a:rPr lang="en-US" sz="2400" b="1"/>
              <a:t>J</a:t>
            </a:r>
          </a:p>
        </p:txBody>
      </p:sp>
      <p:sp>
        <p:nvSpPr>
          <p:cNvPr id="7" name="TextBox 6"/>
          <p:cNvSpPr txBox="1"/>
          <p:nvPr/>
        </p:nvSpPr>
        <p:spPr>
          <a:xfrm>
            <a:off x="5638800" y="2124879"/>
            <a:ext cx="476250" cy="614477"/>
          </a:xfrm>
          <a:prstGeom prst="rect">
            <a:avLst/>
          </a:prstGeom>
          <a:solidFill>
            <a:schemeClr val="tx2">
              <a:lumMod val="60000"/>
              <a:lumOff val="40000"/>
            </a:schemeClr>
          </a:solidFill>
          <a:ln>
            <a:solidFill>
              <a:srgbClr val="00FFFF"/>
            </a:solidFill>
          </a:ln>
        </p:spPr>
        <p:txBody>
          <a:bodyPr wrap="square" rtlCol="0">
            <a:spAutoFit/>
          </a:bodyPr>
          <a:lstStyle/>
          <a:p>
            <a:pPr algn="ctr"/>
            <a:r>
              <a:rPr lang="en-US" sz="2400" b="1"/>
              <a:t>F</a:t>
            </a:r>
          </a:p>
        </p:txBody>
      </p:sp>
      <p:sp>
        <p:nvSpPr>
          <p:cNvPr id="10" name="Right Arrow 9"/>
          <p:cNvSpPr/>
          <p:nvPr/>
        </p:nvSpPr>
        <p:spPr>
          <a:xfrm>
            <a:off x="3581400" y="1957273"/>
            <a:ext cx="75247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42950"/>
            <a:ext cx="8267700" cy="1384995"/>
          </a:xfrm>
          <a:prstGeom prst="rect">
            <a:avLst/>
          </a:prstGeom>
          <a:solidFill>
            <a:srgbClr val="FFFF00"/>
          </a:solidFill>
        </p:spPr>
        <p:txBody>
          <a:bodyPr wrap="square" rtlCol="0">
            <a:spAutoFit/>
          </a:bodyPr>
          <a:lstStyle/>
          <a:p>
            <a:pPr algn="just"/>
            <a:r>
              <a:rPr lang="en-US" sz="2800">
                <a:latin typeface="Times New Roman" pitchFamily="18" charset="0"/>
                <a:cs typeface="Times New Roman" pitchFamily="18" charset="0"/>
              </a:rPr>
              <a:t>Em hãy chọn biểu tượng phần mềm Wordpap       trên màn hình nền. Em hãy nhắp đúp chuột kích hoạt phần mềm đó. Đặt tay lện bàn phím và gõ tên em không dấu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742950"/>
            <a:ext cx="533400" cy="533400"/>
          </a:xfrm>
          <a:prstGeom prst="rect">
            <a:avLst/>
          </a:prstGeom>
        </p:spPr>
      </p:pic>
    </p:spTree>
    <p:extLst>
      <p:ext uri="{BB962C8B-B14F-4D97-AF65-F5344CB8AC3E}">
        <p14:creationId xmlns:p14="http://schemas.microsoft.com/office/powerpoint/2010/main" val="3314408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509</Words>
  <Application>Microsoft Office PowerPoint</Application>
  <PresentationFormat>On-screen Show (16:9)</PresentationFormat>
  <Paragraphs>80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HP-001</vt:lpstr>
      <vt:lpstr>Arial</vt:lpstr>
      <vt:lpstr>Calibri</vt:lpstr>
      <vt:lpstr>Calibri Light</vt:lpstr>
      <vt:lpstr>Cambria</vt:lpstr>
      <vt:lpstr>HP001 4 hàng</vt:lpstr>
      <vt:lpstr>Times New Roman</vt:lpstr>
      <vt:lpstr>Office Theme</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linhchi2107</cp:lastModifiedBy>
  <cp:revision>141</cp:revision>
  <dcterms:created xsi:type="dcterms:W3CDTF">2017-10-03T01:20:28Z</dcterms:created>
  <dcterms:modified xsi:type="dcterms:W3CDTF">2022-11-15T01:57:34Z</dcterms:modified>
</cp:coreProperties>
</file>