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6" r:id="rId3"/>
    <p:sldId id="257" r:id="rId4"/>
    <p:sldId id="258" r:id="rId6"/>
    <p:sldId id="259"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microsoft.com/office/2007/relationships/hdphoto" Target="../media/image23.wdp"/><Relationship Id="rId8" Type="http://schemas.openxmlformats.org/officeDocument/2006/relationships/image" Target="../media/image22.png"/><Relationship Id="rId7" Type="http://schemas.openxmlformats.org/officeDocument/2006/relationships/image" Target="../media/image21.GIF"/><Relationship Id="rId6" Type="http://schemas.microsoft.com/office/2007/relationships/hdphoto" Target="../media/image20.wdp"/><Relationship Id="rId5" Type="http://schemas.openxmlformats.org/officeDocument/2006/relationships/image" Target="../media/image19.png"/><Relationship Id="rId4" Type="http://schemas.microsoft.com/office/2007/relationships/hdphoto" Target="../media/image18.wdp"/><Relationship Id="rId3" Type="http://schemas.openxmlformats.org/officeDocument/2006/relationships/image" Target="../media/image17.png"/><Relationship Id="rId28" Type="http://schemas.openxmlformats.org/officeDocument/2006/relationships/slideLayout" Target="../slideLayouts/slideLayout2.xml"/><Relationship Id="rId27" Type="http://schemas.openxmlformats.org/officeDocument/2006/relationships/image" Target="../media/image41.png"/><Relationship Id="rId26" Type="http://schemas.microsoft.com/office/2007/relationships/hdphoto" Target="../media/image40.wdp"/><Relationship Id="rId25" Type="http://schemas.openxmlformats.org/officeDocument/2006/relationships/image" Target="../media/image39.png"/><Relationship Id="rId24" Type="http://schemas.openxmlformats.org/officeDocument/2006/relationships/image" Target="../media/image38.GIF"/><Relationship Id="rId23" Type="http://schemas.microsoft.com/office/2007/relationships/hdphoto" Target="../media/image37.wdp"/><Relationship Id="rId22" Type="http://schemas.openxmlformats.org/officeDocument/2006/relationships/image" Target="../media/image36.png"/><Relationship Id="rId21" Type="http://schemas.microsoft.com/office/2007/relationships/hdphoto" Target="../media/image35.wdp"/><Relationship Id="rId20" Type="http://schemas.openxmlformats.org/officeDocument/2006/relationships/image" Target="../media/image34.png"/><Relationship Id="rId2" Type="http://schemas.microsoft.com/office/2007/relationships/hdphoto" Target="../media/image16.wdp"/><Relationship Id="rId19" Type="http://schemas.microsoft.com/office/2007/relationships/hdphoto" Target="../media/image33.wdp"/><Relationship Id="rId18" Type="http://schemas.openxmlformats.org/officeDocument/2006/relationships/image" Target="../media/image32.png"/><Relationship Id="rId17" Type="http://schemas.microsoft.com/office/2007/relationships/hdphoto" Target="../media/image31.wdp"/><Relationship Id="rId16" Type="http://schemas.openxmlformats.org/officeDocument/2006/relationships/image" Target="../media/image30.png"/><Relationship Id="rId15" Type="http://schemas.openxmlformats.org/officeDocument/2006/relationships/image" Target="../media/image29.GIF"/><Relationship Id="rId14" Type="http://schemas.microsoft.com/office/2007/relationships/hdphoto" Target="../media/image28.wdp"/><Relationship Id="rId13" Type="http://schemas.openxmlformats.org/officeDocument/2006/relationships/image" Target="../media/image27.png"/><Relationship Id="rId12" Type="http://schemas.openxmlformats.org/officeDocument/2006/relationships/image" Target="../media/image26.GIF"/><Relationship Id="rId11" Type="http://schemas.microsoft.com/office/2007/relationships/hdphoto" Target="../media/image25.wdp"/><Relationship Id="rId10" Type="http://schemas.openxmlformats.org/officeDocument/2006/relationships/image" Target="../media/image24.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l="26756" t="9026" r="22530" b="69229"/>
          <a:stretch>
            <a:fillRect/>
          </a:stretch>
        </p:blipFill>
        <p:spPr bwMode="auto">
          <a:xfrm flipH="1">
            <a:off x="8333845" y="3354506"/>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4"/>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5"/>
          <a:stretch>
            <a:fillRect/>
          </a:stretch>
        </p:blipFill>
        <p:spPr>
          <a:xfrm>
            <a:off x="407467" y="4744556"/>
            <a:ext cx="1249138" cy="1794878"/>
          </a:xfrm>
          <a:prstGeom prst="rect">
            <a:avLst/>
          </a:prstGeom>
          <a:noFill/>
          <a:ln w="9525">
            <a:noFill/>
          </a:ln>
        </p:spPr>
      </p:pic>
      <p:pic>
        <p:nvPicPr>
          <p:cNvPr id="9"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46380" y="3215640"/>
            <a:ext cx="11389360" cy="1322070"/>
          </a:xfrm>
          <a:prstGeom prst="rect">
            <a:avLst/>
          </a:prstGeom>
          <a:noFill/>
        </p:spPr>
        <p:txBody>
          <a:bodyPr wrap="square" rtlCol="0">
            <a:spAutoFit/>
          </a:bodyPr>
          <a:lstStyle/>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ÔN TẬP CUỐI HỌC KÌ I</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TIẾT 9,10</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626464" y="645391"/>
            <a:ext cx="4704080" cy="460375"/>
          </a:xfrm>
          <a:prstGeom prst="rect">
            <a:avLst/>
          </a:prstGeom>
          <a:noFill/>
        </p:spPr>
        <p:txBody>
          <a:bodyPr wrap="none" rtlCol="0">
            <a:spAutoFit/>
            <a:scene3d>
              <a:camera prst="orthographicFront"/>
              <a:lightRig rig="threePt" dir="t"/>
            </a:scene3d>
            <a:sp3d contourW="12700"/>
          </a:bodyPr>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0" y="1950384"/>
            <a:ext cx="4629945" cy="541515"/>
          </a:xfrm>
          <a:prstGeom prst="rect">
            <a:avLst/>
          </a:prstGeom>
        </p:spPr>
        <p:txBody>
          <a:bodyPr wrap="none" fromWordArt="1">
            <a:prstTxWarp prst="textPlain">
              <a:avLst>
                <a:gd name="adj" fmla="val 50000"/>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endPar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92" b="99769" l="10000" r="95769"/>
                    </a14:imgEffect>
                  </a14:imgLayer>
                </a14:imgProps>
              </a:ext>
              <a:ext uri="{28A0092B-C50C-407E-A947-70E740481C1C}">
                <a14:useLocalDpi xmlns:a14="http://schemas.microsoft.com/office/drawing/2010/main" val="0"/>
              </a:ext>
            </a:extLst>
          </a:blip>
          <a:srcRect l="7936" r="4762"/>
          <a:stretch>
            <a:fillRect/>
          </a:stretch>
        </p:blipFill>
        <p:spPr>
          <a:xfrm>
            <a:off x="0" y="457200"/>
            <a:ext cx="2625436" cy="2367395"/>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a:fillRect/>
          </a:stretch>
        </p:blipFill>
        <p:spPr>
          <a:xfrm>
            <a:off x="7886700" y="34636"/>
            <a:ext cx="4038600" cy="3657600"/>
          </a:xfrm>
          <a:prstGeom prst="rect">
            <a:avLst/>
          </a:prstGeom>
        </p:spPr>
      </p:pic>
      <p:pic>
        <p:nvPicPr>
          <p:cNvPr id="6" name="Picture 5"/>
          <p:cNvPicPr>
            <a:picLocks noChangeAspect="1"/>
          </p:cNvPicPr>
          <p:nvPr/>
        </p:nvPicPr>
        <p:blipFill>
          <a:blip r:embed="rId7"/>
          <a:stretch>
            <a:fillRect/>
          </a:stretch>
        </p:blipFill>
        <p:spPr>
          <a:xfrm>
            <a:off x="4038600" y="457199"/>
            <a:ext cx="2133600" cy="1143001"/>
          </a:xfrm>
          <a:prstGeom prst="ellipse">
            <a:avLst/>
          </a:prstGeom>
          <a:ln>
            <a:noFill/>
          </a:ln>
          <a:effectLst>
            <a:softEdge rad="112500"/>
          </a:effectLst>
        </p:spPr>
      </p:pic>
      <p:pic>
        <p:nvPicPr>
          <p:cNvPr id="7" name="Picture 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551" b="97911" l="5556" r="91333">
                        <a14:foregroundMark x1="18000" y1="11175" x2="16222" y2="20627"/>
                        <a14:foregroundMark x1="13222" y1="14204" x2="12778" y2="19530"/>
                        <a14:foregroundMark x1="28778" y1="91123" x2="46778" y2="93368"/>
                        <a14:foregroundMark x1="70889" y1="93368" x2="89333" y2="90339"/>
                      </a14:backgroundRemoval>
                    </a14:imgEffect>
                  </a14:imgLayer>
                </a14:imgProps>
              </a:ext>
              <a:ext uri="{28A0092B-C50C-407E-A947-70E740481C1C}">
                <a14:useLocalDpi xmlns:a14="http://schemas.microsoft.com/office/drawing/2010/main" val="0"/>
              </a:ext>
            </a:extLst>
          </a:blip>
          <a:srcRect l="6370" t="3219" r="8518" b="3030"/>
          <a:stretch>
            <a:fillRect/>
          </a:stretch>
        </p:blipFill>
        <p:spPr>
          <a:xfrm>
            <a:off x="2098011" y="1898939"/>
            <a:ext cx="1409701" cy="1524000"/>
          </a:xfrm>
          <a:prstGeom prst="rect">
            <a:avLst/>
          </a:prstGeom>
        </p:spPr>
      </p:pic>
      <p:pic>
        <p:nvPicPr>
          <p:cNvPr id="9" name="Picture 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769" b="93196" l="0" r="99462">
                        <a14:foregroundMark x1="44308" y1="33149" x2="46846" y2="44462"/>
                        <a14:foregroundMark x1="57231" y1="31725" x2="54154" y2="50079"/>
                        <a14:foregroundMark x1="49769" y1="25870" x2="54923" y2="24842"/>
                        <a14:foregroundMark x1="46077" y1="77136" x2="44692" y2="85839"/>
                        <a14:foregroundMark x1="37846" y1="87104" x2="44538" y2="84810"/>
                        <a14:foregroundMark x1="58846" y1="78560" x2="59000" y2="90111"/>
                        <a14:foregroundMark x1="33538" y1="17563" x2="17231" y2="39557"/>
                        <a14:foregroundMark x1="45692" y1="17168" x2="45846" y2="19778"/>
                        <a14:foregroundMark x1="58231" y1="32516" x2="59231" y2="41614"/>
                        <a14:foregroundMark x1="41923" y1="33703" x2="41538" y2="40981"/>
                        <a14:foregroundMark x1="25231" y1="33703" x2="18154" y2="50079"/>
                        <a14:foregroundMark x1="8923" y1="31725" x2="14846" y2="55142"/>
                        <a14:foregroundMark x1="18538" y1="31092" x2="15846" y2="36946"/>
                        <a14:foregroundMark x1="7154" y1="33149" x2="2846" y2="41851"/>
                        <a14:foregroundMark x1="6231" y1="32358" x2="1077" y2="40981"/>
                        <a14:foregroundMark x1="10308" y1="50475" x2="12846" y2="51741"/>
                        <a14:foregroundMark x1="5000" y1="51108" x2="3231" y2="58782"/>
                        <a14:foregroundMark x1="7385" y1="81250" x2="5231" y2="90902"/>
                        <a14:foregroundMark x1="3846" y1="81646" x2="1846" y2="89320"/>
                        <a14:foregroundMark x1="9538" y1="83070" x2="7769" y2="91535"/>
                        <a14:foregroundMark x1="9923" y1="83465" x2="10308" y2="87263"/>
                        <a14:foregroundMark x1="20538" y1="79984" x2="21923" y2="89082"/>
                        <a14:foregroundMark x1="24462" y1="83623" x2="29538" y2="87263"/>
                        <a14:foregroundMark x1="25615" y1="83070" x2="31308" y2="86867"/>
                        <a14:foregroundMark x1="26462" y1="87500" x2="28615" y2="88687"/>
                        <a14:foregroundMark x1="54692" y1="39399" x2="47462" y2="47468"/>
                        <a14:foregroundMark x1="41154" y1="51503" x2="40154" y2="60601"/>
                        <a14:foregroundMark x1="59000" y1="33703" x2="62000" y2="40981"/>
                      </a14:backgroundRemoval>
                    </a14:imgEffect>
                  </a14:imgLayer>
                </a14:imgProps>
              </a:ext>
              <a:ext uri="{28A0092B-C50C-407E-A947-70E740481C1C}">
                <a14:useLocalDpi xmlns:a14="http://schemas.microsoft.com/office/drawing/2010/main" val="0"/>
              </a:ext>
            </a:extLst>
          </a:blip>
          <a:srcRect t="3334" r="33795" b="6665"/>
          <a:stretch>
            <a:fillRect/>
          </a:stretch>
        </p:blipFill>
        <p:spPr>
          <a:xfrm>
            <a:off x="9282067" y="4119234"/>
            <a:ext cx="2286001" cy="1283277"/>
          </a:xfrm>
          <a:prstGeom prst="rect">
            <a:avLst/>
          </a:prstGeom>
        </p:spPr>
      </p:pic>
      <p:pic>
        <p:nvPicPr>
          <p:cNvPr id="10" name="Picture 9"/>
          <p:cNvPicPr>
            <a:picLocks noChangeAspect="1"/>
          </p:cNvPicPr>
          <p:nvPr/>
        </p:nvPicPr>
        <p:blipFill>
          <a:blip r:embed="rId12"/>
          <a:stretch>
            <a:fillRect/>
          </a:stretch>
        </p:blipFill>
        <p:spPr>
          <a:xfrm>
            <a:off x="7550199" y="2313474"/>
            <a:ext cx="1257300" cy="1825336"/>
          </a:xfrm>
          <a:prstGeom prst="rect">
            <a:avLst/>
          </a:prstGeom>
        </p:spPr>
      </p:pic>
      <p:pic>
        <p:nvPicPr>
          <p:cNvPr id="11" name="Picture 10"/>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8460" b="92677" l="0" r="100000">
                        <a14:foregroundMark x1="21616" y1="16597" x2="27677" y2="71849"/>
                        <a14:foregroundMark x1="21010" y1="51681" x2="21010" y2="58613"/>
                        <a14:backgroundMark x1="2828" y1="31933" x2="12121" y2="83193"/>
                        <a14:backgroundMark x1="49899" y1="31303" x2="49899" y2="83193"/>
                        <a14:backgroundMark x1="58586" y1="41176" x2="66667" y2="46008"/>
                        <a14:backgroundMark x1="80202" y1="47479" x2="88283" y2="41807"/>
                        <a14:backgroundMark x1="41212" y1="39076" x2="36364" y2="46008"/>
                      </a14:backgroundRemoval>
                    </a14:imgEffect>
                  </a14:imgLayer>
                </a14:imgProps>
              </a:ext>
              <a:ext uri="{28A0092B-C50C-407E-A947-70E740481C1C}">
                <a14:useLocalDpi xmlns:a14="http://schemas.microsoft.com/office/drawing/2010/main" val="0"/>
              </a:ext>
            </a:extLst>
          </a:blip>
          <a:srcRect b="15278"/>
          <a:stretch>
            <a:fillRect/>
          </a:stretch>
        </p:blipFill>
        <p:spPr>
          <a:xfrm>
            <a:off x="1676400" y="3692236"/>
            <a:ext cx="2058354" cy="1676400"/>
          </a:xfrm>
          <a:prstGeom prst="rect">
            <a:avLst/>
          </a:prstGeom>
        </p:spPr>
      </p:pic>
      <p:pic>
        <p:nvPicPr>
          <p:cNvPr id="12" name="Picture 11"/>
          <p:cNvPicPr>
            <a:picLocks noChangeAspect="1"/>
          </p:cNvPicPr>
          <p:nvPr/>
        </p:nvPicPr>
        <p:blipFill>
          <a:blip r:embed="rId15"/>
          <a:stretch>
            <a:fillRect/>
          </a:stretch>
        </p:blipFill>
        <p:spPr>
          <a:xfrm>
            <a:off x="9759272" y="2646730"/>
            <a:ext cx="1137329" cy="915213"/>
          </a:xfrm>
          <a:prstGeom prst="rect">
            <a:avLst/>
          </a:prstGeom>
        </p:spPr>
      </p:pic>
      <p:pic>
        <p:nvPicPr>
          <p:cNvPr id="13" name="Picture 12"/>
          <p:cNvPicPr>
            <a:picLocks noChangeAspect="1"/>
          </p:cNvPicPr>
          <p:nvPr/>
        </p:nvPicPr>
        <p:blipFill>
          <a:blip r:embed="rId15"/>
          <a:stretch>
            <a:fillRect/>
          </a:stretch>
        </p:blipFill>
        <p:spPr>
          <a:xfrm>
            <a:off x="383511" y="2209800"/>
            <a:ext cx="1039920" cy="722981"/>
          </a:xfrm>
          <a:prstGeom prst="rect">
            <a:avLst/>
          </a:prstGeom>
        </p:spPr>
      </p:pic>
      <p:pic>
        <p:nvPicPr>
          <p:cNvPr id="14" name="Picture 13"/>
          <p:cNvPicPr>
            <a:picLocks noChangeAspect="1"/>
          </p:cNvPicPr>
          <p:nvPr/>
        </p:nvPicPr>
        <p:blipFill>
          <a:blip r:embed="rId15"/>
          <a:stretch>
            <a:fillRect/>
          </a:stretch>
        </p:blipFill>
        <p:spPr>
          <a:xfrm>
            <a:off x="1241951" y="2209800"/>
            <a:ext cx="967849" cy="614794"/>
          </a:xfrm>
          <a:prstGeom prst="rect">
            <a:avLst/>
          </a:prstGeom>
        </p:spPr>
      </p:pic>
      <p:pic>
        <p:nvPicPr>
          <p:cNvPr id="15" name="Picture 14"/>
          <p:cNvPicPr>
            <a:picLocks noChangeAspect="1"/>
          </p:cNvPicPr>
          <p:nvPr/>
        </p:nvPicPr>
        <p:blipFill>
          <a:blip r:embed="rId16">
            <a:extLst>
              <a:ext uri="{BEBA8EAE-BF5A-486C-A8C5-ECC9F3942E4B}">
                <a14:imgProps xmlns:a14="http://schemas.microsoft.com/office/drawing/2010/main">
                  <a14:imgLayer r:embed="rId17">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79960" y="398959"/>
            <a:ext cx="2153327" cy="1572075"/>
          </a:xfrm>
          <a:prstGeom prst="rect">
            <a:avLst/>
          </a:prstGeom>
        </p:spPr>
      </p:pic>
      <p:pic>
        <p:nvPicPr>
          <p:cNvPr id="16" name="Picture 15"/>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17" name="Picture 16"/>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9" name="Picture 18"/>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4000" b="89935" l="10000" r="90000">
                        <a14:foregroundMark x1="42907" y1="33161" x2="47442" y2="33161"/>
                        <a14:foregroundMark x1="45465" y1="31484" x2="45465" y2="31484"/>
                      </a14:backgroundRemoval>
                    </a14:imgEffect>
                  </a14:imgLayer>
                </a14:imgProps>
              </a:ext>
              <a:ext uri="{28A0092B-C50C-407E-A947-70E740481C1C}">
                <a14:useLocalDpi xmlns:a14="http://schemas.microsoft.com/office/drawing/2010/main" val="0"/>
              </a:ext>
            </a:extLst>
          </a:blip>
          <a:srcRect l="31111" r="31111"/>
          <a:stretch>
            <a:fillRect/>
          </a:stretch>
        </p:blipFill>
        <p:spPr>
          <a:xfrm>
            <a:off x="5974875" y="3692236"/>
            <a:ext cx="1295400" cy="1905000"/>
          </a:xfrm>
          <a:prstGeom prst="rect">
            <a:avLst/>
          </a:prstGeom>
        </p:spPr>
      </p:pic>
      <p:pic>
        <p:nvPicPr>
          <p:cNvPr id="20" name="Picture 19"/>
          <p:cNvPicPr>
            <a:picLocks noChangeAspect="1"/>
          </p:cNvPicPr>
          <p:nvPr/>
        </p:nvPicPr>
        <p:blipFill>
          <a:blip r:embed="rId24"/>
          <a:stretch>
            <a:fillRect/>
          </a:stretch>
        </p:blipFill>
        <p:spPr>
          <a:xfrm>
            <a:off x="6305550" y="29350"/>
            <a:ext cx="1581150" cy="1554718"/>
          </a:xfrm>
          <a:prstGeom prst="ellipse">
            <a:avLst/>
          </a:prstGeom>
          <a:ln>
            <a:noFill/>
          </a:ln>
          <a:effectLst>
            <a:softEdge rad="112500"/>
          </a:effectLst>
        </p:spPr>
      </p:pic>
      <p:pic>
        <p:nvPicPr>
          <p:cNvPr id="21" name="Picture 20"/>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a:fillRect/>
          </a:stretch>
        </p:blipFill>
        <p:spPr>
          <a:xfrm>
            <a:off x="3362114" y="4971333"/>
            <a:ext cx="1426110" cy="1371600"/>
          </a:xfrm>
          <a:prstGeom prst="rect">
            <a:avLst/>
          </a:prstGeom>
        </p:spPr>
      </p:pic>
      <p:pic>
        <p:nvPicPr>
          <p:cNvPr id="22" name="Picture 21"/>
          <p:cNvPicPr>
            <a:picLocks noChangeAspect="1"/>
          </p:cNvPicPr>
          <p:nvPr/>
        </p:nvPicPr>
        <p:blipFill rotWithShape="1">
          <a:blip r:embed="rId27">
            <a:extLst>
              <a:ext uri="{BEBA8EAE-BF5A-486C-A8C5-ECC9F3942E4B}">
                <a14:imgProps xmlns:a14="http://schemas.microsoft.com/office/drawing/2010/main">
                  <a14:imgLayer r:embed="rId2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a:fillRect/>
          </a:stretch>
        </p:blipFill>
        <p:spPr>
          <a:xfrm>
            <a:off x="11049000" y="4728834"/>
            <a:ext cx="1295400" cy="1447801"/>
          </a:xfrm>
          <a:prstGeom prst="rect">
            <a:avLst/>
          </a:prstGeom>
        </p:spPr>
      </p:pic>
      <p:sp>
        <p:nvSpPr>
          <p:cNvPr id="23" name="Rectangle 22"/>
          <p:cNvSpPr/>
          <p:nvPr/>
        </p:nvSpPr>
        <p:spPr>
          <a:xfrm>
            <a:off x="6619" y="6015373"/>
            <a:ext cx="12150436" cy="175323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vi-VN" alt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604020202020204" pitchFamily="34" charset="0"/>
                <a:ea typeface="Arial-Rounded" panose="020B0604020202020204" pitchFamily="34" charset="0"/>
                <a:cs typeface="Arial-Rounded" panose="020B0604020202020204" pitchFamily="34" charset="0"/>
              </a:rPr>
              <a:t>H</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604020202020204" pitchFamily="34" charset="0"/>
                <a:ea typeface="Arial-Rounded" panose="020B0604020202020204" pitchFamily="34" charset="0"/>
                <a:cs typeface="Arial-Rounded" panose="020B0604020202020204" pitchFamily="34" charset="0"/>
              </a:rPr>
              <a:t>ẹn gặp lại các bạn ở bài sau nhé</a:t>
            </a:r>
            <a:endPar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6"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6"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1" cstate="screen"/>
          <a:stretch>
            <a:fillRect/>
          </a:stretch>
        </p:blipFill>
        <p:spPr>
          <a:xfrm rot="16200000" flipV="1">
            <a:off x="2652062" y="-2681938"/>
            <a:ext cx="6858000" cy="12221875"/>
          </a:xfrm>
          <a:prstGeom prst="rect">
            <a:avLst/>
          </a:prstGeom>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p:cNvPicPr>
            <a:picLocks noChangeAspect="1"/>
          </p:cNvPicPr>
          <p:nvPr/>
        </p:nvPicPr>
        <p:blipFill rotWithShape="1">
          <a:blip r:embed="rId2" cstate="screen"/>
          <a:srcRect t="5326"/>
          <a:stretch>
            <a:fillRect/>
          </a:stretch>
        </p:blipFill>
        <p:spPr>
          <a:xfrm>
            <a:off x="9714797" y="3632886"/>
            <a:ext cx="2263295" cy="3624043"/>
          </a:xfrm>
          <a:prstGeom prst="rect">
            <a:avLst/>
          </a:prstGeom>
        </p:spPr>
      </p:pic>
      <p:sp>
        <p:nvSpPr>
          <p:cNvPr id="16" name="TextBox 15"/>
          <p:cNvSpPr txBox="1"/>
          <p:nvPr/>
        </p:nvSpPr>
        <p:spPr>
          <a:xfrm>
            <a:off x="4129051" y="2382318"/>
            <a:ext cx="5492476" cy="1569612"/>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Phần</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II: </a:t>
            </a:r>
            <a:r>
              <a:rPr kumimoji="0" lang="en-US" sz="4800" b="0" i="0" u="none" strike="noStrike" kern="1200" cap="none" spc="0" normalizeH="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Đánh</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800" b="0" i="0" u="none" strike="noStrike" kern="1200" cap="none" spc="0" normalizeH="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giá</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800" b="0" i="0" u="none" strike="noStrike" kern="1200" cap="none" spc="0" normalizeH="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cuối</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800" b="0" i="0" u="none" strike="noStrike" kern="1200" cap="none" spc="0" normalizeH="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học</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800" b="0" i="0" u="none" strike="noStrike" kern="1200" cap="none" spc="0" normalizeH="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kì</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I</a:t>
            </a:r>
            <a:endParaRPr kumimoji="0" lang="en-US" sz="4800" b="0"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977" y="148856"/>
            <a:ext cx="7028121" cy="584775"/>
          </a:xfrm>
          <a:prstGeom prst="rect">
            <a:avLst/>
          </a:prstGeom>
          <a:noFill/>
        </p:spPr>
        <p:txBody>
          <a:bodyPr wrap="square" rtlCol="0">
            <a:spAutoFit/>
          </a:bodyPr>
          <a:lstStyle/>
          <a:p>
            <a:r>
              <a:rPr lang="en-US" sz="3200" dirty="0">
                <a:latin typeface="Arial-Rounded" panose="020B0604020202020204" pitchFamily="34" charset="0"/>
                <a:ea typeface="Arial-Rounded" panose="020B0604020202020204" pitchFamily="34" charset="0"/>
                <a:cs typeface="Arial-Rounded" panose="020B0604020202020204" pitchFamily="34" charset="0"/>
              </a:rPr>
              <a:t>1. </a:t>
            </a:r>
            <a:r>
              <a:rPr lang="en-US" sz="3200" dirty="0" err="1">
                <a:latin typeface="Arial-Rounded" panose="020B0604020202020204" pitchFamily="34" charset="0"/>
                <a:ea typeface="Arial-Rounded" panose="020B0604020202020204" pitchFamily="34" charset="0"/>
                <a:cs typeface="Arial-Rounded" panose="020B0604020202020204" pitchFamily="34" charset="0"/>
              </a:rPr>
              <a:t>Đọc</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thành</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tiếng</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và</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trả</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lời</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câu</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hỏi</a:t>
            </a:r>
            <a:endParaRPr lang="en-US" sz="3200" dirty="0">
              <a:latin typeface="Arial-Rounded" panose="020B0604020202020204" pitchFamily="34" charset="0"/>
              <a:ea typeface="Arial-Rounded" panose="020B0604020202020204" pitchFamily="34" charset="0"/>
              <a:cs typeface="Arial-Rounded" panose="020B0604020202020204" pitchFamily="34" charset="0"/>
            </a:endParaRPr>
          </a:p>
        </p:txBody>
      </p:sp>
      <p:pic>
        <p:nvPicPr>
          <p:cNvPr id="4" name="Picture 3"/>
          <p:cNvPicPr>
            <a:picLocks noChangeAspect="1"/>
          </p:cNvPicPr>
          <p:nvPr/>
        </p:nvPicPr>
        <p:blipFill>
          <a:blip r:embed="rId1"/>
          <a:stretch>
            <a:fillRect/>
          </a:stretch>
        </p:blipFill>
        <p:spPr>
          <a:xfrm>
            <a:off x="2460883" y="1116972"/>
            <a:ext cx="7305675" cy="3667125"/>
          </a:xfrm>
          <a:prstGeom prst="rect">
            <a:avLst/>
          </a:prstGeom>
        </p:spPr>
      </p:pic>
      <p:sp>
        <p:nvSpPr>
          <p:cNvPr id="5" name="TextBox 4"/>
          <p:cNvSpPr txBox="1"/>
          <p:nvPr/>
        </p:nvSpPr>
        <p:spPr>
          <a:xfrm>
            <a:off x="829339" y="5241882"/>
            <a:ext cx="10568762" cy="584775"/>
          </a:xfrm>
          <a:prstGeom prst="rect">
            <a:avLst/>
          </a:prstGeom>
          <a:noFill/>
        </p:spPr>
        <p:txBody>
          <a:bodyPr wrap="square" rtlCol="0">
            <a:spAutoFit/>
          </a:bodyPr>
          <a:lstStyle/>
          <a:p>
            <a:r>
              <a:rPr lang="en-US" sz="3200" dirty="0">
                <a:latin typeface="Arial-Rounded" panose="020B0604020202020204" pitchFamily="34" charset="0"/>
                <a:ea typeface="Arial-Rounded" panose="020B0604020202020204" pitchFamily="34" charset="0"/>
                <a:cs typeface="Arial-Rounded" panose="020B0604020202020204" pitchFamily="34" charset="0"/>
              </a:rPr>
              <a:t>a. </a:t>
            </a:r>
            <a:r>
              <a:rPr lang="en-US" sz="3200" dirty="0" err="1">
                <a:latin typeface="Arial-Rounded" panose="020B0604020202020204" pitchFamily="34" charset="0"/>
                <a:ea typeface="Arial-Rounded" panose="020B0604020202020204" pitchFamily="34" charset="0"/>
                <a:cs typeface="Arial-Rounded" panose="020B0604020202020204" pitchFamily="34" charset="0"/>
              </a:rPr>
              <a:t>Trong</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bài</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thơ</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những</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giọt</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mưa</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được</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gọi</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là</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gì</a:t>
            </a:r>
            <a:r>
              <a:rPr lang="en-US" sz="3200" dirty="0">
                <a:latin typeface="Arial-Rounded" panose="020B0604020202020204" pitchFamily="34" charset="0"/>
                <a:ea typeface="Arial-Rounded" panose="020B0604020202020204" pitchFamily="34" charset="0"/>
                <a:cs typeface="Arial-Rounded" panose="020B0604020202020204" pitchFamily="34" charset="0"/>
              </a:rPr>
              <a:t>?</a:t>
            </a:r>
            <a:endParaRPr lang="en-US" sz="3200" dirty="0">
              <a:latin typeface="Arial-Rounded" panose="020B0604020202020204" pitchFamily="34" charset="0"/>
              <a:ea typeface="Arial-Rounded" panose="020B0604020202020204" pitchFamily="34" charset="0"/>
              <a:cs typeface="Arial-Rounded" panose="020B0604020202020204" pitchFamily="34" charset="0"/>
            </a:endParaRPr>
          </a:p>
        </p:txBody>
      </p:sp>
      <p:cxnSp>
        <p:nvCxnSpPr>
          <p:cNvPr id="7" name="Straight Connector 6"/>
          <p:cNvCxnSpPr/>
          <p:nvPr/>
        </p:nvCxnSpPr>
        <p:spPr>
          <a:xfrm>
            <a:off x="4678326" y="1435395"/>
            <a:ext cx="1796902"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914399" y="5992054"/>
            <a:ext cx="10568762" cy="584775"/>
          </a:xfrm>
          <a:prstGeom prst="rect">
            <a:avLst/>
          </a:prstGeom>
          <a:noFill/>
        </p:spPr>
        <p:txBody>
          <a:bodyPr wrap="square" rtlCol="0">
            <a:spAutoFit/>
          </a:bodyPr>
          <a:lstStyle/>
          <a:p>
            <a:r>
              <a:rPr lang="en-US" sz="3200" dirty="0">
                <a:latin typeface="Arial-Rounded" panose="020B0604020202020204" pitchFamily="34" charset="0"/>
                <a:ea typeface="Arial-Rounded" panose="020B0604020202020204" pitchFamily="34" charset="0"/>
                <a:cs typeface="Arial-Rounded" panose="020B0604020202020204" pitchFamily="34" charset="0"/>
              </a:rPr>
              <a:t>b. </a:t>
            </a:r>
            <a:r>
              <a:rPr lang="en-US" sz="3200" dirty="0" err="1">
                <a:latin typeface="Arial-Rounded" panose="020B0604020202020204" pitchFamily="34" charset="0"/>
                <a:ea typeface="Arial-Rounded" panose="020B0604020202020204" pitchFamily="34" charset="0"/>
                <a:cs typeface="Arial-Rounded" panose="020B0604020202020204" pitchFamily="34" charset="0"/>
              </a:rPr>
              <a:t>Giọt</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mưa</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rơi</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xuống</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những</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đâu</a:t>
            </a:r>
            <a:r>
              <a:rPr lang="en-US" sz="3200" dirty="0">
                <a:latin typeface="Arial-Rounded" panose="020B0604020202020204" pitchFamily="34" charset="0"/>
                <a:ea typeface="Arial-Rounded" panose="020B0604020202020204" pitchFamily="34" charset="0"/>
                <a:cs typeface="Arial-Rounded" panose="020B0604020202020204" pitchFamily="34" charset="0"/>
              </a:rPr>
              <a:t>?</a:t>
            </a:r>
            <a:endParaRPr lang="en-US" sz="3200" dirty="0">
              <a:latin typeface="Arial-Rounded" panose="020B0604020202020204" pitchFamily="34" charset="0"/>
              <a:ea typeface="Arial-Rounded" panose="020B0604020202020204" pitchFamily="34" charset="0"/>
              <a:cs typeface="Arial-Rounded" panose="020B0604020202020204" pitchFamily="34" charset="0"/>
            </a:endParaRPr>
          </a:p>
        </p:txBody>
      </p:sp>
      <p:cxnSp>
        <p:nvCxnSpPr>
          <p:cNvPr id="11" name="Straight Connector 10"/>
          <p:cNvCxnSpPr/>
          <p:nvPr/>
        </p:nvCxnSpPr>
        <p:spPr>
          <a:xfrm>
            <a:off x="6858000" y="1860698"/>
            <a:ext cx="179690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6858000" y="2158409"/>
            <a:ext cx="234979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6858000" y="2509284"/>
            <a:ext cx="172247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6485861" y="2806996"/>
            <a:ext cx="2583711"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3713">
        <p:blinds dir="vert"/>
      </p:transition>
    </mc:Choice>
    <mc:Fallback>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977" y="148856"/>
            <a:ext cx="7028121" cy="584775"/>
          </a:xfrm>
          <a:prstGeom prst="rect">
            <a:avLst/>
          </a:prstGeom>
          <a:noFill/>
        </p:spPr>
        <p:txBody>
          <a:bodyPr wrap="square" rtlCol="0">
            <a:spAutoFit/>
          </a:bodyPr>
          <a:lstStyle/>
          <a:p>
            <a:r>
              <a:rPr lang="en-US" sz="3200" dirty="0">
                <a:latin typeface="Arial-Rounded" panose="020B0604020202020204" pitchFamily="34" charset="0"/>
                <a:ea typeface="Arial-Rounded" panose="020B0604020202020204" pitchFamily="34" charset="0"/>
                <a:cs typeface="Arial-Rounded" panose="020B0604020202020204" pitchFamily="34" charset="0"/>
              </a:rPr>
              <a:t>2. </a:t>
            </a:r>
            <a:r>
              <a:rPr lang="en-US" sz="3200" dirty="0" err="1">
                <a:latin typeface="Arial-Rounded" panose="020B0604020202020204" pitchFamily="34" charset="0"/>
                <a:ea typeface="Arial-Rounded" panose="020B0604020202020204" pitchFamily="34" charset="0"/>
                <a:cs typeface="Arial-Rounded" panose="020B0604020202020204" pitchFamily="34" charset="0"/>
              </a:rPr>
              <a:t>Đọc</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hiểu</a:t>
            </a:r>
            <a:endParaRPr lang="en-US" sz="3200" dirty="0">
              <a:latin typeface="Arial-Rounded" panose="020B0604020202020204" pitchFamily="34" charset="0"/>
              <a:ea typeface="Arial-Rounded" panose="020B0604020202020204" pitchFamily="34" charset="0"/>
              <a:cs typeface="Arial-Rounded" panose="020B0604020202020204" pitchFamily="34" charset="0"/>
            </a:endParaRPr>
          </a:p>
        </p:txBody>
      </p:sp>
      <p:pic>
        <p:nvPicPr>
          <p:cNvPr id="4" name="Picture 3"/>
          <p:cNvPicPr>
            <a:picLocks noChangeAspect="1"/>
          </p:cNvPicPr>
          <p:nvPr/>
        </p:nvPicPr>
        <p:blipFill>
          <a:blip r:embed="rId1"/>
          <a:stretch>
            <a:fillRect/>
          </a:stretch>
        </p:blipFill>
        <p:spPr>
          <a:xfrm>
            <a:off x="1985962" y="895350"/>
            <a:ext cx="8220075" cy="5067300"/>
          </a:xfrm>
          <a:prstGeom prst="rect">
            <a:avLst/>
          </a:prstGeom>
        </p:spPr>
      </p:pic>
    </p:spTree>
  </p:cSld>
  <p:clrMapOvr>
    <a:masterClrMapping/>
  </p:clrMapOvr>
  <p:transition spd="slow" advClick="0" advTm="371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low confidence"/>
          <p:cNvPicPr>
            <a:picLocks noChangeAspect="1"/>
          </p:cNvPicPr>
          <p:nvPr/>
        </p:nvPicPr>
        <p:blipFill>
          <a:blip r:embed="rId1"/>
          <a:stretch>
            <a:fillRect/>
          </a:stretch>
        </p:blipFill>
        <p:spPr>
          <a:xfrm>
            <a:off x="961376" y="643467"/>
            <a:ext cx="10269247" cy="5571065"/>
          </a:xfrm>
          <a:prstGeom prst="rect">
            <a:avLst/>
          </a:prstGeom>
          <a:ln>
            <a:noFill/>
          </a:ln>
        </p:spPr>
      </p:pic>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585609" y="2254102"/>
            <a:ext cx="519637" cy="46783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3274828" y="4423144"/>
            <a:ext cx="1190846" cy="71238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3274828" y="4184533"/>
            <a:ext cx="1190846" cy="10807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3713">
        <p:blinds dir="vert"/>
      </p:transition>
    </mc:Choice>
    <mc:Fallback>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977" y="148856"/>
            <a:ext cx="9601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3.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Vì</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sao</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lúa</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làm</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ra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được</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sản</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phẩm</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có</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ích</a:t>
            </a:r>
            <a:endParaRPr kumimoji="0" lang="en-US" sz="3200" b="0"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3" name="TextBox 2"/>
          <p:cNvSpPr txBox="1"/>
          <p:nvPr/>
        </p:nvSpPr>
        <p:spPr>
          <a:xfrm>
            <a:off x="1095153" y="1052623"/>
            <a:ext cx="7464056" cy="1943161"/>
          </a:xfrm>
          <a:prstGeom prst="rect">
            <a:avLst/>
          </a:prstGeom>
          <a:noFill/>
        </p:spPr>
        <p:txBody>
          <a:bodyPr wrap="square" rtlCol="0">
            <a:spAutoFit/>
          </a:bodyPr>
          <a:lstStyle/>
          <a:p>
            <a:pPr>
              <a:lnSpc>
                <a:spcPct val="150000"/>
              </a:lnSpc>
            </a:pPr>
            <a:r>
              <a:rPr lang="en-US" sz="2800" dirty="0">
                <a:latin typeface="Arial-Rounded" panose="020B0604020202020204" pitchFamily="34" charset="0"/>
                <a:ea typeface="Arial-Rounded" panose="020B0604020202020204" pitchFamily="34" charset="0"/>
                <a:cs typeface="Arial-Rounded" panose="020B0604020202020204" pitchFamily="34" charset="0"/>
              </a:rPr>
              <a:t>A. </a:t>
            </a:r>
            <a:r>
              <a:rPr lang="en-US" sz="2800" dirty="0" err="1">
                <a:latin typeface="Arial-Rounded" panose="020B0604020202020204" pitchFamily="34" charset="0"/>
                <a:ea typeface="Arial-Rounded" panose="020B0604020202020204" pitchFamily="34" charset="0"/>
                <a:cs typeface="Arial-Rounded" panose="020B0604020202020204" pitchFamily="34" charset="0"/>
              </a:rPr>
              <a:t>Vì</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lúa</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chăm</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chỉ</a:t>
            </a:r>
            <a:endParaRPr lang="en-US" sz="2800" dirty="0">
              <a:latin typeface="Arial-Rounded" panose="020B0604020202020204" pitchFamily="34" charset="0"/>
              <a:ea typeface="Arial-Rounded" panose="020B0604020202020204" pitchFamily="34" charset="0"/>
              <a:cs typeface="Arial-Rounded" panose="020B0604020202020204" pitchFamily="34" charset="0"/>
            </a:endParaRPr>
          </a:p>
          <a:p>
            <a:pPr>
              <a:lnSpc>
                <a:spcPct val="150000"/>
              </a:lnSpc>
            </a:pPr>
            <a:r>
              <a:rPr lang="en-US" sz="2800" dirty="0">
                <a:latin typeface="Arial-Rounded" panose="020B0604020202020204" pitchFamily="34" charset="0"/>
                <a:ea typeface="Arial-Rounded" panose="020B0604020202020204" pitchFamily="34" charset="0"/>
                <a:cs typeface="Arial-Rounded" panose="020B0604020202020204" pitchFamily="34" charset="0"/>
              </a:rPr>
              <a:t>B. </a:t>
            </a:r>
            <a:r>
              <a:rPr lang="en-US" sz="2800" dirty="0" err="1">
                <a:latin typeface="Arial-Rounded" panose="020B0604020202020204" pitchFamily="34" charset="0"/>
                <a:ea typeface="Arial-Rounded" panose="020B0604020202020204" pitchFamily="34" charset="0"/>
                <a:cs typeface="Arial-Rounded" panose="020B0604020202020204" pitchFamily="34" charset="0"/>
              </a:rPr>
              <a:t>Vì</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lúa</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hiền</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lành</a:t>
            </a:r>
            <a:endParaRPr lang="en-US" sz="2800" dirty="0">
              <a:latin typeface="Arial-Rounded" panose="020B0604020202020204" pitchFamily="34" charset="0"/>
              <a:ea typeface="Arial-Rounded" panose="020B0604020202020204" pitchFamily="34" charset="0"/>
              <a:cs typeface="Arial-Rounded" panose="020B0604020202020204" pitchFamily="34" charset="0"/>
            </a:endParaRPr>
          </a:p>
          <a:p>
            <a:pPr>
              <a:lnSpc>
                <a:spcPct val="150000"/>
              </a:lnSpc>
            </a:pPr>
            <a:r>
              <a:rPr lang="en-US" sz="2800" dirty="0">
                <a:latin typeface="Arial-Rounded" panose="020B0604020202020204" pitchFamily="34" charset="0"/>
                <a:ea typeface="Arial-Rounded" panose="020B0604020202020204" pitchFamily="34" charset="0"/>
                <a:cs typeface="Arial-Rounded" panose="020B0604020202020204" pitchFamily="34" charset="0"/>
              </a:rPr>
              <a:t>C. </a:t>
            </a:r>
            <a:r>
              <a:rPr lang="en-US" sz="2800" dirty="0" err="1">
                <a:latin typeface="Arial-Rounded" panose="020B0604020202020204" pitchFamily="34" charset="0"/>
                <a:ea typeface="Arial-Rounded" panose="020B0604020202020204" pitchFamily="34" charset="0"/>
                <a:cs typeface="Arial-Rounded" panose="020B0604020202020204" pitchFamily="34" charset="0"/>
              </a:rPr>
              <a:t>Vì</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lúa</a:t>
            </a:r>
            <a:r>
              <a:rPr lang="en-US" sz="2800" dirty="0">
                <a:latin typeface="Arial-Rounded" panose="020B0604020202020204" pitchFamily="34" charset="0"/>
                <a:ea typeface="Arial-Rounded" panose="020B0604020202020204" pitchFamily="34" charset="0"/>
                <a:cs typeface="Arial-Rounded" panose="020B0604020202020204" pitchFamily="34" charset="0"/>
              </a:rPr>
              <a:t> ở </a:t>
            </a:r>
            <a:r>
              <a:rPr lang="en-US" sz="2800" dirty="0" err="1">
                <a:latin typeface="Arial-Rounded" panose="020B0604020202020204" pitchFamily="34" charset="0"/>
                <a:ea typeface="Arial-Rounded" panose="020B0604020202020204" pitchFamily="34" charset="0"/>
                <a:cs typeface="Arial-Rounded" panose="020B0604020202020204" pitchFamily="34" charset="0"/>
              </a:rPr>
              <a:t>nơi</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sáng</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sủa</a:t>
            </a:r>
            <a:endParaRPr lang="en-US" sz="2800" dirty="0">
              <a:latin typeface="Arial-Rounded" panose="020B0604020202020204" pitchFamily="34" charset="0"/>
              <a:ea typeface="Arial-Rounded" panose="020B0604020202020204" pitchFamily="34" charset="0"/>
              <a:cs typeface="Arial-Rounded" panose="020B0604020202020204" pitchFamily="34" charset="0"/>
            </a:endParaRPr>
          </a:p>
        </p:txBody>
      </p:sp>
      <p:sp>
        <p:nvSpPr>
          <p:cNvPr id="9" name="Oval 8"/>
          <p:cNvSpPr/>
          <p:nvPr/>
        </p:nvSpPr>
        <p:spPr>
          <a:xfrm>
            <a:off x="946298" y="1052623"/>
            <a:ext cx="627321" cy="6804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8101" y="3136612"/>
            <a:ext cx="9601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4.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Vì</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sao</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cỏ</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không</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được</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ai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ưa</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thích</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19" name="TextBox 18"/>
          <p:cNvSpPr txBox="1"/>
          <p:nvPr/>
        </p:nvSpPr>
        <p:spPr>
          <a:xfrm>
            <a:off x="1947413" y="3976584"/>
            <a:ext cx="9601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Vì</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cỏ</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lười</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biếng</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và</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sống</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dựa</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dẫm</a:t>
            </a:r>
            <a:endParaRPr kumimoji="0" lang="en-US" sz="3200" b="0"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ldLvl="0" animBg="1"/>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790" y="1211580"/>
            <a:ext cx="9498330" cy="584775"/>
          </a:xfrm>
          <a:prstGeom prst="rect">
            <a:avLst/>
          </a:prstGeom>
          <a:noFill/>
        </p:spPr>
        <p:txBody>
          <a:bodyPr wrap="square" rtlCol="0">
            <a:spAutoFit/>
          </a:bodyPr>
          <a:lstStyle/>
          <a:p>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e.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Chọn</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dấu</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chấm</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dấu</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chấm</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hỏi</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hoặc</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dấu</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chấm</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than</a:t>
            </a:r>
            <a:endPar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6" name="Picture 5"/>
          <p:cNvPicPr>
            <a:picLocks noChangeAspect="1"/>
          </p:cNvPicPr>
          <p:nvPr/>
        </p:nvPicPr>
        <p:blipFill>
          <a:blip r:embed="rId1"/>
          <a:stretch>
            <a:fillRect/>
          </a:stretch>
        </p:blipFill>
        <p:spPr>
          <a:xfrm>
            <a:off x="2190750" y="2490787"/>
            <a:ext cx="8244840" cy="2218373"/>
          </a:xfrm>
          <a:prstGeom prst="rect">
            <a:avLst/>
          </a:prstGeom>
        </p:spPr>
      </p:pic>
      <p:sp>
        <p:nvSpPr>
          <p:cNvPr id="7" name="Rectangle 6"/>
          <p:cNvSpPr/>
          <p:nvPr/>
        </p:nvSpPr>
        <p:spPr>
          <a:xfrm>
            <a:off x="3560445" y="2880360"/>
            <a:ext cx="331470" cy="26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endParaRPr lang="en-US" b="1" dirty="0"/>
          </a:p>
        </p:txBody>
      </p:sp>
      <p:sp>
        <p:nvSpPr>
          <p:cNvPr id="8" name="Rectangle 7"/>
          <p:cNvSpPr/>
          <p:nvPr/>
        </p:nvSpPr>
        <p:spPr>
          <a:xfrm>
            <a:off x="4383405" y="3749040"/>
            <a:ext cx="331470" cy="26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endParaRPr lang="en-US" b="1" dirty="0"/>
          </a:p>
        </p:txBody>
      </p:sp>
      <p:sp>
        <p:nvSpPr>
          <p:cNvPr id="9" name="Rectangle 8"/>
          <p:cNvSpPr/>
          <p:nvPr/>
        </p:nvSpPr>
        <p:spPr>
          <a:xfrm>
            <a:off x="4646295" y="4223385"/>
            <a:ext cx="331470" cy="26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endParaRPr lang="en-US" b="1" dirty="0"/>
          </a:p>
        </p:txBody>
      </p:sp>
    </p:spTree>
  </p:cSld>
  <p:clrMapOvr>
    <a:masterClrMapping/>
  </p:clrMapOvr>
  <mc:AlternateContent xmlns:mc="http://schemas.openxmlformats.org/markup-compatibility/2006">
    <mc:Choice xmlns:p14="http://schemas.microsoft.com/office/powerpoint/2010/main" Requires="p14">
      <p:transition p14:dur="0" advClick="0" advTm="3713"/>
    </mc:Choice>
    <mc:Fallback>
      <p:transition advClick="0" advTm="3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8"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
          <p:cNvSpPr/>
          <p:nvPr/>
        </p:nvSpPr>
        <p:spPr>
          <a:xfrm>
            <a:off x="1027430" y="548433"/>
            <a:ext cx="3098800" cy="7531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rPr>
              <a:t>Nghe – </a:t>
            </a:r>
            <a:r>
              <a:rPr kumimoji="0" lang="en-US" sz="2800" b="0" i="0" u="none" strike="noStrike" kern="1200" cap="none" spc="0" normalizeH="0" baseline="0" noProof="0" dirty="0" err="1">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rPr>
              <a:t>viết</a:t>
            </a:r>
            <a:endParaRPr kumimoji="0" lang="en-US" sz="2800" b="0" i="0" u="none" strike="noStrike" kern="1200" cap="none" spc="0" normalizeH="0" baseline="0" noProof="0" dirty="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7" name="Picture 6"/>
          <p:cNvPicPr>
            <a:picLocks noChangeAspect="1"/>
          </p:cNvPicPr>
          <p:nvPr/>
        </p:nvPicPr>
        <p:blipFill>
          <a:blip r:embed="rId1"/>
          <a:stretch>
            <a:fillRect/>
          </a:stretch>
        </p:blipFill>
        <p:spPr>
          <a:xfrm>
            <a:off x="1600200" y="2320290"/>
            <a:ext cx="8995410" cy="1718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355" y="331470"/>
            <a:ext cx="11567795" cy="645160"/>
          </a:xfrm>
          <a:prstGeom prst="rect">
            <a:avLst/>
          </a:prstGeom>
          <a:noFill/>
        </p:spPr>
        <p:txBody>
          <a:bodyPr wrap="square" rtlCol="0">
            <a:spAutoFit/>
          </a:bodyPr>
          <a:lstStyle/>
          <a:p>
            <a:pPr algn="ctr"/>
            <a:r>
              <a:rPr lang="en-US" sz="3600" dirty="0">
                <a:latin typeface="Times New Roman" panose="02020603050405020304" pitchFamily="18" charset="0"/>
                <a:ea typeface="Arial-Rounded" panose="020B0604020202020204" pitchFamily="34" charset="0"/>
                <a:cs typeface="Times New Roman" panose="02020603050405020304" pitchFamily="18" charset="0"/>
              </a:rPr>
              <a:t>2.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Viết</a:t>
            </a:r>
            <a:r>
              <a:rPr lang="en-US" sz="3600" dirty="0">
                <a:latin typeface="Times New Roman" panose="02020603050405020304" pitchFamily="18" charset="0"/>
                <a:ea typeface="Arial-Rounded" panose="020B0604020202020204" pitchFamily="34" charset="0"/>
                <a:cs typeface="Times New Roman" panose="02020603050405020304" pitchFamily="18" charset="0"/>
              </a:rPr>
              <a:t> 3-4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câu</a:t>
            </a:r>
            <a:r>
              <a:rPr lang="en-US" sz="3600" dirty="0">
                <a:latin typeface="Times New Roman" panose="02020603050405020304" pitchFamily="18" charset="0"/>
                <a:ea typeface="Arial-Rounded" panose="020B0604020202020204" pitchFamily="34" charset="0"/>
                <a:cs typeface="Times New Roman" panose="02020603050405020304" pitchFamily="18" charset="0"/>
              </a:rPr>
              <a:t>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kể</a:t>
            </a:r>
            <a:r>
              <a:rPr lang="en-US" sz="3600" dirty="0">
                <a:latin typeface="Times New Roman" panose="02020603050405020304" pitchFamily="18" charset="0"/>
                <a:ea typeface="Arial-Rounded" panose="020B0604020202020204" pitchFamily="34" charset="0"/>
                <a:cs typeface="Times New Roman" panose="02020603050405020304" pitchFamily="18" charset="0"/>
              </a:rPr>
              <a:t>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về</a:t>
            </a:r>
            <a:r>
              <a:rPr lang="en-US" sz="3600" dirty="0">
                <a:latin typeface="Times New Roman" panose="02020603050405020304" pitchFamily="18" charset="0"/>
                <a:ea typeface="Arial-Rounded" panose="020B0604020202020204" pitchFamily="34" charset="0"/>
                <a:cs typeface="Times New Roman" panose="02020603050405020304" pitchFamily="18" charset="0"/>
              </a:rPr>
              <a:t>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việc</a:t>
            </a:r>
            <a:r>
              <a:rPr lang="en-US" sz="3600" dirty="0">
                <a:latin typeface="Times New Roman" panose="02020603050405020304" pitchFamily="18" charset="0"/>
                <a:ea typeface="Arial-Rounded" panose="020B0604020202020204" pitchFamily="34" charset="0"/>
                <a:cs typeface="Times New Roman" panose="02020603050405020304" pitchFamily="18" charset="0"/>
              </a:rPr>
              <a:t>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làm</a:t>
            </a:r>
            <a:r>
              <a:rPr lang="en-US" sz="3600" dirty="0">
                <a:latin typeface="Times New Roman" panose="02020603050405020304" pitchFamily="18" charset="0"/>
                <a:ea typeface="Arial-Rounded" panose="020B0604020202020204" pitchFamily="34" charset="0"/>
                <a:cs typeface="Times New Roman" panose="02020603050405020304" pitchFamily="18" charset="0"/>
              </a:rPr>
              <a:t>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tốt</a:t>
            </a:r>
            <a:r>
              <a:rPr lang="en-US" sz="3600" dirty="0">
                <a:latin typeface="Times New Roman" panose="02020603050405020304" pitchFamily="18" charset="0"/>
                <a:ea typeface="Arial-Rounded" panose="020B0604020202020204" pitchFamily="34" charset="0"/>
                <a:cs typeface="Times New Roman" panose="02020603050405020304" pitchFamily="18" charset="0"/>
              </a:rPr>
              <a:t>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của</a:t>
            </a:r>
            <a:r>
              <a:rPr lang="en-US" sz="3600" dirty="0">
                <a:latin typeface="Times New Roman" panose="02020603050405020304" pitchFamily="18" charset="0"/>
                <a:ea typeface="Arial-Rounded" panose="020B0604020202020204" pitchFamily="34" charset="0"/>
                <a:cs typeface="Times New Roman" panose="02020603050405020304" pitchFamily="18" charset="0"/>
              </a:rPr>
              <a:t>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em</a:t>
            </a:r>
            <a:r>
              <a:rPr lang="en-US" sz="3600" dirty="0">
                <a:latin typeface="Times New Roman" panose="02020603050405020304" pitchFamily="18" charset="0"/>
                <a:ea typeface="Arial-Rounded" panose="020B0604020202020204" pitchFamily="34" charset="0"/>
                <a:cs typeface="Times New Roman" panose="02020603050405020304" pitchFamily="18" charset="0"/>
              </a:rPr>
              <a:t> ở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nhà</a:t>
            </a:r>
            <a:r>
              <a:rPr lang="en-US" sz="3600" dirty="0">
                <a:latin typeface="Times New Roman" panose="02020603050405020304" pitchFamily="18" charset="0"/>
                <a:ea typeface="Arial-Rounded" panose="020B0604020202020204" pitchFamily="34" charset="0"/>
                <a:cs typeface="Times New Roman" panose="02020603050405020304" pitchFamily="18" charset="0"/>
              </a:rPr>
              <a:t>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hoặc</a:t>
            </a:r>
            <a:r>
              <a:rPr lang="en-US" sz="3600" dirty="0">
                <a:latin typeface="Times New Roman" panose="02020603050405020304" pitchFamily="18" charset="0"/>
                <a:ea typeface="Arial-Rounded" panose="020B0604020202020204" pitchFamily="34" charset="0"/>
                <a:cs typeface="Times New Roman" panose="02020603050405020304" pitchFamily="18" charset="0"/>
              </a:rPr>
              <a:t> ở </a:t>
            </a:r>
            <a:r>
              <a:rPr lang="en-US" sz="3600" dirty="0" err="1">
                <a:latin typeface="Times New Roman" panose="02020603050405020304" pitchFamily="18" charset="0"/>
                <a:ea typeface="Arial-Rounded" panose="020B0604020202020204" pitchFamily="34" charset="0"/>
                <a:cs typeface="Times New Roman" panose="02020603050405020304" pitchFamily="18" charset="0"/>
              </a:rPr>
              <a:t>trường</a:t>
            </a:r>
            <a:endParaRPr lang="en-US" sz="3600" dirty="0">
              <a:latin typeface="Times New Roman" panose="02020603050405020304" pitchFamily="18" charset="0"/>
              <a:ea typeface="Arial-Rounded" panose="020B0604020202020204" pitchFamily="34" charset="0"/>
              <a:cs typeface="Times New Roman" panose="02020603050405020304" pitchFamily="18" charset="0"/>
            </a:endParaRPr>
          </a:p>
        </p:txBody>
      </p:sp>
      <p:sp>
        <p:nvSpPr>
          <p:cNvPr id="3" name="Rectangle 2"/>
          <p:cNvSpPr/>
          <p:nvPr/>
        </p:nvSpPr>
        <p:spPr>
          <a:xfrm>
            <a:off x="452120" y="1386840"/>
            <a:ext cx="11415395" cy="51746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vi-VN" sz="4200" b="0" i="0" dirty="0">
                <a:effectLst/>
                <a:latin typeface="Times New Roman" panose="02020603050405020304" pitchFamily="18" charset="0"/>
                <a:ea typeface="Arial-Rounded" panose="020B0604020202020204" pitchFamily="34" charset="0"/>
                <a:cs typeface="Times New Roman" panose="02020603050405020304" pitchFamily="18" charset="0"/>
              </a:rPr>
              <a:t>   </a:t>
            </a:r>
            <a:r>
              <a:rPr lang="vi-VN" sz="4200" b="0" i="0" dirty="0">
                <a:solidFill>
                  <a:schemeClr val="tx1"/>
                </a:solidFill>
                <a:effectLst/>
                <a:latin typeface="Times New Roman" panose="02020603050405020304" pitchFamily="18" charset="0"/>
                <a:ea typeface="Arial-Rounded" panose="020B0604020202020204" pitchFamily="34" charset="0"/>
                <a:cs typeface="Times New Roman" panose="02020603050405020304" pitchFamily="18" charset="0"/>
              </a:rPr>
              <a:t>Tuần trước, bạn Lan ngồi cùng bàn với em bị ốm, phải nghỉ học. Chính vì vậy, em đã chép bài các môn học thật cẩn thận. Đến buổi tối hôm thứ sáu, em xin phép đến thăm Lan. Sau đó, em đã đưa cho bạn những cuốn vở ghi chép của mình. Em còn giảng cho Lan những bài Toán khó mà bạn cảm thấy chưa hiểu. Sau khi về nhà, em cảm thấy rất vui vì đã làm được một việc tốt.</a:t>
            </a:r>
            <a:endParaRPr lang="vi-VN" sz="4200" b="0" i="0" dirty="0">
              <a:solidFill>
                <a:schemeClr val="tx1"/>
              </a:solidFill>
              <a:effectLst/>
              <a:latin typeface="Times New Roman" panose="02020603050405020304" pitchFamily="18" charset="0"/>
              <a:ea typeface="Arial-Rounded"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947</Words>
  <Application>WPS Presentation</Application>
  <PresentationFormat>Widescreen</PresentationFormat>
  <Paragraphs>45</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SimSun</vt:lpstr>
      <vt:lpstr>Wingdings</vt:lpstr>
      <vt:lpstr>Times New Roman</vt:lpstr>
      <vt:lpstr>字魂36号-正文宋楷</vt:lpstr>
      <vt:lpstr>Calibri</vt:lpstr>
      <vt:lpstr>Arial-Rounded</vt:lpstr>
      <vt:lpstr>Segoe Print</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2</cp:revision>
  <dcterms:created xsi:type="dcterms:W3CDTF">2023-01-01T12:22:00Z</dcterms:created>
  <dcterms:modified xsi:type="dcterms:W3CDTF">2023-01-09T08:16:54Z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0C06FA7B5FD1474D818F35654922E46D</vt:lpwstr>
  </property>
  <property fmtid="{D5CDD505-2E9C-101B-9397-08002B2CF9AE}" pid="3" name="KSOProductBuildVer">
    <vt:lpwstr>1033-11.2.0.11440</vt:lpwstr>
  </property>
</Properties>
</file>