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63" r:id="rId3"/>
    <p:sldId id="257" r:id="rId4"/>
    <p:sldId id="258" r:id="rId6"/>
    <p:sldId id="259" r:id="rId7"/>
    <p:sldId id="260"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2" clrIdx="0"/>
  <p:cmAuthor id="2" name="Vũ Kim Ngân" initials="VK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commentAuthors" Target="commentAuthors.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8CFED00-B1CD-41CE-8CCC-0E16A0702E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1.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srcRect r="929" b="8206"/>
          <a:stretch>
            <a:fillRect/>
          </a:stretch>
        </p:blipFill>
        <p:spPr>
          <a:xfrm>
            <a:off x="-1009" y="-44180"/>
            <a:ext cx="12193009" cy="6902180"/>
          </a:xfrm>
          <a:prstGeom prst="rect">
            <a:avLst/>
          </a:prstGeom>
        </p:spPr>
      </p:pic>
      <p:pic>
        <p:nvPicPr>
          <p:cNvPr id="5"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9" y="4715921"/>
            <a:ext cx="12192000" cy="2142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3">
            <a:extLst>
              <a:ext uri="{28A0092B-C50C-407E-A947-70E740481C1C}">
                <a14:useLocalDpi xmlns:a14="http://schemas.microsoft.com/office/drawing/2010/main" val="0"/>
              </a:ext>
            </a:extLst>
          </a:blip>
          <a:srcRect l="26756" t="9026" r="22530" b="69229"/>
          <a:stretch>
            <a:fillRect/>
          </a:stretch>
        </p:blipFill>
        <p:spPr bwMode="auto">
          <a:xfrm flipH="1">
            <a:off x="8333845" y="3354506"/>
            <a:ext cx="4192202" cy="348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4"/>
          <a:stretch>
            <a:fillRect/>
          </a:stretch>
        </p:blipFill>
        <p:spPr>
          <a:xfrm>
            <a:off x="1420933" y="4569272"/>
            <a:ext cx="1743219" cy="1930216"/>
          </a:xfrm>
          <a:prstGeom prst="rect">
            <a:avLst/>
          </a:prstGeom>
          <a:noFill/>
          <a:ln w="9525">
            <a:noFill/>
          </a:ln>
        </p:spPr>
      </p:pic>
      <p:pic>
        <p:nvPicPr>
          <p:cNvPr id="8" name="图片 7"/>
          <p:cNvPicPr>
            <a:picLocks noChangeAspect="1"/>
          </p:cNvPicPr>
          <p:nvPr/>
        </p:nvPicPr>
        <p:blipFill>
          <a:blip r:embed="rId5"/>
          <a:stretch>
            <a:fillRect/>
          </a:stretch>
        </p:blipFill>
        <p:spPr>
          <a:xfrm>
            <a:off x="407467" y="4744556"/>
            <a:ext cx="1249138" cy="1794878"/>
          </a:xfrm>
          <a:prstGeom prst="rect">
            <a:avLst/>
          </a:prstGeom>
          <a:noFill/>
          <a:ln w="9525">
            <a:noFill/>
          </a:ln>
        </p:spPr>
      </p:pic>
      <p:pic>
        <p:nvPicPr>
          <p:cNvPr id="9" name="图片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0975" y="6030188"/>
            <a:ext cx="974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87993" y="247444"/>
            <a:ext cx="2680053" cy="1475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246380" y="3215640"/>
            <a:ext cx="11389360" cy="1322070"/>
          </a:xfrm>
          <a:prstGeom prst="rect">
            <a:avLst/>
          </a:prstGeom>
          <a:noFill/>
        </p:spPr>
        <p:txBody>
          <a:bodyPr wrap="square" rtlCol="0">
            <a:spAutoFit/>
          </a:bodyPr>
          <a:lstStyle/>
          <a:p>
            <a:pPr algn="ctr"/>
            <a:r>
              <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VIẾT</a:t>
            </a:r>
            <a:endPar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a:p>
            <a:pPr algn="ctr"/>
            <a:r>
              <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CHƠI CHONG CHÓNG</a:t>
            </a:r>
            <a:endParaRPr lang="vi-VN" altLang="en-US" sz="4000" b="1" dirty="0">
              <a:solidFill>
                <a:srgbClr val="249024"/>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343" name="文本框 342"/>
          <p:cNvSpPr txBox="1"/>
          <p:nvPr/>
        </p:nvSpPr>
        <p:spPr>
          <a:xfrm>
            <a:off x="3626985" y="216308"/>
            <a:ext cx="4837430" cy="414020"/>
          </a:xfrm>
          <a:prstGeom prst="rect">
            <a:avLst/>
          </a:prstGeom>
          <a:noFill/>
        </p:spPr>
        <p:txBody>
          <a:bodyPr wrap="none" rtlCol="0">
            <a:spAutoFit/>
            <a:scene3d>
              <a:camera prst="orthographicFront"/>
              <a:lightRig rig="threePt" dir="t"/>
            </a:scene3d>
            <a:sp3d contourW="12700"/>
          </a:bodyPr>
          <a:p>
            <a:pPr algn="ctr"/>
            <a:r>
              <a:rPr lang="vi-VN" altLang="zh-CN"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PHÒNG GD &amp; ĐT QUẬN LONG BIÊN </a:t>
            </a:r>
            <a:endParaRPr lang="zh-CN" altLang="en-US" sz="210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44" name="文本框 343"/>
          <p:cNvSpPr txBox="1"/>
          <p:nvPr/>
        </p:nvSpPr>
        <p:spPr>
          <a:xfrm>
            <a:off x="3626464" y="645391"/>
            <a:ext cx="4704080" cy="460375"/>
          </a:xfrm>
          <a:prstGeom prst="rect">
            <a:avLst/>
          </a:prstGeom>
          <a:noFill/>
        </p:spPr>
        <p:txBody>
          <a:bodyPr wrap="none" rtlCol="0">
            <a:spAutoFit/>
            <a:scene3d>
              <a:camera prst="orthographicFront"/>
              <a:lightRig rig="threePt" dir="t"/>
            </a:scene3d>
            <a:sp3d contourW="12700"/>
          </a:bodyPr>
          <a:p>
            <a:pPr algn="ctr"/>
            <a:r>
              <a:rPr lang="vi-VN" altLang="zh-CN"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TRƯỜNG TIỂU HỌC PHÚC LỢI</a:t>
            </a:r>
            <a:endParaRPr lang="zh-CN" altLang="en-US" sz="240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4348" name="WordArt 12"/>
          <p:cNvSpPr>
            <a:spLocks noChangeArrowheads="1" noChangeShapeType="1" noTextEdit="1"/>
          </p:cNvSpPr>
          <p:nvPr/>
        </p:nvSpPr>
        <p:spPr bwMode="auto">
          <a:xfrm>
            <a:off x="3663790" y="1950384"/>
            <a:ext cx="4629945" cy="541515"/>
          </a:xfrm>
          <a:prstGeom prst="rect">
            <a:avLst/>
          </a:prstGeom>
        </p:spPr>
        <p:txBody>
          <a:bodyPr wrap="none" fromWordArt="1">
            <a:prstTxWarp prst="textPlain">
              <a:avLst>
                <a:gd name="adj" fmla="val 50000"/>
              </a:avLst>
            </a:prstTxWarp>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MÔN: </a:t>
            </a:r>
            <a:r>
              <a:rPr kumimoji="0" lang="vi-VN" alt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TIẾNG VIỆT</a:t>
            </a:r>
            <a:endParaRPr kumimoji="0" lang="vi-VN" altLang="en-US" sz="270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4054632" y="1510030"/>
            <a:ext cx="3787783"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defRPr/>
              </a:pPr>
              <a:r>
                <a:rPr kumimoji="0" lang="en-US" altLang="zh-CN" sz="8000" b="0" i="0" u="none" strike="noStrike" kern="1200" cap="none" spc="300" normalizeH="0" baseline="0" noProof="0" dirty="0" err="1">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Tiết</a:t>
              </a: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rPr>
                <a:t> 3</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charset="0"/>
                <a:ea typeface="Microsoft YaHei" panose="020B0503020204020204" charset="-122"/>
                <a:cs typeface="Arial Rounded MT Bold" panose="020F0704030504030204"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1"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2"/>
            <a:stretch>
              <a:fillRect/>
            </a:stretch>
          </p:blipFill>
          <p:spPr>
            <a:xfrm>
              <a:off x="5936016" y="2190760"/>
              <a:ext cx="3208926" cy="2720031"/>
            </a:xfrm>
            <a:prstGeom prst="rect">
              <a:avLst/>
            </a:prstGeom>
          </p:spPr>
        </p:pic>
        <p:pic>
          <p:nvPicPr>
            <p:cNvPr id="17" name="16"/>
            <p:cNvPicPr>
              <a:picLocks noChangeAspect="1"/>
            </p:cNvPicPr>
            <p:nvPr/>
          </p:nvPicPr>
          <p:blipFill>
            <a:blip r:embed="rId1"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2"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Viết</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923789" y="1959093"/>
            <a:ext cx="8912168" cy="2245360"/>
          </a:xfrm>
          <a:prstGeom prst="rect">
            <a:avLst/>
          </a:prstGeom>
          <a:noFill/>
        </p:spPr>
        <p:txBody>
          <a:bodyPr wrap="square" rtlCol="0">
            <a:spAutoFit/>
          </a:bodyPr>
          <a:lstStyle/>
          <a:p>
            <a:pPr lvl="0" algn="just">
              <a:defRPr/>
            </a:pPr>
            <a:r>
              <a:rPr lang="vi-VN" sz="2800" b="1">
                <a:solidFill>
                  <a:srgbClr val="000000"/>
                </a:solidFill>
                <a:latin typeface="HP001 5 hàng" panose="020B0603050302020204" charset="0"/>
                <a:cs typeface="HP001 5 hàng" panose="020B0603050302020204" charset="0"/>
              </a:rPr>
              <a:t>   An yêu thích những chiếc chong chóng giấy. Mỗi chiếc chong chóng chỉ có một cái cán nhỏ và dài, một đầu gắn bốn cánh giấy mỏng, xinh như một bông hoa. Nhưng mỗi lần quay, nó mang lại bao nhiêu là tiếng cười và sự háo hức. </a:t>
            </a:r>
            <a:endParaRPr kumimoji="0" lang="vi-VN" sz="2800" b="1" i="0" u="none" strike="noStrike" kern="1200" cap="none" spc="0" normalizeH="0" baseline="0" noProof="0" dirty="0">
              <a:ln>
                <a:noFill/>
              </a:ln>
              <a:solidFill>
                <a:srgbClr val="000000"/>
              </a:solidFill>
              <a:effectLst/>
              <a:uLnTx/>
              <a:uFillTx/>
              <a:latin typeface="HP001 5 hàng" panose="020B0603050302020204" charset="0"/>
              <a:cs typeface="HP001 5 hàng" panose="020B0603050302020204" charset="0"/>
            </a:endParaRPr>
          </a:p>
        </p:txBody>
      </p:sp>
      <p:sp>
        <p:nvSpPr>
          <p:cNvPr id="3" name="Rounded Rectangle 1"/>
          <p:cNvSpPr/>
          <p:nvPr/>
        </p:nvSpPr>
        <p:spPr>
          <a:xfrm>
            <a:off x="1027430" y="548433"/>
            <a:ext cx="2709192" cy="753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Nghe – </a:t>
            </a:r>
            <a:r>
              <a:rPr kumimoji="0" lang="en-US" sz="32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viết</a:t>
            </a:r>
            <a:endPar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6608" y="231494"/>
            <a:ext cx="6273478" cy="1568450"/>
          </a:xfrm>
          <a:prstGeom prst="rect">
            <a:avLst/>
          </a:prstGeom>
          <a:noFill/>
        </p:spPr>
        <p:txBody>
          <a:bodyPr wrap="square" rtlCol="0">
            <a:spAutoFit/>
          </a:bodyPr>
          <a:lstStyle/>
          <a:p>
            <a:pPr algn="l"/>
            <a:r>
              <a:rPr lang="vi-VN" sz="32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2.</a:t>
            </a:r>
            <a:r>
              <a:rPr 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Chọn a hoặc b:</a:t>
            </a:r>
            <a:endParaRPr 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l"/>
            <a:r>
              <a:rPr 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 Chọn </a:t>
            </a:r>
            <a:r>
              <a:rPr lang="vi-VN" sz="32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iu</a:t>
            </a:r>
            <a:r>
              <a:rPr 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hay </a:t>
            </a:r>
            <a:r>
              <a:rPr lang="vi-VN" sz="3200" b="1"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ưu</a:t>
            </a:r>
            <a:r>
              <a:rPr 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cho ô vuông:</a:t>
            </a:r>
            <a:endParaRPr 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4" name="Picture 3"/>
          <p:cNvPicPr>
            <a:picLocks noChangeAspect="1"/>
          </p:cNvPicPr>
          <p:nvPr/>
        </p:nvPicPr>
        <p:blipFill>
          <a:blip r:embed="rId1"/>
          <a:stretch>
            <a:fillRect/>
          </a:stretch>
        </p:blipFill>
        <p:spPr>
          <a:xfrm>
            <a:off x="3483980" y="2118167"/>
            <a:ext cx="5926237" cy="1882333"/>
          </a:xfrm>
          <a:prstGeom prst="rect">
            <a:avLst/>
          </a:prstGeom>
        </p:spPr>
      </p:pic>
      <p:sp>
        <p:nvSpPr>
          <p:cNvPr id="5" name="Rectangle 4"/>
          <p:cNvSpPr/>
          <p:nvPr/>
        </p:nvSpPr>
        <p:spPr>
          <a:xfrm>
            <a:off x="3599727" y="2274503"/>
            <a:ext cx="6643868" cy="15696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Times New Roman" panose="02020603050405020304" pitchFamily="18" charset="0"/>
                <a:ea typeface="Arial-Rounded" panose="020B0500000000000000" pitchFamily="34" charset="0"/>
                <a:cs typeface="Times New Roman" panose="02020603050405020304" pitchFamily="18" charset="0"/>
              </a:rPr>
              <a:t>s</a:t>
            </a:r>
            <a:r>
              <a:rPr lang="vi-VN" sz="3600" u="sng" dirty="0">
                <a:latin typeface="Times New Roman" panose="02020603050405020304" pitchFamily="18" charset="0"/>
                <a:ea typeface="Arial-Rounded" panose="020B0500000000000000" pitchFamily="34" charset="0"/>
                <a:cs typeface="Times New Roman" panose="02020603050405020304" pitchFamily="18" charset="0"/>
              </a:rPr>
              <a:t>ưu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tầm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ph</a:t>
            </a:r>
            <a:r>
              <a:rPr lang="en-US" sz="3600" u="sng" dirty="0" err="1">
                <a:latin typeface="Times New Roman" panose="02020603050405020304" pitchFamily="18" charset="0"/>
                <a:ea typeface="Arial-Rounded" panose="020B0500000000000000" pitchFamily="34" charset="0"/>
                <a:cs typeface="Times New Roman" panose="02020603050405020304" pitchFamily="18" charset="0"/>
              </a:rPr>
              <a:t>ụng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dưỡng</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a:p>
            <a:pPr algn="ctr"/>
            <a:r>
              <a:rPr lang="en-US" sz="3600" dirty="0" err="1">
                <a:latin typeface="Times New Roman" panose="02020603050405020304" pitchFamily="18" charset="0"/>
                <a:ea typeface="Arial-Rounded" panose="020B0500000000000000" pitchFamily="34" charset="0"/>
                <a:cs typeface="Times New Roman" panose="02020603050405020304" pitchFamily="18" charset="0"/>
              </a:rPr>
              <a:t>d</a:t>
            </a:r>
            <a:r>
              <a:rPr lang="en-US" sz="3600" u="sng" dirty="0" err="1">
                <a:latin typeface="Times New Roman" panose="02020603050405020304" pitchFamily="18" charset="0"/>
                <a:ea typeface="Arial-Rounded" panose="020B0500000000000000" pitchFamily="34" charset="0"/>
                <a:cs typeface="Times New Roman" panose="02020603050405020304" pitchFamily="18" charset="0"/>
              </a:rPr>
              <a:t>ịu</a:t>
            </a:r>
            <a:r>
              <a:rPr lang="en-US" sz="3600" u="sng"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dàng</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a:t>
            </a:r>
            <a:r>
              <a:rPr lang="en-US" sz="3600" u="sng" dirty="0" err="1">
                <a:latin typeface="Times New Roman" panose="02020603050405020304" pitchFamily="18" charset="0"/>
                <a:ea typeface="Arial-Rounded" panose="020B0500000000000000" pitchFamily="34" charset="0"/>
                <a:cs typeface="Times New Roman" panose="02020603050405020304" pitchFamily="18" charset="0"/>
              </a:rPr>
              <a:t>ựu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trường</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1457325" y="640262"/>
            <a:ext cx="9277350" cy="5276850"/>
          </a:xfrm>
          <a:prstGeom prst="rect">
            <a:avLst/>
          </a:prstGeom>
        </p:spPr>
      </p:pic>
      <p:sp>
        <p:nvSpPr>
          <p:cNvPr id="4" name="Rectangle 3"/>
          <p:cNvSpPr/>
          <p:nvPr/>
        </p:nvSpPr>
        <p:spPr>
          <a:xfrm>
            <a:off x="1741118" y="4484318"/>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Lật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đật</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4"/>
          <p:cNvSpPr/>
          <p:nvPr/>
        </p:nvSpPr>
        <p:spPr>
          <a:xfrm>
            <a:off x="5724395" y="2329842"/>
            <a:ext cx="1828800"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Mắc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áo</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ectangle 5"/>
          <p:cNvSpPr/>
          <p:nvPr/>
        </p:nvSpPr>
        <p:spPr>
          <a:xfrm>
            <a:off x="4609578" y="5816905"/>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Bậc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thang</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ectangle 6"/>
          <p:cNvSpPr/>
          <p:nvPr/>
        </p:nvSpPr>
        <p:spPr>
          <a:xfrm>
            <a:off x="8217074" y="4601881"/>
            <a:ext cx="2400822" cy="8016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Mặt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nạ</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p:cNvPicPr>
            <a:picLocks noChangeAspect="1"/>
          </p:cNvPicPr>
          <p:nvPr/>
        </p:nvPicPr>
        <p:blipFill>
          <a:blip r:embed="rId1" cstate="screen"/>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a:rPr>
              <a:t>CỦNG CỐ BÀI HỌC</a:t>
            </a:r>
            <a:endPar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libri" panose="020F0502020204030204"/>
              <a:ea typeface="+mn-ea"/>
              <a:cs typeface="Times New Roman" panose="02020603050405020304"/>
            </a:endParaRPr>
          </a:p>
        </p:txBody>
      </p:sp>
      <p:pic>
        <p:nvPicPr>
          <p:cNvPr id="18" name="Picture 2" descr="Kết nối tri thức với cuộc số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0" y="6557554"/>
            <a:ext cx="12194509" cy="328254"/>
            <a:chOff x="0" y="6557554"/>
            <a:chExt cx="12194509" cy="328254"/>
          </a:xfrm>
        </p:grpSpPr>
        <p:sp>
          <p:nvSpPr>
            <p:cNvPr id="15" name="Rectangle 14"/>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p:cNvPicPr>
            <a:picLocks noChangeAspect="1"/>
          </p:cNvPicPr>
          <p:nvPr/>
        </p:nvPicPr>
        <p:blipFill rotWithShape="1">
          <a:blip r:embed="rId3" cstate="screen"/>
          <a:srcRect/>
          <a:stretch>
            <a:fillRect/>
          </a:stretch>
        </p:blipFill>
        <p:spPr>
          <a:xfrm>
            <a:off x="9714797" y="3429000"/>
            <a:ext cx="2263295" cy="3827929"/>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by="(-#ppt_w*2)" calcmode="lin" valueType="num">
                                      <p:cBhvr rctx="PPT">
                                        <p:cTn id="7" dur="300" autoRev="1" fill="hold">
                                          <p:stCondLst>
                                            <p:cond delay="0"/>
                                          </p:stCondLst>
                                        </p:cTn>
                                        <p:tgtEl>
                                          <p:spTgt spid="21"/>
                                        </p:tgtEl>
                                        <p:attrNameLst>
                                          <p:attrName>ppt_w</p:attrName>
                                        </p:attrNameLst>
                                      </p:cBhvr>
                                    </p:anim>
                                    <p:anim by="(#ppt_w*0.50)" calcmode="lin" valueType="num">
                                      <p:cBhvr>
                                        <p:cTn id="8" dur="300" decel="50000" autoRev="1" fill="hold">
                                          <p:stCondLst>
                                            <p:cond delay="0"/>
                                          </p:stCondLst>
                                        </p:cTn>
                                        <p:tgtEl>
                                          <p:spTgt spid="21"/>
                                        </p:tgtEl>
                                        <p:attrNameLst>
                                          <p:attrName>ppt_x</p:attrName>
                                        </p:attrNameLst>
                                      </p:cBhvr>
                                    </p:anim>
                                    <p:anim from="(-#ppt_h/2)" to="(#ppt_y)" calcmode="lin" valueType="num">
                                      <p:cBhvr>
                                        <p:cTn id="9" dur="600" fill="hold">
                                          <p:stCondLst>
                                            <p:cond delay="0"/>
                                          </p:stCondLst>
                                        </p:cTn>
                                        <p:tgtEl>
                                          <p:spTgt spid="21"/>
                                        </p:tgtEl>
                                        <p:attrNameLst>
                                          <p:attrName>ppt_y</p:attrName>
                                        </p:attrNameLst>
                                      </p:cBhvr>
                                    </p:anim>
                                    <p:animRot by="21600000">
                                      <p:cBhvr>
                                        <p:cTn id="10" dur="600" fill="hold">
                                          <p:stCondLst>
                                            <p:cond delay="0"/>
                                          </p:stCondLst>
                                        </p:cTn>
                                        <p:tgtEl>
                                          <p:spTgt spid="21"/>
                                        </p:tgtEl>
                                        <p:attrNameLst>
                                          <p:attrName>r</p:attrName>
                                        </p:attrNameLst>
                                      </p:cBhvr>
                                    </p:animRot>
                                  </p:childTnLst>
                                </p:cTn>
                              </p:par>
                              <p:par>
                                <p:cTn id="11" presetID="42"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477</Words>
  <Application>WPS Presentation</Application>
  <PresentationFormat>Widescreen</PresentationFormat>
  <Paragraphs>34</Paragraphs>
  <Slides>7</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7</vt:i4>
      </vt:variant>
    </vt:vector>
  </HeadingPairs>
  <TitlesOfParts>
    <vt:vector size="23" baseType="lpstr">
      <vt:lpstr>Arial</vt:lpstr>
      <vt:lpstr>SimSun</vt:lpstr>
      <vt:lpstr>Wingdings</vt:lpstr>
      <vt:lpstr>Calibri Light</vt:lpstr>
      <vt:lpstr>Calibri</vt:lpstr>
      <vt:lpstr>Microsoft YaHei</vt:lpstr>
      <vt:lpstr>Arial Unicode MS</vt:lpstr>
      <vt:lpstr>Calibri</vt:lpstr>
      <vt:lpstr>Arial Rounded MT Bold</vt:lpstr>
      <vt:lpstr>Times New Roman</vt:lpstr>
      <vt:lpstr>HP001 5 hàng</vt:lpstr>
      <vt:lpstr>Arial-Rounded</vt:lpstr>
      <vt:lpstr>Yellowtail</vt:lpstr>
      <vt:lpstr>Times New Roman</vt:lpstr>
      <vt:lpstr>字魂36号-正文宋楷</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Admin</cp:lastModifiedBy>
  <cp:revision>1</cp:revision>
  <dcterms:created xsi:type="dcterms:W3CDTF">2022-12-25T12:12:08Z</dcterms:created>
  <dcterms:modified xsi:type="dcterms:W3CDTF">2022-12-25T12:12:09Z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0DC5DFDF4882417E831D424EA1BC25B5</vt:lpwstr>
  </property>
  <property fmtid="{D5CDD505-2E9C-101B-9397-08002B2CF9AE}" pid="3" name="KSOProductBuildVer">
    <vt:lpwstr>1033-11.2.0.11440</vt:lpwstr>
  </property>
</Properties>
</file>