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9" r:id="rId2"/>
    <p:sldId id="268" r:id="rId3"/>
    <p:sldId id="270" r:id="rId4"/>
    <p:sldId id="272" r:id="rId5"/>
    <p:sldId id="328" r:id="rId6"/>
    <p:sldId id="327" r:id="rId7"/>
    <p:sldId id="271" r:id="rId8"/>
    <p:sldId id="329" r:id="rId9"/>
    <p:sldId id="274" r:id="rId10"/>
    <p:sldId id="331" r:id="rId11"/>
    <p:sldId id="334" r:id="rId12"/>
    <p:sldId id="333" r:id="rId13"/>
    <p:sldId id="335" r:id="rId14"/>
    <p:sldId id="336" r:id="rId15"/>
    <p:sldId id="337" r:id="rId16"/>
    <p:sldId id="338" r:id="rId17"/>
    <p:sldId id="339" r:id="rId18"/>
    <p:sldId id="273" r:id="rId19"/>
    <p:sldId id="340" r:id="rId20"/>
    <p:sldId id="275" r:id="rId21"/>
    <p:sldId id="343" r:id="rId22"/>
    <p:sldId id="344" r:id="rId23"/>
    <p:sldId id="309" r:id="rId24"/>
    <p:sldId id="323" r:id="rId25"/>
    <p:sldId id="324" r:id="rId26"/>
  </p:sldIdLst>
  <p:sldSz cx="12192000" cy="6858000"/>
  <p:notesSz cx="6858000" cy="9144000"/>
  <p:embeddedFontLst>
    <p:embeddedFont>
      <p:font typeface="等线 Light" panose="020B0604020202020204" charset="-122"/>
      <p:regular r:id="rId28"/>
    </p:embeddedFont>
    <p:embeddedFont>
      <p:font typeface="SVN-Newton" panose="02040603050506020204" pitchFamily="18" charset="0"/>
      <p:regular r:id="rId29"/>
    </p:embeddedFont>
    <p:embeddedFont>
      <p:font typeface="UTM NguyenHa 01" panose="02040603050506020204" pitchFamily="18" charset="0"/>
      <p:regular r:id="rId30"/>
    </p:embeddedFont>
    <p:embeddedFont>
      <p:font typeface="UTM Showcard" panose="02040603050506020204" pitchFamily="18" charset="0"/>
      <p:regular r:id="rId31"/>
    </p:embeddedFont>
    <p:embeddedFont>
      <p:font typeface="UTM Colossalis" panose="02040603050506020204" pitchFamily="18" charset="0"/>
      <p:regular r:id="rId32"/>
    </p:embeddedFont>
    <p:embeddedFont>
      <p:font typeface="UTM Marlboro" panose="02040603050506020204" pitchFamily="18" charset="0"/>
      <p:regular r:id="rId33"/>
    </p:embeddedFont>
    <p:embeddedFont>
      <p:font typeface="#9Slide07 HoneyCream" panose="020B0604020202020204" charset="0"/>
      <p:regular r:id="rId34"/>
    </p:embeddedFont>
    <p:embeddedFont>
      <p:font typeface="UTM Banque" panose="02040603050506020204" pitchFamily="18" charset="0"/>
      <p:regular r:id="rId35"/>
      <p:bold r:id="rId36"/>
    </p:embeddedFont>
    <p:embeddedFont>
      <p:font typeface="UTM Akashi" panose="02040603050506020204" pitchFamily="18" charset="0"/>
      <p:regular r:id="rId37"/>
    </p:embeddedFont>
    <p:embeddedFont>
      <p:font typeface="等线" panose="020B0604020202020204" charset="-122"/>
      <p:regular r:id="rId38"/>
      <p:bold r:id="rId39"/>
    </p:embeddedFont>
    <p:embeddedFont>
      <p:font typeface="Cambria" panose="02040503050406030204" pitchFamily="18" charset="0"/>
      <p:regular r:id="rId40"/>
      <p:bold r:id="rId41"/>
      <p:italic r:id="rId42"/>
      <p:boldItalic r:id="rId43"/>
    </p:embeddedFont>
  </p:embeddedFontLst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2121"/>
    <a:srgbClr val="2E2D33"/>
    <a:srgbClr val="35AAAD"/>
    <a:srgbClr val="F1B49A"/>
    <a:srgbClr val="F3DCD0"/>
    <a:srgbClr val="FFD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4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984" y="-226"/>
      </p:cViewPr>
      <p:guideLst>
        <p:guide pos="416"/>
        <p:guide pos="7256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92516-7E7F-49AA-84DC-56A2E8DF07BA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3DE1-6FE7-48C5-B2AE-3A14267D68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52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73DE1-6FE7-48C5-B2AE-3A14267D68E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517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93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Click vào</a:t>
            </a:r>
            <a:r>
              <a:rPr lang="en-US" baseline="0" dirty="0"/>
              <a:t> phi </a:t>
            </a:r>
            <a:r>
              <a:rPr lang="en-US" baseline="0" dirty="0" err="1"/>
              <a:t>thuyền</a:t>
            </a:r>
            <a:r>
              <a:rPr lang="en-US" baseline="0" dirty="0"/>
              <a:t> để đi đến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 Theo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từ 1 đến 5 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Tại</a:t>
            </a:r>
            <a:r>
              <a:rPr lang="en-US" baseline="0" dirty="0"/>
              <a:t> slide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click vào phi </a:t>
            </a:r>
            <a:r>
              <a:rPr lang="en-US" baseline="0" dirty="0" err="1"/>
              <a:t>thuyền</a:t>
            </a:r>
            <a:r>
              <a:rPr lang="en-US" baseline="0" dirty="0"/>
              <a:t> để quay về slide </a:t>
            </a:r>
            <a:r>
              <a:rPr lang="en-US" baseline="0" dirty="0" err="1"/>
              <a:t>này</a:t>
            </a:r>
            <a:r>
              <a:rPr lang="en-US" baseline="0" dirty="0"/>
              <a:t>. Khi quay về,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được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lạ</a:t>
            </a:r>
            <a:r>
              <a:rPr lang="en-US" baseline="0" dirty="0"/>
              <a:t> </a:t>
            </a:r>
            <a:r>
              <a:rPr lang="en-US" baseline="0" dirty="0" err="1"/>
              <a:t>ngoài</a:t>
            </a:r>
            <a:r>
              <a:rPr lang="en-US" baseline="0" dirty="0"/>
              <a:t> </a:t>
            </a:r>
            <a:r>
              <a:rPr lang="en-US" baseline="0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tinh</a:t>
            </a:r>
            <a:endParaRPr lang="en-US" baseline="0" dirty="0"/>
          </a:p>
          <a:p>
            <a:pPr marL="228600" indent="-228600">
              <a:buAutoNum type="arabicPeriod"/>
            </a:pPr>
            <a:r>
              <a:rPr lang="en-US" baseline="0" dirty="0"/>
              <a:t>Click vào phi </a:t>
            </a:r>
            <a:r>
              <a:rPr lang="en-US" baseline="0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gia</a:t>
            </a:r>
            <a:r>
              <a:rPr lang="en-US" baseline="0" dirty="0"/>
              <a:t> </a:t>
            </a:r>
            <a:r>
              <a:rPr lang="en-US" baseline="0" dirty="0" err="1"/>
              <a:t>nhí</a:t>
            </a:r>
            <a:r>
              <a:rPr lang="en-US" baseline="0" dirty="0"/>
              <a:t> để qua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9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67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62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ô dấu hỏi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65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73DE1-6FE7-48C5-B2AE-3A14267D68E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901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GIÁO ÁN ĐIỆN TỬ THEO TUẦN KHỐI 4 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THAO GIẢNG – ELEARNING</a:t>
            </a:r>
          </a:p>
          <a:p>
            <a:pPr algn="ctr"/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Qùa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–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</a:t>
            </a:r>
          </a:p>
          <a:p>
            <a:pPr algn="ctr"/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–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</a:t>
            </a:r>
          </a:p>
          <a:p>
            <a:pPr algn="ctr"/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200" u="sng" dirty="0">
                <a:solidFill>
                  <a:srgbClr val="002060"/>
                </a:solidFill>
              </a:rPr>
              <a:t>0382348780</a:t>
            </a:r>
            <a:r>
              <a:rPr lang="en-US" sz="1200" dirty="0">
                <a:solidFill>
                  <a:srgbClr val="002060"/>
                </a:solidFill>
              </a:rPr>
              <a:t> - </a:t>
            </a:r>
            <a:r>
              <a:rPr lang="en-US" sz="1200" u="sng" dirty="0">
                <a:solidFill>
                  <a:srgbClr val="002060"/>
                </a:solidFill>
              </a:rPr>
              <a:t>0984848929</a:t>
            </a:r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5D70-E438-4645-A5D7-19C2A141ADB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86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B766D6-7987-473D-8661-C09385AAA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6D8193D-3F25-4F00-B601-26050EDC8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650B5B-5A8E-4B19-91C4-E1BA667B9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E03EA0-CF04-437F-B8B4-0C607284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7DAAAA-DEFB-46E3-864D-6F6B47B28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55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37090C-1724-48F2-BECF-71A01FAA8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CE4F09-7AC0-472E-A35A-783162D4A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6FB41A-D16F-4C54-B107-A2E5FDB8D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E7788F-D73F-4012-BCD3-CA1CA57F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99B3C2-BBFB-4ED9-8F3F-8D69CB701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60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11E860E-54D7-44B3-9410-18F2A3B17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029AEA-2D7C-493A-BA4B-288F87F94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EFA4A5-06F1-4B03-B462-53FCFF4F5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681FA-6408-46D1-9189-DB388774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A3D781-904C-42C7-BA06-29143FB3F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973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8D98E152-A59E-41D2-B041-CC775AA0AC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74" y="0"/>
            <a:ext cx="12212574" cy="686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5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083DC-48F4-4AF9-8809-F304EA6F4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136096-866E-411E-98D3-A205D2543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56F02B-FE6E-4D98-A0C3-1A264E76D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2148DB-F0C4-4AB5-AAB0-61838A4D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26B9088-4FB3-4CC3-B27F-93BB24CB6A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96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E36E50-BAEE-4DA5-BC02-440E32B4F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E206C6B-0705-484B-97B2-4864A86ECB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93900"/>
            <a:ext cx="10515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98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385747-3EB1-4D83-B943-6FABF74A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141459-CE2D-4B2C-BF1A-D7FFE9F92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6FDC62-B0B0-421B-B356-45B14008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15DF15-F391-4A50-A894-B59338EAA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82F58F-AA0A-4582-AB7B-68D799D1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53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1864BE-8DEF-4758-9185-B32094867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3F8F15-3BBB-49BB-93AF-A90F4C04E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93DC75-18AA-4738-BD83-02C563C83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AA0C4E-FA3F-48A3-A553-33874B62E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84C614-EF4B-4CC4-BA92-B1623331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77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844A4A-B204-4F7A-B8CC-997B82C90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417428-2EDB-4EC2-8C55-F81241794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A6D785F-C047-4613-AE45-3E320DCCC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8AB721-4310-4F72-970D-8F891D260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3952ADF-6E71-47DE-B627-BFBC3ADB1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54DD86-550B-4F83-B752-6C8B24C3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02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54EF69-3D88-491E-9295-99FB21725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96E61D-780B-41BA-876B-EA7D9A790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8B4426-53CF-4644-A828-754726FE6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3852C7C-578C-4864-96FB-80B1FE02A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8293A92-59CC-433C-A67A-05546A81F8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D062D4B-A481-4F3B-BE8D-D73D1CB6A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015D5C-EB73-4AB2-AAE1-534E6816D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7B149C-4B19-4D71-9F0C-731D2F77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89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370B76-BED2-4287-8354-EA5449633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25F4B30-D0D4-41D7-AD46-03E65EFC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8E5DC7C-4894-4963-BB44-2E66213D6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C49055B-B1CB-445E-B1D0-9084890F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23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27AD828-E899-486D-A8E1-F5AE742E1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9897A97-F8FA-4037-9CC9-EFD64BE35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94C1D2-DB76-4142-B84A-AC17CE0B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14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13FBE5-C773-412D-A187-31450C9E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29E2B6-B27C-4EE8-AC9F-B149C50AB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57854AA-6367-4504-B9FC-E5E2ADD98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6561B0-4264-42E0-ABA8-012DFE439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7076ED-6930-439B-8E5F-BA21AF8E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2281C8-4930-43D8-86C4-C2974C16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83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41CFCC-B00D-4ED2-BD0C-9A83194B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83E44E7-F2CA-4671-AEFC-F609545C3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E585D18-5A41-4CE3-8044-F0329EE1D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EDBBA7-D7B0-4ACA-ABE7-F5457140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FFE9FE-0508-44DE-BC85-86EAE355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06F262-3F12-4B1B-A052-62BA2E965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82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6F03297-3224-4B61-990E-59D1A8C9D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EFBFF14-334E-46A5-AFBD-C0935E151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FE15EF-D24B-413E-BCF7-843A42713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84125-59B0-4D54-9A5C-BE81F2B2843A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E0951-1F0E-44A3-912E-8B73A11DE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67F0BB-270D-4358-94E2-1395359EB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B7320-1E25-4E0B-A978-CD3C4BCE170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DF0644-5CDB-441E-9176-E387A23FEE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4A237A-14C5-4C00-AFCE-00D14F9252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665CEB72-F0E5-4071-B342-D3F7334A7C26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C342A07-53E1-4E73-9BEC-AA47DE62F809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F4B69FF-30E0-4215-AE8E-45CF5E3CBED5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1B31D1F-C439-4D00-9166-B3E8C41CAE31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9F7CF5A-E670-4A9B-B1EF-41146972AEF7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50AE47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50AE47"/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55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3" Type="http://schemas.openxmlformats.org/officeDocument/2006/relationships/image" Target="../media/image10.jpg"/><Relationship Id="rId7" Type="http://schemas.openxmlformats.org/officeDocument/2006/relationships/image" Target="../media/image12.png"/><Relationship Id="rId12" Type="http://schemas.openxmlformats.org/officeDocument/2006/relationships/image" Target="../media/image13.png"/><Relationship Id="rId17" Type="http://schemas.openxmlformats.org/officeDocument/2006/relationships/slide" Target="slide8.xml"/><Relationship Id="rId2" Type="http://schemas.openxmlformats.org/officeDocument/2006/relationships/notesSlide" Target="../notesSlides/notesSlide3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slide" Target="slide4.xml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slide" Target="slide9.xml"/><Relationship Id="rId4" Type="http://schemas.openxmlformats.org/officeDocument/2006/relationships/slide" Target="slide7.xml"/><Relationship Id="rId9" Type="http://schemas.openxmlformats.org/officeDocument/2006/relationships/slide" Target="slide18.xml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C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16A8E7D-7514-4926-B8E4-B441A38C4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39" y="161191"/>
            <a:ext cx="11975123" cy="686093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2BC1AB5-1CE5-45D1-9669-C2E453F00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480" y="3429000"/>
            <a:ext cx="2874382" cy="318848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3E6E472-0EA8-4D04-A98B-950A47698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2768" y="4307131"/>
            <a:ext cx="1644188" cy="22610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4A8ACD-7ACA-4327-8385-5376D8C31918}"/>
              </a:ext>
            </a:extLst>
          </p:cNvPr>
          <p:cNvSpPr txBox="1"/>
          <p:nvPr/>
        </p:nvSpPr>
        <p:spPr>
          <a:xfrm>
            <a:off x="2794000" y="1037112"/>
            <a:ext cx="6604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  <a:latin typeface="UTM Showcard" pitchFamily="18" charset="0"/>
                <a:cs typeface="Arial" pitchFamily="34" charset="0"/>
              </a:rPr>
              <a:t>ÔN TẬP CUỐI HỌC KÌ II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447969-8F78-4BDF-BF99-C8D3A93E4011}"/>
              </a:ext>
            </a:extLst>
          </p:cNvPr>
          <p:cNvSpPr txBox="1"/>
          <p:nvPr/>
        </p:nvSpPr>
        <p:spPr>
          <a:xfrm>
            <a:off x="4996083" y="3645411"/>
            <a:ext cx="3364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6">
                    <a:lumMod val="50000"/>
                  </a:schemeClr>
                </a:solidFill>
                <a:latin typeface="UTM Marlboro" panose="02040603050506020204" pitchFamily="18" charset="0"/>
              </a:rPr>
              <a:t>(TIẾT 2)</a:t>
            </a:r>
          </a:p>
        </p:txBody>
      </p:sp>
    </p:spTree>
    <p:extLst>
      <p:ext uri="{BB962C8B-B14F-4D97-AF65-F5344CB8AC3E}">
        <p14:creationId xmlns:p14="http://schemas.microsoft.com/office/powerpoint/2010/main" val="1765351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9C235A-CDF6-41E3-A463-272AEAF57200}"/>
              </a:ext>
            </a:extLst>
          </p:cNvPr>
          <p:cNvSpPr/>
          <p:nvPr/>
        </p:nvSpPr>
        <p:spPr>
          <a:xfrm>
            <a:off x="534257" y="289039"/>
            <a:ext cx="11402716" cy="609908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90708687-A592-4DD7-BD72-6139D64FE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913" y="1670993"/>
            <a:ext cx="10036253" cy="4646160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" t="39924" r="54963" b="11508"/>
          <a:stretch/>
        </p:blipFill>
        <p:spPr>
          <a:xfrm>
            <a:off x="9841630" y="469879"/>
            <a:ext cx="1951504" cy="26152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F3799F-44B2-4F73-B43F-507EF2F76A90}"/>
              </a:ext>
            </a:extLst>
          </p:cNvPr>
          <p:cNvSpPr txBox="1"/>
          <p:nvPr/>
        </p:nvSpPr>
        <p:spPr>
          <a:xfrm>
            <a:off x="1168684" y="769028"/>
            <a:ext cx="78796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Đồ</a:t>
            </a:r>
            <a:r>
              <a:rPr lang="en-US" altLang="en-US" sz="5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dùng</a:t>
            </a:r>
            <a:r>
              <a:rPr lang="en-US" altLang="en-US" sz="5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cần</a:t>
            </a:r>
            <a:r>
              <a:rPr lang="en-US" altLang="en-US" sz="5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altLang="en-US" sz="5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chuyến</a:t>
            </a:r>
            <a:r>
              <a:rPr lang="en-US" altLang="en-US" sz="5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du </a:t>
            </a:r>
            <a:r>
              <a:rPr lang="en-US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lịch</a:t>
            </a:r>
            <a:endParaRPr lang="en-US" sz="5400" dirty="0">
              <a:latin typeface="UTM Marlbor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A7FE78-958D-47DA-AD3E-6C1F591665BA}"/>
              </a:ext>
            </a:extLst>
          </p:cNvPr>
          <p:cNvSpPr txBox="1"/>
          <p:nvPr/>
        </p:nvSpPr>
        <p:spPr>
          <a:xfrm>
            <a:off x="3001630" y="2672652"/>
            <a:ext cx="875745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Va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li,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cần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lều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trại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quần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áo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bơi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quần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áo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thể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thao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dụng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cụ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thể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thao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thiết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bị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nghe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nhạc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điện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thoại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đồ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ăn,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nước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uống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ea typeface="Arial" panose="020B0604020202020204" pitchFamily="34" charset="0"/>
              </a:rPr>
              <a:t>…</a:t>
            </a:r>
            <a:endParaRPr lang="en-US" sz="5400" dirty="0">
              <a:solidFill>
                <a:srgbClr val="002060"/>
              </a:solidFill>
              <a:latin typeface="UTM Marlbor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21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B79205A-2A88-4868-9508-EB9119D39413}"/>
              </a:ext>
            </a:extLst>
          </p:cNvPr>
          <p:cNvSpPr/>
          <p:nvPr/>
        </p:nvSpPr>
        <p:spPr>
          <a:xfrm>
            <a:off x="534257" y="289039"/>
            <a:ext cx="11402716" cy="609908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6727C0CE-0736-44EC-83F5-F04BC34BC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913" y="1670993"/>
            <a:ext cx="10036253" cy="4646160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C3D7521E-3BDE-4228-B2B4-D11A8316B2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" t="39924" r="54963" b="11508"/>
          <a:stretch/>
        </p:blipFill>
        <p:spPr>
          <a:xfrm>
            <a:off x="-184113" y="-237210"/>
            <a:ext cx="1951504" cy="26152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C905E3-9C51-4989-90A4-887977CD6D8D}"/>
              </a:ext>
            </a:extLst>
          </p:cNvPr>
          <p:cNvSpPr txBox="1"/>
          <p:nvPr/>
        </p:nvSpPr>
        <p:spPr>
          <a:xfrm>
            <a:off x="3349003" y="433783"/>
            <a:ext cx="75531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60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Phương </a:t>
            </a:r>
            <a:r>
              <a:rPr lang="en-US" altLang="en-US" sz="60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tiện</a:t>
            </a:r>
            <a:r>
              <a:rPr lang="en-US" altLang="en-US" sz="60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giao</a:t>
            </a:r>
            <a:r>
              <a:rPr lang="en-US" altLang="en-US" sz="60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thông</a:t>
            </a:r>
            <a:r>
              <a:rPr lang="en-US" altLang="en-US" sz="60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endParaRPr lang="en-US" sz="6000" dirty="0">
              <a:latin typeface="UTM Marlbor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04318D-0F5F-49D2-9597-546964A2DD81}"/>
              </a:ext>
            </a:extLst>
          </p:cNvPr>
          <p:cNvSpPr txBox="1"/>
          <p:nvPr/>
        </p:nvSpPr>
        <p:spPr>
          <a:xfrm>
            <a:off x="2845942" y="2578125"/>
            <a:ext cx="873303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T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ea typeface="Arial" panose="020B0604020202020204" pitchFamily="34" charset="0"/>
              </a:rPr>
              <a:t>à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u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thủy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bến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t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ea typeface="Arial" panose="020B0604020202020204" pitchFamily="34" charset="0"/>
              </a:rPr>
              <a:t>à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u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t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ea typeface="Arial" panose="020B0604020202020204" pitchFamily="34" charset="0"/>
              </a:rPr>
              <a:t>à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u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hỏa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ô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tô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con,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máy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bay,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t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ea typeface="Arial" panose="020B0604020202020204" pitchFamily="34" charset="0"/>
              </a:rPr>
              <a:t>à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u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điện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xe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buýt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ga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t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ea typeface="Arial" panose="020B0604020202020204" pitchFamily="34" charset="0"/>
              </a:rPr>
              <a:t>à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u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sân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bay,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bến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xe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vé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t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ea typeface="Arial" panose="020B0604020202020204" pitchFamily="34" charset="0"/>
              </a:rPr>
              <a:t>à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u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vé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xe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xe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máy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xe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đạp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xích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lô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ea typeface="Arial" panose="020B0604020202020204" pitchFamily="34" charset="0"/>
              </a:rPr>
              <a:t>…</a:t>
            </a:r>
            <a:endParaRPr lang="en-US" altLang="en-US" sz="5400" dirty="0">
              <a:solidFill>
                <a:srgbClr val="002060"/>
              </a:solidFill>
              <a:latin typeface="UTM Marlbor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3930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E5601F-A837-4BB5-8FDC-4028C20B07DB}"/>
              </a:ext>
            </a:extLst>
          </p:cNvPr>
          <p:cNvSpPr/>
          <p:nvPr/>
        </p:nvSpPr>
        <p:spPr>
          <a:xfrm>
            <a:off x="534257" y="289039"/>
            <a:ext cx="11402716" cy="609908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6B52906F-F78B-44BC-B686-C4F837B31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748" y="1827817"/>
            <a:ext cx="9558995" cy="4425219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F29F5981-8A8D-41B8-9E8D-117CA50158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" t="39924" r="54963" b="11508"/>
          <a:stretch/>
        </p:blipFill>
        <p:spPr>
          <a:xfrm>
            <a:off x="9841630" y="469879"/>
            <a:ext cx="1951504" cy="26152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2A8690-8B68-4EFC-A4A4-1E5015FA63DC}"/>
              </a:ext>
            </a:extLst>
          </p:cNvPr>
          <p:cNvSpPr txBox="1"/>
          <p:nvPr/>
        </p:nvSpPr>
        <p:spPr>
          <a:xfrm>
            <a:off x="1411346" y="562605"/>
            <a:ext cx="85032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Tổ</a:t>
            </a:r>
            <a:r>
              <a:rPr lang="en-US" altLang="en-US" sz="5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chức</a:t>
            </a:r>
            <a:r>
              <a:rPr lang="en-US" altLang="en-US" sz="5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altLang="en-US" sz="5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viên</a:t>
            </a:r>
            <a:r>
              <a:rPr lang="en-US" altLang="en-US" sz="5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phục</a:t>
            </a:r>
            <a:r>
              <a:rPr lang="en-US" altLang="en-US" sz="5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vụ</a:t>
            </a:r>
            <a:r>
              <a:rPr lang="en-US" altLang="en-US" sz="5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du </a:t>
            </a:r>
            <a:r>
              <a:rPr lang="en-US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lịch</a:t>
            </a:r>
            <a:endParaRPr lang="en-US" sz="5400" dirty="0">
              <a:latin typeface="UTM Marlbor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3B6694-D546-4AEC-976C-EB33C5A6032A}"/>
              </a:ext>
            </a:extLst>
          </p:cNvPr>
          <p:cNvSpPr txBox="1"/>
          <p:nvPr/>
        </p:nvSpPr>
        <p:spPr>
          <a:xfrm>
            <a:off x="3154165" y="2993623"/>
            <a:ext cx="832206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Khách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sạn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nh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ea typeface="Arial" panose="020B0604020202020204" pitchFamily="34" charset="0"/>
              </a:rPr>
              <a:t>à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nghỉ,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phòng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nghỉ,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công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ty du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lịch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hướng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dẫn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viên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tua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du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lịch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ea typeface="Arial" panose="020B0604020202020204" pitchFamily="34" charset="0"/>
              </a:rPr>
              <a:t>…</a:t>
            </a:r>
            <a:endParaRPr lang="en-US" altLang="en-US" sz="5400" dirty="0">
              <a:solidFill>
                <a:srgbClr val="002060"/>
              </a:solidFill>
              <a:latin typeface="UTM Marlbor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3791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0E84AEB-5E51-4F37-95AA-CFB3993A4115}"/>
              </a:ext>
            </a:extLst>
          </p:cNvPr>
          <p:cNvSpPr/>
          <p:nvPr/>
        </p:nvSpPr>
        <p:spPr>
          <a:xfrm>
            <a:off x="534257" y="289039"/>
            <a:ext cx="11402716" cy="609908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CD4A58D0-82C1-43CD-A128-64E36C732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913" y="1670993"/>
            <a:ext cx="10036253" cy="4646160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EB952533-55BF-4ECD-9009-EAA36E7ED5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" t="39924" r="54963" b="11508"/>
          <a:stretch/>
        </p:blipFill>
        <p:spPr>
          <a:xfrm>
            <a:off x="-162341" y="4155743"/>
            <a:ext cx="1951504" cy="26152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8D1BB0-7064-43D3-B1DD-A14D4EA94B62}"/>
              </a:ext>
            </a:extLst>
          </p:cNvPr>
          <p:cNvSpPr txBox="1"/>
          <p:nvPr/>
        </p:nvSpPr>
        <p:spPr>
          <a:xfrm>
            <a:off x="1411346" y="707134"/>
            <a:ext cx="75531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5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fr-FR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Địa</a:t>
            </a:r>
            <a:r>
              <a:rPr lang="fr-FR" altLang="en-US" sz="5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fr-FR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điểm</a:t>
            </a:r>
            <a:r>
              <a:rPr lang="fr-FR" altLang="en-US" sz="5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fr-FR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tham</a:t>
            </a:r>
            <a:r>
              <a:rPr lang="fr-FR" altLang="en-US" sz="5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fr-FR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quan</a:t>
            </a:r>
            <a:r>
              <a:rPr lang="fr-FR" altLang="en-US" sz="5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du </a:t>
            </a:r>
            <a:r>
              <a:rPr lang="fr-FR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lịch</a:t>
            </a:r>
            <a:r>
              <a:rPr lang="fr-FR" altLang="en-US" sz="5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: </a:t>
            </a:r>
            <a:endParaRPr lang="en-US" sz="5400" dirty="0">
              <a:solidFill>
                <a:srgbClr val="FF0000"/>
              </a:solidFill>
              <a:latin typeface="UTM Marlbor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02773C-6C9C-43C1-95B3-92F1C2D5906A}"/>
              </a:ext>
            </a:extLst>
          </p:cNvPr>
          <p:cNvSpPr txBox="1"/>
          <p:nvPr/>
        </p:nvSpPr>
        <p:spPr>
          <a:xfrm>
            <a:off x="2960785" y="2878066"/>
            <a:ext cx="897618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  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Phố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cổ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bãi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biển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công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viên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hồ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núi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thác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nước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đền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chùa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di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tích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lịch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sử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bảo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t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ea typeface="Arial" panose="020B0604020202020204" pitchFamily="34" charset="0"/>
              </a:rPr>
              <a:t>à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ng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nh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ea typeface="Arial" panose="020B0604020202020204" pitchFamily="34" charset="0"/>
              </a:rPr>
              <a:t>à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lưu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niệm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22934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0F2988-8147-4911-A5F0-7615351573F3}"/>
              </a:ext>
            </a:extLst>
          </p:cNvPr>
          <p:cNvSpPr/>
          <p:nvPr/>
        </p:nvSpPr>
        <p:spPr>
          <a:xfrm>
            <a:off x="534257" y="289039"/>
            <a:ext cx="11402716" cy="609908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1DAC524F-74E7-438F-86FD-E471BA2C1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79" y="1404788"/>
            <a:ext cx="10564287" cy="4890607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93703BD7-E26B-4DE9-BFE3-C1716DCD50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" t="39924" r="54963" b="11508"/>
          <a:stretch/>
        </p:blipFill>
        <p:spPr>
          <a:xfrm>
            <a:off x="-238541" y="-323949"/>
            <a:ext cx="1951504" cy="26152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3B31ED-11EA-4467-B5B8-77D93818FEC6}"/>
              </a:ext>
            </a:extLst>
          </p:cNvPr>
          <p:cNvSpPr txBox="1"/>
          <p:nvPr/>
        </p:nvSpPr>
        <p:spPr>
          <a:xfrm>
            <a:off x="2064489" y="562605"/>
            <a:ext cx="755319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en-US" sz="66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fr-FR" altLang="en-US" sz="66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Tục</a:t>
            </a:r>
            <a:r>
              <a:rPr lang="fr-FR" altLang="en-US" sz="66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fr-FR" altLang="en-US" sz="66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ngữ</a:t>
            </a:r>
            <a:endParaRPr lang="en-US" sz="6600" dirty="0">
              <a:latin typeface="UTM Marlbor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6FDF99-425C-43AE-950C-4629E3F8CC14}"/>
              </a:ext>
            </a:extLst>
          </p:cNvPr>
          <p:cNvSpPr txBox="1"/>
          <p:nvPr/>
        </p:nvSpPr>
        <p:spPr>
          <a:xfrm>
            <a:off x="2816946" y="2867889"/>
            <a:ext cx="897618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+ Đi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ng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ea typeface="Arial" panose="020B0604020202020204" pitchFamily="34" charset="0"/>
              </a:rPr>
              <a:t>à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y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đ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ea typeface="Arial" panose="020B0604020202020204" pitchFamily="34" charset="0"/>
              </a:rPr>
              <a:t>à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ng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học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s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ea typeface="Arial" panose="020B0604020202020204" pitchFamily="34" charset="0"/>
              </a:rPr>
              <a:t>à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ng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khôn</a:t>
            </a:r>
            <a:endParaRPr lang="en-US" altLang="en-US" sz="5400" dirty="0">
              <a:solidFill>
                <a:srgbClr val="002060"/>
              </a:solidFill>
              <a:latin typeface="UTM Marlboro" panose="020406030505060202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+       Đi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biết đó biết đây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Ở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nh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ea typeface="Arial" panose="020B0604020202020204" pitchFamily="34" charset="0"/>
              </a:rPr>
              <a:t>à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với mẹ biết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ng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ea typeface="Arial" panose="020B0604020202020204" pitchFamily="34" charset="0"/>
              </a:rPr>
              <a:t>à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y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n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ea typeface="Arial" panose="020B0604020202020204" pitchFamily="34" charset="0"/>
              </a:rPr>
              <a:t>à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o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khôn</a:t>
            </a:r>
            <a:endParaRPr lang="en-US" altLang="en-US" sz="5400" dirty="0">
              <a:solidFill>
                <a:srgbClr val="002060"/>
              </a:solidFill>
              <a:latin typeface="UTM Marlbor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5239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39A608B-3B85-4412-B4D9-0ADB0737DD43}"/>
              </a:ext>
            </a:extLst>
          </p:cNvPr>
          <p:cNvSpPr/>
          <p:nvPr/>
        </p:nvSpPr>
        <p:spPr>
          <a:xfrm>
            <a:off x="534257" y="289039"/>
            <a:ext cx="11402716" cy="609908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14B5F961-8AE9-408F-A280-0D2F4E882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748" y="1870176"/>
            <a:ext cx="9558995" cy="4425219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6950D378-3581-4E08-8FFC-9F3B22D6DE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" t="39924" r="54963" b="11508"/>
          <a:stretch/>
        </p:blipFill>
        <p:spPr>
          <a:xfrm>
            <a:off x="10019177" y="469879"/>
            <a:ext cx="1951504" cy="26152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900E50-F660-49C8-8970-961218BFE113}"/>
              </a:ext>
            </a:extLst>
          </p:cNvPr>
          <p:cNvSpPr txBox="1"/>
          <p:nvPr/>
        </p:nvSpPr>
        <p:spPr>
          <a:xfrm>
            <a:off x="1411346" y="562605"/>
            <a:ext cx="75531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Đồ</a:t>
            </a:r>
            <a:r>
              <a:rPr lang="fr-FR" altLang="en-US" sz="5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fr-FR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dùng</a:t>
            </a:r>
            <a:r>
              <a:rPr lang="fr-FR" altLang="en-US" sz="5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fr-FR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cần</a:t>
            </a:r>
            <a:r>
              <a:rPr lang="fr-FR" altLang="en-US" sz="5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fr-FR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fr-FR" altLang="en-US" sz="5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fr-FR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việc</a:t>
            </a:r>
            <a:r>
              <a:rPr lang="fr-FR" altLang="en-US" sz="5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fr-FR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thám</a:t>
            </a:r>
            <a:r>
              <a:rPr lang="fr-FR" altLang="en-US" sz="5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fr-FR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hiểm</a:t>
            </a:r>
            <a:endParaRPr lang="en-US" sz="5400" dirty="0">
              <a:solidFill>
                <a:srgbClr val="FF0000"/>
              </a:solidFill>
              <a:latin typeface="UTM Marlbor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50A171-FB00-47D7-982B-02F73078F1DD}"/>
              </a:ext>
            </a:extLst>
          </p:cNvPr>
          <p:cNvSpPr txBox="1"/>
          <p:nvPr/>
        </p:nvSpPr>
        <p:spPr>
          <a:xfrm>
            <a:off x="3153384" y="2867889"/>
            <a:ext cx="83418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La b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ea typeface="Arial" panose="020B0604020202020204" pitchFamily="34" charset="0"/>
              </a:rPr>
              <a:t>à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n,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lều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trại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thiết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bị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an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to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ea typeface="Arial" panose="020B0604020202020204" pitchFamily="34" charset="0"/>
              </a:rPr>
              <a:t>à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n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quần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áo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đồ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ăn,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nước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uống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đèn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pin,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dao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bật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lửa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diêm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vũ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khí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4305790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A90F14-AED3-4B69-9229-CDA97C7CD3F8}"/>
              </a:ext>
            </a:extLst>
          </p:cNvPr>
          <p:cNvSpPr/>
          <p:nvPr/>
        </p:nvSpPr>
        <p:spPr>
          <a:xfrm>
            <a:off x="534257" y="289039"/>
            <a:ext cx="11402716" cy="609908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3F5534CB-9CBE-47AE-9020-061445D9C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314" y="2030222"/>
            <a:ext cx="8829590" cy="4087550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D810BE78-0938-4177-BBF5-E0FCFCE1C7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" t="39924" r="54963" b="11508"/>
          <a:stretch/>
        </p:blipFill>
        <p:spPr>
          <a:xfrm>
            <a:off x="1699116" y="1866804"/>
            <a:ext cx="1951504" cy="26152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23BCF1-CDA6-4545-BE3D-7239A9D9B6C3}"/>
              </a:ext>
            </a:extLst>
          </p:cNvPr>
          <p:cNvSpPr txBox="1"/>
          <p:nvPr/>
        </p:nvSpPr>
        <p:spPr>
          <a:xfrm>
            <a:off x="1411346" y="562605"/>
            <a:ext cx="84302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en-US" sz="5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fr-FR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Khó</a:t>
            </a:r>
            <a:r>
              <a:rPr lang="fr-FR" altLang="en-US" sz="5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fr-FR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khăn</a:t>
            </a:r>
            <a:r>
              <a:rPr lang="fr-FR" altLang="en-US" sz="5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fr-FR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nguy</a:t>
            </a:r>
            <a:r>
              <a:rPr lang="fr-FR" altLang="en-US" sz="5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fr-FR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hiểm</a:t>
            </a:r>
            <a:r>
              <a:rPr lang="fr-FR" altLang="en-US" sz="5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fr-FR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cần</a:t>
            </a:r>
            <a:r>
              <a:rPr lang="fr-FR" altLang="en-US" sz="5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fr-FR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vượt</a:t>
            </a:r>
            <a:r>
              <a:rPr lang="fr-FR" altLang="en-US" sz="5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qua</a:t>
            </a:r>
            <a:endParaRPr lang="en-US" sz="5400" dirty="0">
              <a:latin typeface="UTM Marlbor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9CB4AC-D840-4AC1-B7CB-626585CC6B83}"/>
              </a:ext>
            </a:extLst>
          </p:cNvPr>
          <p:cNvSpPr txBox="1"/>
          <p:nvPr/>
        </p:nvSpPr>
        <p:spPr>
          <a:xfrm>
            <a:off x="3308279" y="2867889"/>
            <a:ext cx="812685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 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Bão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thú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dữ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núi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cao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vực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sâu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rừng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rậm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sa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mạc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tuyết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mưa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gió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sóng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thần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ea typeface="Arial" panose="020B0604020202020204" pitchFamily="34" charset="0"/>
              </a:rPr>
              <a:t>…</a:t>
            </a:r>
            <a:endParaRPr lang="en-US" altLang="en-US" sz="5400" dirty="0">
              <a:solidFill>
                <a:srgbClr val="002060"/>
              </a:solidFill>
              <a:latin typeface="UTM Marlbor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8835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1C0430-07C2-44AD-935F-BEE87B0A692D}"/>
              </a:ext>
            </a:extLst>
          </p:cNvPr>
          <p:cNvSpPr/>
          <p:nvPr/>
        </p:nvSpPr>
        <p:spPr>
          <a:xfrm>
            <a:off x="534257" y="289039"/>
            <a:ext cx="11402716" cy="609908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87BA20D7-4063-44D7-A0AD-3117EDB5D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59" y="1894113"/>
            <a:ext cx="9666384" cy="4183553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CABBDAFD-88EC-4CD3-BD52-2B3148F61A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" t="39924" r="54963" b="11508"/>
          <a:stretch/>
        </p:blipFill>
        <p:spPr>
          <a:xfrm>
            <a:off x="9706239" y="4283798"/>
            <a:ext cx="1951504" cy="26152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D6466F-FDB1-4D34-ACA2-1899F68579BC}"/>
              </a:ext>
            </a:extLst>
          </p:cNvPr>
          <p:cNvSpPr txBox="1"/>
          <p:nvPr/>
        </p:nvSpPr>
        <p:spPr>
          <a:xfrm>
            <a:off x="1304819" y="357508"/>
            <a:ext cx="65138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Những</a:t>
            </a:r>
            <a:r>
              <a:rPr lang="fr-FR" altLang="en-US" sz="5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fr-FR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đức</a:t>
            </a:r>
            <a:r>
              <a:rPr lang="fr-FR" altLang="en-US" sz="5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fr-FR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fr-FR" altLang="en-US" sz="5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fr-FR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cần</a:t>
            </a:r>
            <a:r>
              <a:rPr lang="fr-FR" altLang="en-US" sz="5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fr-FR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thiết</a:t>
            </a:r>
            <a:r>
              <a:rPr lang="fr-FR" altLang="en-US" sz="5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fr-FR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fr-FR" altLang="en-US" sz="5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fr-FR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người</a:t>
            </a:r>
            <a:r>
              <a:rPr lang="fr-FR" altLang="en-US" sz="5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fr-FR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tham</a:t>
            </a:r>
            <a:r>
              <a:rPr lang="fr-FR" altLang="en-US" sz="5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fr-FR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gia</a:t>
            </a:r>
            <a:r>
              <a:rPr lang="fr-FR" altLang="en-US" sz="5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fr-FR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thám</a:t>
            </a:r>
            <a:r>
              <a:rPr lang="fr-FR" altLang="en-US" sz="5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fr-FR" altLang="en-US" sz="5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hiểm</a:t>
            </a:r>
            <a:endParaRPr lang="en-US" sz="5400" dirty="0">
              <a:latin typeface="UTM Marlbor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5FD004-8C96-40B9-9095-F2CE00B95EFE}"/>
              </a:ext>
            </a:extLst>
          </p:cNvPr>
          <p:cNvSpPr txBox="1"/>
          <p:nvPr/>
        </p:nvSpPr>
        <p:spPr>
          <a:xfrm>
            <a:off x="3166153" y="2622803"/>
            <a:ext cx="833919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Kiên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trì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can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đảm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táo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bạo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bền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gan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bền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chí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thông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minh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nhanh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nhẹn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sáng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tạo</a:t>
            </a:r>
            <a:r>
              <a:rPr lang="en-US" altLang="en-US" sz="54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27330293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5">
            <a:extLst>
              <a:ext uri="{FF2B5EF4-FFF2-40B4-BE49-F238E27FC236}">
                <a16:creationId xmlns:a16="http://schemas.microsoft.com/office/drawing/2014/main" id="{E792217D-705E-4D1D-BE51-63E0B46EB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29" y="614730"/>
            <a:ext cx="10952252" cy="5816395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06" t="45231" r="6954" b="11103"/>
          <a:stretch/>
        </p:blipFill>
        <p:spPr>
          <a:xfrm>
            <a:off x="10059380" y="170121"/>
            <a:ext cx="1951504" cy="2351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108855-DA59-42E3-AF1A-FDD1E53BE021}"/>
              </a:ext>
            </a:extLst>
          </p:cNvPr>
          <p:cNvSpPr txBox="1"/>
          <p:nvPr/>
        </p:nvSpPr>
        <p:spPr>
          <a:xfrm>
            <a:off x="1960427" y="2535976"/>
            <a:ext cx="87574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88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TÌNH YÊU VÀ CUỘC SỐNG</a:t>
            </a:r>
            <a:endParaRPr lang="en-US" sz="8800" dirty="0">
              <a:solidFill>
                <a:srgbClr val="002060"/>
              </a:solidFill>
              <a:latin typeface="UTM Marlbor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5302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5">
            <a:extLst>
              <a:ext uri="{FF2B5EF4-FFF2-40B4-BE49-F238E27FC236}">
                <a16:creationId xmlns:a16="http://schemas.microsoft.com/office/drawing/2014/main" id="{E792217D-705E-4D1D-BE51-63E0B46EB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4" y="85060"/>
            <a:ext cx="12277769" cy="7134447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06" t="45231" r="6954" b="11103"/>
          <a:stretch/>
        </p:blipFill>
        <p:spPr>
          <a:xfrm>
            <a:off x="10360999" y="816452"/>
            <a:ext cx="1951504" cy="2351314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AAA88798-BCFA-4992-9EA6-599CE98074A6}"/>
              </a:ext>
            </a:extLst>
          </p:cNvPr>
          <p:cNvSpPr/>
          <p:nvPr/>
        </p:nvSpPr>
        <p:spPr>
          <a:xfrm>
            <a:off x="1810469" y="782252"/>
            <a:ext cx="8686800" cy="563231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fr-FR" altLang="en-US" sz="3600" dirty="0">
                <a:latin typeface="UTM Marlboro" panose="02040603050506020204" pitchFamily="18" charset="0"/>
                <a:cs typeface="Arial" panose="020B0604020202020204" pitchFamily="34" charset="0"/>
              </a:rPr>
              <a:t>+ </a:t>
            </a:r>
            <a:r>
              <a:rPr lang="fr-FR" altLang="en-US" sz="3600" u="sng" dirty="0">
                <a:latin typeface="UTM Marlboro" panose="02040603050506020204" pitchFamily="18" charset="0"/>
                <a:cs typeface="Arial" panose="020B0604020202020204" pitchFamily="34" charset="0"/>
              </a:rPr>
              <a:t>Những từ có tiếng lạc</a:t>
            </a:r>
            <a:r>
              <a:rPr lang="fr-FR" altLang="en-US" sz="3600" dirty="0">
                <a:latin typeface="UTM Marlboro" panose="02040603050506020204" pitchFamily="18" charset="0"/>
                <a:cs typeface="Arial" panose="020B0604020202020204" pitchFamily="34" charset="0"/>
              </a:rPr>
              <a:t> (</a:t>
            </a:r>
            <a:r>
              <a:rPr lang="fr-FR" altLang="en-US" sz="36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lạc</a:t>
            </a:r>
            <a:r>
              <a:rPr lang="fr-FR" altLang="en-US" sz="3600" dirty="0">
                <a:latin typeface="UTM Marlboro" panose="02040603050506020204" pitchFamily="18" charset="0"/>
                <a:cs typeface="Arial" panose="020B0604020202020204" pitchFamily="34" charset="0"/>
              </a:rPr>
              <a:t> nghĩa l</a:t>
            </a:r>
            <a:r>
              <a:rPr lang="fr-FR" altLang="en-US" sz="3600" dirty="0">
                <a:latin typeface="UTM Marlboro" panose="02040603050506020204" pitchFamily="18" charset="0"/>
                <a:ea typeface="Arial" panose="020B0604020202020204" pitchFamily="34" charset="0"/>
              </a:rPr>
              <a:t>à</a:t>
            </a:r>
            <a:r>
              <a:rPr lang="fr-FR" altLang="en-US" sz="3600" dirty="0">
                <a:latin typeface="UTM Marlboro" panose="02040603050506020204" pitchFamily="18" charset="0"/>
                <a:cs typeface="Arial" panose="020B0604020202020204" pitchFamily="34" charset="0"/>
              </a:rPr>
              <a:t> vui </a:t>
            </a:r>
            <a:r>
              <a:rPr lang="fr-FR" altLang="en-US" sz="3600" dirty="0" err="1">
                <a:latin typeface="UTM Marlboro" panose="02040603050506020204" pitchFamily="18" charset="0"/>
                <a:cs typeface="Arial" panose="020B0604020202020204" pitchFamily="34" charset="0"/>
              </a:rPr>
              <a:t>mừng</a:t>
            </a:r>
            <a:r>
              <a:rPr lang="fr-FR" altLang="en-US" sz="3600" dirty="0">
                <a:latin typeface="UTM Marlboro" panose="02040603050506020204" pitchFamily="18" charset="0"/>
                <a:cs typeface="Arial" panose="020B0604020202020204" pitchFamily="34" charset="0"/>
              </a:rPr>
              <a:t>):</a:t>
            </a:r>
          </a:p>
          <a:p>
            <a:pPr marL="0" indent="0">
              <a:spcBef>
                <a:spcPct val="0"/>
              </a:spcBef>
              <a:buNone/>
            </a:pPr>
            <a:r>
              <a:rPr lang="fr-FR" altLang="en-US" sz="3600" dirty="0"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endParaRPr lang="en-US" altLang="en-US" sz="3600" dirty="0">
              <a:latin typeface="UTM Marlboro" panose="020406030505060202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fr-FR" altLang="en-US" sz="3600" dirty="0">
                <a:latin typeface="UTM Marlboro" panose="02040603050506020204" pitchFamily="18" charset="0"/>
                <a:cs typeface="Arial" panose="020B0604020202020204" pitchFamily="34" charset="0"/>
              </a:rPr>
              <a:t>+ </a:t>
            </a:r>
            <a:r>
              <a:rPr lang="fr-FR" altLang="en-US" sz="3600" u="sng" dirty="0">
                <a:latin typeface="UTM Marlboro" panose="02040603050506020204" pitchFamily="18" charset="0"/>
                <a:cs typeface="Arial" panose="020B0604020202020204" pitchFamily="34" charset="0"/>
              </a:rPr>
              <a:t>Những từ phức chứa tiếng vui</a:t>
            </a:r>
            <a:r>
              <a:rPr lang="fr-FR" altLang="en-US" sz="3600" dirty="0">
                <a:latin typeface="UTM Marlbor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altLang="en-US" sz="3600" dirty="0">
                <a:latin typeface="UTM Marlboro" panose="02040603050506020204" pitchFamily="18" charset="0"/>
                <a:cs typeface="Arial" panose="020B0604020202020204" pitchFamily="34" charset="0"/>
              </a:rPr>
              <a:t>+ Vui chơi, góp vui, mua vui, vui thích, vui mừng, vui sướng, vui lòng, vui thú, vui vui, vui tính, vui nhộn, vui tươi,. Vui vẻ, </a:t>
            </a:r>
            <a:r>
              <a:rPr lang="en-US" altLang="en-US" sz="3600" dirty="0">
                <a:latin typeface="UTM Marlboro" panose="02040603050506020204" pitchFamily="18" charset="0"/>
                <a:ea typeface="Arial" panose="020B0604020202020204" pitchFamily="34" charset="0"/>
              </a:rPr>
              <a:t>…</a:t>
            </a:r>
            <a:endParaRPr lang="en-US" altLang="en-US" sz="3600" dirty="0">
              <a:latin typeface="UTM Marlboro" panose="020406030505060202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fr-FR" altLang="en-US" sz="3600" dirty="0">
                <a:latin typeface="UTM Marlboro" panose="02040603050506020204" pitchFamily="18" charset="0"/>
                <a:cs typeface="Arial" panose="020B0604020202020204" pitchFamily="34" charset="0"/>
              </a:rPr>
              <a:t>+ </a:t>
            </a:r>
            <a:r>
              <a:rPr lang="fr-FR" altLang="en-US" sz="3600" u="sng" dirty="0">
                <a:latin typeface="UTM Marlboro" panose="02040603050506020204" pitchFamily="18" charset="0"/>
                <a:cs typeface="Arial" panose="020B0604020202020204" pitchFamily="34" charset="0"/>
              </a:rPr>
              <a:t>Từ miêu tả tiếng cười: </a:t>
            </a:r>
            <a:r>
              <a:rPr lang="en-US" altLang="en-US" sz="3600" dirty="0">
                <a:latin typeface="UTM Marlboro" panose="02040603050506020204" pitchFamily="18" charset="0"/>
                <a:cs typeface="Arial" panose="020B0604020202020204" pitchFamily="34" charset="0"/>
              </a:rPr>
              <a:t>khanh khách, rúc rích, ha hả, hì hì,  hí, hơ hớ, hơ hơ, kh</a:t>
            </a:r>
            <a:r>
              <a:rPr lang="en-US" altLang="en-US" sz="3600" dirty="0">
                <a:latin typeface="UTM Marlboro" panose="02040603050506020204" pitchFamily="18" charset="0"/>
                <a:ea typeface="Arial" panose="020B0604020202020204" pitchFamily="34" charset="0"/>
              </a:rPr>
              <a:t>à</a:t>
            </a:r>
            <a:r>
              <a:rPr lang="en-US" altLang="en-US" sz="3600" dirty="0">
                <a:latin typeface="UTM Marlboro" panose="02040603050506020204" pitchFamily="18" charset="0"/>
                <a:cs typeface="Arial" panose="020B0604020202020204" pitchFamily="34" charset="0"/>
              </a:rPr>
              <a:t>nh khạch, khùng khục, khúc khích, rinh rích, sằng sặc, </a:t>
            </a:r>
            <a:r>
              <a:rPr lang="en-US" altLang="en-US" sz="3600" dirty="0">
                <a:latin typeface="UTM Marlboro" panose="02040603050506020204" pitchFamily="18" charset="0"/>
                <a:ea typeface="Arial" panose="020B0604020202020204" pitchFamily="34" charset="0"/>
              </a:rPr>
              <a:t>…</a:t>
            </a:r>
            <a:endParaRPr lang="en-US" altLang="en-US" sz="3600" dirty="0">
              <a:latin typeface="UTM Marlboro" panose="020406030505060202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600" dirty="0">
                <a:latin typeface="UTM Marlboro" panose="02040603050506020204" pitchFamily="18" charset="0"/>
                <a:cs typeface="Arial" panose="020B0604020202020204" pitchFamily="34" charset="0"/>
              </a:rPr>
              <a:t> + </a:t>
            </a:r>
            <a:r>
              <a:rPr lang="en-US" altLang="en-US" sz="3600" u="sng" dirty="0">
                <a:latin typeface="UTM Marlboro" panose="02040603050506020204" pitchFamily="18" charset="0"/>
                <a:cs typeface="Arial" panose="020B0604020202020204" pitchFamily="34" charset="0"/>
              </a:rPr>
              <a:t>Tục ngữ:</a:t>
            </a:r>
            <a:r>
              <a:rPr lang="en-US" altLang="en-US" sz="3600" dirty="0">
                <a:latin typeface="UTM Marlboro" panose="02040603050506020204" pitchFamily="18" charset="0"/>
                <a:cs typeface="Arial" panose="020B0604020202020204" pitchFamily="34" charset="0"/>
              </a:rPr>
              <a:t>      </a:t>
            </a:r>
            <a:r>
              <a:rPr lang="en-US" altLang="en-US" sz="3600" dirty="0" err="1">
                <a:latin typeface="UTM Marlboro" panose="02040603050506020204" pitchFamily="18" charset="0"/>
                <a:cs typeface="Arial" panose="020B0604020202020204" pitchFamily="34" charset="0"/>
              </a:rPr>
              <a:t>Sông</a:t>
            </a:r>
            <a:r>
              <a:rPr lang="en-US" altLang="en-US" sz="3600" dirty="0">
                <a:latin typeface="UTM Marlboro" panose="02040603050506020204" pitchFamily="18" charset="0"/>
                <a:cs typeface="Arial" panose="020B0604020202020204" pitchFamily="34" charset="0"/>
              </a:rPr>
              <a:t> có khúc, người có lúc.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600" dirty="0">
                <a:latin typeface="UTM Marlboro" panose="02040603050506020204" pitchFamily="18" charset="0"/>
                <a:cs typeface="Arial" panose="020B0604020202020204" pitchFamily="34" charset="0"/>
              </a:rPr>
              <a:t>                        </a:t>
            </a:r>
            <a:r>
              <a:rPr lang="en-US" altLang="en-US" sz="3600" dirty="0" err="1">
                <a:latin typeface="UTM Marlboro" panose="02040603050506020204" pitchFamily="18" charset="0"/>
                <a:cs typeface="Arial" panose="020B0604020202020204" pitchFamily="34" charset="0"/>
              </a:rPr>
              <a:t>Kiến</a:t>
            </a:r>
            <a:r>
              <a:rPr lang="en-US" altLang="en-US" sz="3600" dirty="0">
                <a:latin typeface="UTM Marlboro" panose="02040603050506020204" pitchFamily="18" charset="0"/>
                <a:cs typeface="Arial" panose="020B0604020202020204" pitchFamily="34" charset="0"/>
              </a:rPr>
              <a:t> tha lâu cũng có ng</a:t>
            </a:r>
            <a:r>
              <a:rPr lang="en-US" altLang="en-US" sz="3600" dirty="0">
                <a:latin typeface="UTM Marlboro" panose="02040603050506020204" pitchFamily="18" charset="0"/>
                <a:ea typeface="Arial" panose="020B0604020202020204" pitchFamily="34" charset="0"/>
              </a:rPr>
              <a:t>à</a:t>
            </a:r>
            <a:r>
              <a:rPr lang="en-US" altLang="en-US" sz="3600" dirty="0">
                <a:latin typeface="UTM Marlboro" panose="02040603050506020204" pitchFamily="18" charset="0"/>
                <a:cs typeface="Arial" panose="020B0604020202020204" pitchFamily="34" charset="0"/>
              </a:rPr>
              <a:t>y đầy tổ.</a:t>
            </a:r>
            <a:endParaRPr lang="en-US" altLang="en-US" sz="3600" dirty="0">
              <a:latin typeface="UTM Marlboro" panose="02040603050506020204" pitchFamily="18" charset="0"/>
              <a:ea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C829202-5C6D-49F0-AD3F-A82B651DF02F}"/>
              </a:ext>
            </a:extLst>
          </p:cNvPr>
          <p:cNvSpPr/>
          <p:nvPr/>
        </p:nvSpPr>
        <p:spPr>
          <a:xfrm>
            <a:off x="2309711" y="1345778"/>
            <a:ext cx="2853666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3600" dirty="0" err="1">
                <a:latin typeface="UTM Marlboro" panose="02040603050506020204" pitchFamily="18" charset="0"/>
                <a:cs typeface="Arial" panose="020B0604020202020204" pitchFamily="34" charset="0"/>
              </a:rPr>
              <a:t>Lạc</a:t>
            </a:r>
            <a:r>
              <a:rPr lang="en-US" altLang="en-US" sz="3600" dirty="0">
                <a:latin typeface="UTM Marlboro" panose="02040603050506020204" pitchFamily="18" charset="0"/>
                <a:cs typeface="Arial" panose="020B0604020202020204" pitchFamily="34" charset="0"/>
              </a:rPr>
              <a:t> quan, lạc </a:t>
            </a:r>
            <a:r>
              <a:rPr lang="en-US" altLang="en-US" sz="3600" dirty="0" err="1">
                <a:latin typeface="UTM Marlboro" panose="02040603050506020204" pitchFamily="18" charset="0"/>
                <a:cs typeface="Arial" panose="020B0604020202020204" pitchFamily="34" charset="0"/>
              </a:rPr>
              <a:t>thú</a:t>
            </a:r>
            <a:r>
              <a:rPr lang="en-US" altLang="en-US" sz="3600" dirty="0">
                <a:latin typeface="UTM Marlbor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98667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0157" y="0"/>
            <a:ext cx="6460672" cy="174019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UTM Showcard" pitchFamily="18" charset="0"/>
                <a:cs typeface="Arial" pitchFamily="34" charset="0"/>
              </a:rPr>
              <a:t>DU HÀNH VŨ TRỤ</a:t>
            </a:r>
          </a:p>
        </p:txBody>
      </p:sp>
      <p:pic>
        <p:nvPicPr>
          <p:cNvPr id="5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/>
          <a:stretch>
            <a:fillRect/>
          </a:stretch>
        </p:blipFill>
        <p:spPr>
          <a:xfrm>
            <a:off x="12588081" y="914400"/>
            <a:ext cx="609600" cy="60960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C331AE1-E10E-4F3C-85E9-0053AEACA7A7}"/>
              </a:ext>
            </a:extLst>
          </p:cNvPr>
          <p:cNvSpPr/>
          <p:nvPr/>
        </p:nvSpPr>
        <p:spPr>
          <a:xfrm>
            <a:off x="5879805" y="2030818"/>
            <a:ext cx="5504121" cy="2392326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292C89-91E7-48BC-9BAD-28B7A3E5C95C}"/>
              </a:ext>
            </a:extLst>
          </p:cNvPr>
          <p:cNvSpPr txBox="1"/>
          <p:nvPr/>
        </p:nvSpPr>
        <p:spPr>
          <a:xfrm>
            <a:off x="6372446" y="2521059"/>
            <a:ext cx="451883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với Bo du </a:t>
            </a:r>
            <a:r>
              <a:rPr lang="en-US" sz="28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sz="2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2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28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r>
              <a:rPr lang="en-US" sz="2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0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1509" numSld="999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12">
            <a:extLst>
              <a:ext uri="{FF2B5EF4-FFF2-40B4-BE49-F238E27FC236}">
                <a16:creationId xmlns:a16="http://schemas.microsoft.com/office/drawing/2014/main" id="{749D1830-21E8-4F78-8604-EF1A419623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955840" y="-2025504"/>
            <a:ext cx="6060584" cy="10909007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68" t="5331" r="8192" b="58428"/>
          <a:stretch/>
        </p:blipFill>
        <p:spPr>
          <a:xfrm>
            <a:off x="8983186" y="398706"/>
            <a:ext cx="2457450" cy="2457450"/>
          </a:xfrm>
          <a:prstGeom prst="rect">
            <a:avLst/>
          </a:prstGeom>
        </p:spPr>
      </p:pic>
      <p:sp>
        <p:nvSpPr>
          <p:cNvPr id="24" name="Rectangle 66">
            <a:extLst>
              <a:ext uri="{FF2B5EF4-FFF2-40B4-BE49-F238E27FC236}">
                <a16:creationId xmlns:a16="http://schemas.microsoft.com/office/drawing/2014/main" id="{E99FA6DF-EFD9-427F-A097-B2B2F9D79FC2}"/>
              </a:ext>
            </a:extLst>
          </p:cNvPr>
          <p:cNvSpPr/>
          <p:nvPr/>
        </p:nvSpPr>
        <p:spPr>
          <a:xfrm>
            <a:off x="1772564" y="2551836"/>
            <a:ext cx="8859994" cy="1754326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UTM Banque" panose="02040603050506020204" pitchFamily="18" charset="0"/>
                <a:cs typeface="Arial" panose="020B0604020202020204" pitchFamily="34" charset="0"/>
              </a:rPr>
              <a:t>3: </a:t>
            </a:r>
            <a:r>
              <a:rPr lang="en-US" altLang="en-US" sz="3600" b="1" dirty="0">
                <a:solidFill>
                  <a:srgbClr val="C00000"/>
                </a:solidFill>
                <a:latin typeface="UTM Banque" panose="02040603050506020204" pitchFamily="18" charset="0"/>
                <a:cs typeface="Arial" panose="020B0604020202020204" pitchFamily="34" charset="0"/>
              </a:rPr>
              <a:t>Giải nghĩa </a:t>
            </a:r>
            <a:r>
              <a:rPr lang="en-US" altLang="en-US" sz="3600" b="1" dirty="0">
                <a:solidFill>
                  <a:srgbClr val="002060"/>
                </a:solidFill>
                <a:latin typeface="UTM Banque" panose="02040603050506020204" pitchFamily="18" charset="0"/>
                <a:cs typeface="Arial" panose="020B0604020202020204" pitchFamily="34" charset="0"/>
              </a:rPr>
              <a:t>một trong số các từ ngữ vừa thống kê ở b</a:t>
            </a:r>
            <a:r>
              <a:rPr lang="en-US" altLang="en-US" sz="3600" b="1" dirty="0">
                <a:solidFill>
                  <a:srgbClr val="002060"/>
                </a:solidFill>
                <a:latin typeface="UTM Banque" panose="02040603050506020204" pitchFamily="18" charset="0"/>
                <a:ea typeface="Arial" panose="020B0604020202020204" pitchFamily="34" charset="0"/>
              </a:rPr>
              <a:t>à</a:t>
            </a:r>
            <a:r>
              <a:rPr lang="en-US" altLang="en-US" sz="3600" b="1" dirty="0">
                <a:solidFill>
                  <a:srgbClr val="002060"/>
                </a:solidFill>
                <a:latin typeface="UTM Banque" panose="02040603050506020204" pitchFamily="18" charset="0"/>
                <a:cs typeface="Arial" panose="020B0604020202020204" pitchFamily="34" charset="0"/>
              </a:rPr>
              <a:t>i tập 2. 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UTM Banque" panose="02040603050506020204" pitchFamily="18" charset="0"/>
                <a:cs typeface="Arial" panose="020B0604020202020204" pitchFamily="34" charset="0"/>
              </a:rPr>
              <a:t>            </a:t>
            </a:r>
            <a:r>
              <a:rPr lang="en-US" altLang="en-US" sz="3600" b="1" dirty="0">
                <a:solidFill>
                  <a:srgbClr val="C00000"/>
                </a:solidFill>
                <a:latin typeface="UTM Banque" panose="02040603050506020204" pitchFamily="18" charset="0"/>
                <a:cs typeface="Arial" panose="020B0604020202020204" pitchFamily="34" charset="0"/>
              </a:rPr>
              <a:t>Đặt câu </a:t>
            </a:r>
            <a:r>
              <a:rPr lang="en-US" altLang="en-US" sz="3600" b="1" dirty="0">
                <a:solidFill>
                  <a:srgbClr val="002060"/>
                </a:solidFill>
                <a:latin typeface="UTM Banque" panose="02040603050506020204" pitchFamily="18" charset="0"/>
                <a:cs typeface="Arial" panose="020B0604020202020204" pitchFamily="34" charset="0"/>
              </a:rPr>
              <a:t>với từ </a:t>
            </a:r>
            <a:r>
              <a:rPr lang="en-US" altLang="en-US" sz="3600" b="1" dirty="0" err="1">
                <a:solidFill>
                  <a:srgbClr val="002060"/>
                </a:solidFill>
                <a:latin typeface="UTM Banque" panose="02040603050506020204" pitchFamily="18" charset="0"/>
                <a:cs typeface="Arial" panose="020B0604020202020204" pitchFamily="34" charset="0"/>
              </a:rPr>
              <a:t>ngữ</a:t>
            </a:r>
            <a:r>
              <a:rPr lang="en-US" altLang="en-US" sz="3600" b="1" dirty="0">
                <a:solidFill>
                  <a:srgbClr val="002060"/>
                </a:solidFill>
                <a:latin typeface="UTM Banqu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Banque" panose="02040603050506020204" pitchFamily="18" charset="0"/>
                <a:cs typeface="Arial" panose="020B0604020202020204" pitchFamily="34" charset="0"/>
              </a:rPr>
              <a:t>ấy</a:t>
            </a:r>
            <a:r>
              <a:rPr lang="en-US" altLang="en-US" sz="3600" b="1" dirty="0">
                <a:solidFill>
                  <a:srgbClr val="002060"/>
                </a:solidFill>
                <a:latin typeface="UTM Banque" panose="02040603050506020204" pitchFamily="18" charset="0"/>
                <a:cs typeface="Arial" panose="020B0604020202020204" pitchFamily="34" charset="0"/>
              </a:rPr>
              <a:t>.</a:t>
            </a:r>
            <a:endParaRPr lang="en-US" altLang="en-US" sz="3600" b="1" dirty="0">
              <a:solidFill>
                <a:srgbClr val="002060"/>
              </a:solidFill>
              <a:latin typeface="UTM Banque" panose="020406030505060202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9708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2">
            <a:extLst>
              <a:ext uri="{FF2B5EF4-FFF2-40B4-BE49-F238E27FC236}">
                <a16:creationId xmlns:a16="http://schemas.microsoft.com/office/drawing/2014/main" id="{5D36AC59-7E8F-4741-B600-92D538C412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168628" y="-3079799"/>
            <a:ext cx="7203311" cy="12401359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004B35E0-9EF9-44B4-99EF-D0040A459C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68" t="5331" r="8192" b="58428"/>
          <a:stretch/>
        </p:blipFill>
        <p:spPr>
          <a:xfrm>
            <a:off x="9939985" y="-119368"/>
            <a:ext cx="2457450" cy="2457450"/>
          </a:xfrm>
          <a:prstGeom prst="rect">
            <a:avLst/>
          </a:prstGeom>
        </p:spPr>
      </p:pic>
      <p:pic>
        <p:nvPicPr>
          <p:cNvPr id="6" name="Picture 5" descr="A picture containing text, clock, gauge&#10;&#10;Description automatically generated">
            <a:extLst>
              <a:ext uri="{FF2B5EF4-FFF2-40B4-BE49-F238E27FC236}">
                <a16:creationId xmlns:a16="http://schemas.microsoft.com/office/drawing/2014/main" id="{F7AF0AEC-35E0-40E1-A88C-64F2321E10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973" y="3558956"/>
            <a:ext cx="3449027" cy="3449027"/>
          </a:xfrm>
          <a:prstGeom prst="rect">
            <a:avLst/>
          </a:prstGeom>
        </p:spPr>
      </p:pic>
      <p:sp>
        <p:nvSpPr>
          <p:cNvPr id="7" name="Rectangle 69">
            <a:extLst>
              <a:ext uri="{FF2B5EF4-FFF2-40B4-BE49-F238E27FC236}">
                <a16:creationId xmlns:a16="http://schemas.microsoft.com/office/drawing/2014/main" id="{28171D6F-DB00-43EB-AA34-B2A13A25B66D}"/>
              </a:ext>
            </a:extLst>
          </p:cNvPr>
          <p:cNvSpPr/>
          <p:nvPr/>
        </p:nvSpPr>
        <p:spPr>
          <a:xfrm>
            <a:off x="1650999" y="1156038"/>
            <a:ext cx="2457449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40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La b</a:t>
            </a:r>
            <a:r>
              <a:rPr lang="en-US" altLang="en-US" sz="4000" dirty="0">
                <a:solidFill>
                  <a:srgbClr val="FF0000"/>
                </a:solidFill>
                <a:latin typeface="UTM Marlboro" panose="02040603050506020204" pitchFamily="18" charset="0"/>
                <a:ea typeface="Arial" panose="020B0604020202020204" pitchFamily="34" charset="0"/>
              </a:rPr>
              <a:t>à</a:t>
            </a:r>
            <a:r>
              <a:rPr lang="en-US" altLang="en-US" sz="40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n: </a:t>
            </a:r>
            <a:endParaRPr lang="en-US" altLang="en-US" sz="4000" dirty="0">
              <a:solidFill>
                <a:srgbClr val="FF0000"/>
              </a:solidFill>
              <a:latin typeface="UTM Marlboro" panose="02040603050506020204" pitchFamily="18" charset="0"/>
              <a:ea typeface="Arial" panose="020B0604020202020204" pitchFamily="34" charset="0"/>
            </a:endParaRPr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B6089C35-E22A-4D86-BA78-1819311878D4}"/>
              </a:ext>
            </a:extLst>
          </p:cNvPr>
          <p:cNvSpPr/>
          <p:nvPr/>
        </p:nvSpPr>
        <p:spPr>
          <a:xfrm>
            <a:off x="3298906" y="1132677"/>
            <a:ext cx="6132176" cy="1323439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altLang="en-US" sz="4000" dirty="0">
                <a:latin typeface="UTM Marlboro" panose="02040603050506020204" pitchFamily="18" charset="0"/>
                <a:cs typeface="Arial" panose="020B0604020202020204" pitchFamily="34" charset="0"/>
              </a:rPr>
              <a:t>dụng cụ để xác định phương hướng trong không gian.</a:t>
            </a:r>
            <a:endParaRPr lang="en-US" altLang="en-US" sz="4000" dirty="0">
              <a:latin typeface="UTM Marlboro" panose="02040603050506020204" pitchFamily="18" charset="0"/>
              <a:ea typeface="Arial" panose="020B0604020202020204" pitchFamily="34" charset="0"/>
            </a:endParaRP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0B80E331-42CE-4CE6-8664-B771734861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35" y="3753838"/>
            <a:ext cx="6112031" cy="2968698"/>
          </a:xfrm>
          <a:prstGeom prst="rect">
            <a:avLst/>
          </a:prstGeom>
        </p:spPr>
      </p:pic>
      <p:sp>
        <p:nvSpPr>
          <p:cNvPr id="11" name="Rectangle 71">
            <a:extLst>
              <a:ext uri="{FF2B5EF4-FFF2-40B4-BE49-F238E27FC236}">
                <a16:creationId xmlns:a16="http://schemas.microsoft.com/office/drawing/2014/main" id="{221E8215-A010-4FD2-92D8-2BE10FD129BC}"/>
              </a:ext>
            </a:extLst>
          </p:cNvPr>
          <p:cNvSpPr/>
          <p:nvPr/>
        </p:nvSpPr>
        <p:spPr>
          <a:xfrm>
            <a:off x="1399189" y="2481607"/>
            <a:ext cx="2961067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40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Hướng dẫn viên: </a:t>
            </a:r>
            <a:endParaRPr lang="en-US" altLang="en-US" sz="4000" dirty="0">
              <a:solidFill>
                <a:srgbClr val="FF0000"/>
              </a:solidFill>
              <a:latin typeface="UTM Marlboro" panose="02040603050506020204" pitchFamily="18" charset="0"/>
              <a:ea typeface="Arial" panose="020B0604020202020204" pitchFamily="34" charset="0"/>
            </a:endParaRPr>
          </a:p>
        </p:txBody>
      </p:sp>
      <p:sp>
        <p:nvSpPr>
          <p:cNvPr id="12" name="Rectangle 72">
            <a:extLst>
              <a:ext uri="{FF2B5EF4-FFF2-40B4-BE49-F238E27FC236}">
                <a16:creationId xmlns:a16="http://schemas.microsoft.com/office/drawing/2014/main" id="{B82F5F34-1381-491D-AC5F-93411C96658F}"/>
              </a:ext>
            </a:extLst>
          </p:cNvPr>
          <p:cNvSpPr/>
          <p:nvPr/>
        </p:nvSpPr>
        <p:spPr>
          <a:xfrm>
            <a:off x="4268420" y="2464613"/>
            <a:ext cx="6502400" cy="1323439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altLang="en-US" sz="4000" dirty="0">
                <a:latin typeface="UTM Marlboro" panose="02040603050506020204" pitchFamily="18" charset="0"/>
                <a:cs typeface="Arial" panose="020B0604020202020204" pitchFamily="34" charset="0"/>
              </a:rPr>
              <a:t>l</a:t>
            </a:r>
            <a:r>
              <a:rPr lang="en-US" altLang="en-US" sz="4000" dirty="0">
                <a:latin typeface="UTM Marlboro" panose="02040603050506020204" pitchFamily="18" charset="0"/>
                <a:ea typeface="Arial" panose="020B0604020202020204" pitchFamily="34" charset="0"/>
              </a:rPr>
              <a:t>à</a:t>
            </a:r>
            <a:r>
              <a:rPr lang="en-US" altLang="en-US" sz="4000" dirty="0">
                <a:latin typeface="UTM Marlboro" panose="02040603050506020204" pitchFamily="18" charset="0"/>
                <a:cs typeface="Arial" panose="020B0604020202020204" pitchFamily="34" charset="0"/>
              </a:rPr>
              <a:t> người đưa đường, dẫn lối v</a:t>
            </a:r>
            <a:r>
              <a:rPr lang="en-US" altLang="en-US" sz="4000" dirty="0">
                <a:latin typeface="UTM Marlboro" panose="02040603050506020204" pitchFamily="18" charset="0"/>
                <a:ea typeface="Arial" panose="020B0604020202020204" pitchFamily="34" charset="0"/>
              </a:rPr>
              <a:t>à</a:t>
            </a:r>
            <a:r>
              <a:rPr lang="en-US" altLang="en-US" sz="4000" dirty="0">
                <a:latin typeface="UTM Marlboro" panose="02040603050506020204" pitchFamily="18" charset="0"/>
                <a:cs typeface="Arial" panose="020B0604020202020204" pitchFamily="34" charset="0"/>
              </a:rPr>
              <a:t> giới thiệu các nơi đến tham quan, du lịch.</a:t>
            </a:r>
            <a:endParaRPr lang="en-US" altLang="en-US" sz="4000" dirty="0">
              <a:latin typeface="UTM Marlboro" panose="020406030505060202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4915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2">
            <a:extLst>
              <a:ext uri="{FF2B5EF4-FFF2-40B4-BE49-F238E27FC236}">
                <a16:creationId xmlns:a16="http://schemas.microsoft.com/office/drawing/2014/main" id="{5D36AC59-7E8F-4741-B600-92D538C412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168628" y="-3079799"/>
            <a:ext cx="7203311" cy="12401359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004B35E0-9EF9-44B4-99EF-D0040A459C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68" t="5331" r="8192" b="58428"/>
          <a:stretch/>
        </p:blipFill>
        <p:spPr>
          <a:xfrm>
            <a:off x="8676317" y="291779"/>
            <a:ext cx="2457450" cy="2457450"/>
          </a:xfrm>
          <a:prstGeom prst="rect">
            <a:avLst/>
          </a:prstGeom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CD50A3EB-0A78-45EE-ACCA-EBBF48D6A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093" y="2536729"/>
            <a:ext cx="1018381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sz="4400" dirty="0">
                <a:latin typeface="UTM Marlboro" panose="02040603050506020204" pitchFamily="18" charset="0"/>
                <a:cs typeface="Arial" panose="020B0604020202020204" pitchFamily="34" charset="0"/>
              </a:rPr>
              <a:t>- Hè năm ngoái, em được đi tắm biển ở bãi biền </a:t>
            </a:r>
            <a:r>
              <a:rPr sz="4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Đồ Sơn.</a:t>
            </a:r>
          </a:p>
          <a:p>
            <a:pPr marL="0" indent="0">
              <a:spcBef>
                <a:spcPct val="0"/>
              </a:spcBef>
              <a:buFontTx/>
              <a:buChar char="-"/>
            </a:pPr>
            <a:r>
              <a:rPr lang="en-US" sz="4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sz="4400" dirty="0" err="1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Vịnh</a:t>
            </a:r>
            <a:r>
              <a:rPr sz="4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 Hạ Long </a:t>
            </a:r>
            <a:r>
              <a:rPr sz="4400" dirty="0">
                <a:latin typeface="UTM Marlboro" panose="02040603050506020204" pitchFamily="18" charset="0"/>
                <a:cs typeface="Arial" panose="020B0604020202020204" pitchFamily="34" charset="0"/>
              </a:rPr>
              <a:t>l</a:t>
            </a:r>
            <a:r>
              <a:rPr sz="4400" dirty="0">
                <a:latin typeface="UTM Marlboro" panose="02040603050506020204" pitchFamily="18" charset="0"/>
                <a:ea typeface="Arial" panose="020B0604020202020204" pitchFamily="34" charset="0"/>
              </a:rPr>
              <a:t>à</a:t>
            </a:r>
            <a:r>
              <a:rPr sz="4400" dirty="0">
                <a:latin typeface="UTM Marlboro" panose="02040603050506020204" pitchFamily="18" charset="0"/>
                <a:cs typeface="Arial" panose="020B0604020202020204" pitchFamily="34" charset="0"/>
              </a:rPr>
              <a:t> di sản thiên nhiên thế giới.</a:t>
            </a:r>
          </a:p>
          <a:p>
            <a:pPr marL="0" indent="0">
              <a:spcBef>
                <a:spcPct val="0"/>
              </a:spcBef>
              <a:buFontTx/>
              <a:buChar char="-"/>
            </a:pPr>
            <a:r>
              <a:rPr lang="en-US" sz="4400" dirty="0"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UTM Marlboro" panose="02040603050506020204" pitchFamily="18" charset="0"/>
                <a:cs typeface="Arial" panose="020B0604020202020204" pitchFamily="34" charset="0"/>
              </a:rPr>
              <a:t>Trên</a:t>
            </a:r>
            <a:r>
              <a:rPr sz="4400" dirty="0">
                <a:latin typeface="UTM Marlboro" panose="02040603050506020204" pitchFamily="18" charset="0"/>
                <a:cs typeface="Arial" panose="020B0604020202020204" pitchFamily="34" charset="0"/>
              </a:rPr>
              <a:t> sân trường, chúng em đang </a:t>
            </a:r>
            <a:r>
              <a:rPr sz="4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vui chơi.</a:t>
            </a:r>
          </a:p>
          <a:p>
            <a:pPr marL="0" indent="0">
              <a:spcBef>
                <a:spcPct val="0"/>
              </a:spcBef>
              <a:buFontTx/>
              <a:buChar char="-"/>
            </a:pPr>
            <a:r>
              <a:rPr lang="en-US" sz="4400" dirty="0">
                <a:latin typeface="UTM Marlboro" panose="02040603050506020204" pitchFamily="18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UTM Marlboro" panose="02040603050506020204" pitchFamily="18" charset="0"/>
                <a:cs typeface="Arial" panose="020B0604020202020204" pitchFamily="34" charset="0"/>
              </a:rPr>
              <a:t>Bác</a:t>
            </a:r>
            <a:r>
              <a:rPr sz="4400" dirty="0">
                <a:latin typeface="UTM Marlboro" panose="02040603050506020204" pitchFamily="18" charset="0"/>
                <a:cs typeface="Arial" panose="020B0604020202020204" pitchFamily="34" charset="0"/>
              </a:rPr>
              <a:t> Hồ luôn sống </a:t>
            </a:r>
            <a:r>
              <a:rPr sz="4400" dirty="0">
                <a:solidFill>
                  <a:srgbClr val="FF000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lạc quan.</a:t>
            </a:r>
            <a:endParaRPr sz="4400" dirty="0">
              <a:solidFill>
                <a:srgbClr val="FF0000"/>
              </a:solidFill>
              <a:latin typeface="UTM Marlboro" panose="02040603050506020204" pitchFamily="18" charset="0"/>
              <a:ea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57CF57-1C1F-4C05-861B-FAF6553EAC8A}"/>
              </a:ext>
            </a:extLst>
          </p:cNvPr>
          <p:cNvSpPr txBox="1"/>
          <p:nvPr/>
        </p:nvSpPr>
        <p:spPr>
          <a:xfrm>
            <a:off x="3947773" y="1230086"/>
            <a:ext cx="429645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6600" dirty="0" err="1">
                <a:latin typeface="UTM Banque" panose="02040603050506020204" pitchFamily="18" charset="0"/>
                <a:cs typeface="Arial" panose="020B0604020202020204" pitchFamily="34" charset="0"/>
              </a:rPr>
              <a:t>Đặt</a:t>
            </a:r>
            <a:r>
              <a:rPr lang="en-US" sz="6600" dirty="0">
                <a:latin typeface="UTM Banqu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latin typeface="UTM Banque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6600" dirty="0">
                <a:latin typeface="UTM Banque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59555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C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CB9C2BE-E2B7-46B4-9581-8F798C38A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39" y="161191"/>
            <a:ext cx="11975123" cy="686093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0D520B6-77F7-4E8A-8B67-58D4D9BB4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52" y="1739900"/>
            <a:ext cx="4018905" cy="465946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5D1193-C954-42E6-B9C6-278CF693703C}"/>
              </a:ext>
            </a:extLst>
          </p:cNvPr>
          <p:cNvSpPr txBox="1"/>
          <p:nvPr/>
        </p:nvSpPr>
        <p:spPr>
          <a:xfrm>
            <a:off x="3962400" y="2314384"/>
            <a:ext cx="6604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>
                <a:solidFill>
                  <a:srgbClr val="C00000"/>
                </a:solidFill>
                <a:latin typeface="UTM Showcard" pitchFamily="18" charset="0"/>
                <a:cs typeface="Arial" pitchFamily="34" charset="0"/>
              </a:rPr>
              <a:t>Chúc</a:t>
            </a:r>
            <a:r>
              <a:rPr lang="en-US" sz="8000" b="1" dirty="0">
                <a:solidFill>
                  <a:srgbClr val="C00000"/>
                </a:solidFill>
                <a:latin typeface="UTM Showcard" pitchFamily="18" charset="0"/>
                <a:cs typeface="Arial" pitchFamily="34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UTM Showcard" pitchFamily="18" charset="0"/>
                <a:cs typeface="Arial" pitchFamily="34" charset="0"/>
              </a:rPr>
              <a:t>các</a:t>
            </a:r>
            <a:r>
              <a:rPr lang="en-US" sz="8000" b="1" dirty="0">
                <a:solidFill>
                  <a:srgbClr val="C00000"/>
                </a:solidFill>
                <a:latin typeface="UTM Showcard" pitchFamily="18" charset="0"/>
                <a:cs typeface="Arial" pitchFamily="34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UTM Showcard" pitchFamily="18" charset="0"/>
                <a:cs typeface="Arial" pitchFamily="34" charset="0"/>
              </a:rPr>
              <a:t>em</a:t>
            </a:r>
            <a:r>
              <a:rPr lang="en-US" sz="8000" b="1" dirty="0">
                <a:solidFill>
                  <a:srgbClr val="C00000"/>
                </a:solidFill>
                <a:latin typeface="UTM Showcard" pitchFamily="18" charset="0"/>
                <a:cs typeface="Arial" pitchFamily="34" charset="0"/>
              </a:rPr>
              <a:t> thi </a:t>
            </a:r>
            <a:r>
              <a:rPr lang="en-US" sz="8000" b="1" dirty="0" err="1">
                <a:solidFill>
                  <a:srgbClr val="C00000"/>
                </a:solidFill>
                <a:latin typeface="UTM Showcard" pitchFamily="18" charset="0"/>
                <a:cs typeface="Arial" pitchFamily="34" charset="0"/>
              </a:rPr>
              <a:t>tốt</a:t>
            </a:r>
            <a:r>
              <a:rPr lang="en-US" sz="8000" b="1" dirty="0">
                <a:solidFill>
                  <a:srgbClr val="C00000"/>
                </a:solidFill>
                <a:latin typeface="UTM Showcard" pitchFamily="18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85184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576216"/>
            <a:ext cx="12496800" cy="6205842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quà tặng tiếp theo sẽ được MĂNG NON cập nhật tại nhóm Măng Non – Tài liệu Tiểu học sau:</a:t>
            </a:r>
            <a:b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3"/>
              </a:rPr>
              <a:t>https://www.facebook.com/groups/629898828017053</a:t>
            </a:r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  <a:t>Mời thầy cô tham gia nhóm để chủ động cập nhật bài giảng điện tử lớp 4 và quà tặng hằng tuần </a:t>
            </a:r>
            <a:b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  <a:t>mới nhất nhé!</a:t>
            </a:r>
            <a:r>
              <a:rPr lang="en-US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  <a:t/>
            </a:r>
            <a:br>
              <a:rPr lang="en-US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  <a:t/>
            </a:r>
            <a:br>
              <a:rPr lang="en-US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06E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190" y="-2039137"/>
            <a:ext cx="3113783" cy="461535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97024" y="0"/>
            <a:ext cx="10094976" cy="27675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06E8A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GIÁO ÁN ĐIỆN TỬ THEO TUẦN KHỐI 4 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THAO GIẢNG – ELEARNING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chia sẻ tài liệu - Qùa tặng: Măng Non – Tài liệu Tiểu học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Măng Non – Tài liệu Tiểu học 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400" u="sng" dirty="0">
                <a:solidFill>
                  <a:srgbClr val="002060"/>
                </a:solidFill>
              </a:rPr>
              <a:t>0382348780</a:t>
            </a:r>
            <a:r>
              <a:rPr lang="en-US" sz="2400" dirty="0">
                <a:solidFill>
                  <a:srgbClr val="002060"/>
                </a:solidFill>
              </a:rPr>
              <a:t> - </a:t>
            </a:r>
            <a:r>
              <a:rPr lang="en-US" sz="2400" u="sng" dirty="0">
                <a:solidFill>
                  <a:srgbClr val="002060"/>
                </a:solidFill>
              </a:rPr>
              <a:t>0984848929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6771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023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877" y="619125"/>
            <a:ext cx="2743200" cy="2179864"/>
          </a:xfrm>
          <a:prstGeom prst="rect">
            <a:avLst/>
          </a:prstGeom>
        </p:spPr>
      </p:pic>
      <p:pic>
        <p:nvPicPr>
          <p:cNvPr id="3" name="Picture 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68" t="5331" r="8192" b="58428"/>
          <a:stretch/>
        </p:blipFill>
        <p:spPr>
          <a:xfrm>
            <a:off x="7924800" y="3465740"/>
            <a:ext cx="2457450" cy="2457450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06" t="45231" r="6954" b="11103"/>
          <a:stretch/>
        </p:blipFill>
        <p:spPr>
          <a:xfrm>
            <a:off x="4874325" y="4408715"/>
            <a:ext cx="1951504" cy="2351314"/>
          </a:xfrm>
          <a:prstGeom prst="rect">
            <a:avLst/>
          </a:prstGeom>
        </p:spPr>
      </p:pic>
      <p:pic>
        <p:nvPicPr>
          <p:cNvPr id="5" name="Picture 4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" t="39924" r="54963" b="11508"/>
          <a:stretch/>
        </p:blipFill>
        <p:spPr>
          <a:xfrm>
            <a:off x="1828800" y="3101069"/>
            <a:ext cx="1951504" cy="2615292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34311" r="33897" b="38635"/>
          <a:stretch/>
        </p:blipFill>
        <p:spPr>
          <a:xfrm>
            <a:off x="9719469" y="1636940"/>
            <a:ext cx="1905000" cy="1741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" t="4025" r="60817" b="56561"/>
          <a:stretch/>
        </p:blipFill>
        <p:spPr>
          <a:xfrm>
            <a:off x="304800" y="3792360"/>
            <a:ext cx="1945614" cy="17920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1" t="2855" r="8528" b="54569"/>
          <a:stretch/>
        </p:blipFill>
        <p:spPr>
          <a:xfrm>
            <a:off x="3189821" y="4922220"/>
            <a:ext cx="1814919" cy="19357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8" t="2497" r="21710" b="66375"/>
          <a:stretch/>
        </p:blipFill>
        <p:spPr>
          <a:xfrm>
            <a:off x="2804552" y="1350019"/>
            <a:ext cx="1292728" cy="1751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8" t="56583" b="12289"/>
          <a:stretch/>
        </p:blipFill>
        <p:spPr>
          <a:xfrm>
            <a:off x="8556319" y="1494066"/>
            <a:ext cx="1292728" cy="1751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57" t="1204" r="39461" b="67668"/>
          <a:stretch/>
        </p:blipFill>
        <p:spPr>
          <a:xfrm>
            <a:off x="6825829" y="2943415"/>
            <a:ext cx="1292728" cy="1751051"/>
          </a:xfrm>
          <a:prstGeom prst="rect">
            <a:avLst/>
          </a:prstGeom>
        </p:spPr>
      </p:pic>
      <p:pic>
        <p:nvPicPr>
          <p:cNvPr id="4098" name="Picture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06" y="3987455"/>
            <a:ext cx="1563999" cy="186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E6A0A8-21FC-465B-9673-CAD42DFB4B47}"/>
              </a:ext>
            </a:extLst>
          </p:cNvPr>
          <p:cNvSpPr txBox="1"/>
          <p:nvPr/>
        </p:nvSpPr>
        <p:spPr>
          <a:xfrm>
            <a:off x="10548257" y="2077203"/>
            <a:ext cx="551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UTM Colossalis" panose="02040603050506020204" pitchFamily="18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7517CD-474C-45C2-AE3E-1B2605E7C29C}"/>
              </a:ext>
            </a:extLst>
          </p:cNvPr>
          <p:cNvSpPr txBox="1"/>
          <p:nvPr/>
        </p:nvSpPr>
        <p:spPr>
          <a:xfrm>
            <a:off x="4259529" y="1344552"/>
            <a:ext cx="551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UTM Colossalis" panose="02040603050506020204" pitchFamily="18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5D2A2A-00EF-4677-A607-9E9FBB60A383}"/>
              </a:ext>
            </a:extLst>
          </p:cNvPr>
          <p:cNvSpPr txBox="1"/>
          <p:nvPr/>
        </p:nvSpPr>
        <p:spPr>
          <a:xfrm>
            <a:off x="2598622" y="3695067"/>
            <a:ext cx="551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UTM Colossalis" panose="02040603050506020204" pitchFamily="18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A24399-3A23-4DBE-9C95-32C7815DF8ED}"/>
              </a:ext>
            </a:extLst>
          </p:cNvPr>
          <p:cNvSpPr txBox="1"/>
          <p:nvPr/>
        </p:nvSpPr>
        <p:spPr>
          <a:xfrm>
            <a:off x="5574564" y="5115258"/>
            <a:ext cx="551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UTM Colossalis" panose="02040603050506020204" pitchFamily="18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D9BC21-3606-4EE4-8637-5F6E331280C5}"/>
              </a:ext>
            </a:extLst>
          </p:cNvPr>
          <p:cNvSpPr txBox="1"/>
          <p:nvPr/>
        </p:nvSpPr>
        <p:spPr>
          <a:xfrm>
            <a:off x="8974890" y="3695066"/>
            <a:ext cx="551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UTM Colossalis" panose="020406030505060202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903660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69A8052-D46D-46D5-87F7-7F232CD73E12}"/>
              </a:ext>
            </a:extLst>
          </p:cNvPr>
          <p:cNvSpPr/>
          <p:nvPr/>
        </p:nvSpPr>
        <p:spPr>
          <a:xfrm>
            <a:off x="614916" y="393404"/>
            <a:ext cx="10962168" cy="607119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34311" r="33897" b="38635"/>
          <a:stretch/>
        </p:blipFill>
        <p:spPr>
          <a:xfrm>
            <a:off x="9994638" y="239370"/>
            <a:ext cx="1738438" cy="1589430"/>
          </a:xfrm>
          <a:prstGeom prst="rect">
            <a:avLst/>
          </a:prstGeom>
        </p:spPr>
      </p:pic>
      <p:sp>
        <p:nvSpPr>
          <p:cNvPr id="19" name="Text Box 10">
            <a:extLst>
              <a:ext uri="{FF2B5EF4-FFF2-40B4-BE49-F238E27FC236}">
                <a16:creationId xmlns:a16="http://schemas.microsoft.com/office/drawing/2014/main" id="{37F6C6F4-F14E-44D0-83A4-9E3E3189F937}"/>
              </a:ext>
            </a:extLst>
          </p:cNvPr>
          <p:cNvSpPr txBox="1"/>
          <p:nvPr/>
        </p:nvSpPr>
        <p:spPr>
          <a:xfrm>
            <a:off x="1117632" y="2207705"/>
            <a:ext cx="10748210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tên các b</a:t>
            </a: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tập đọc v</a:t>
            </a: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học thuộc lòng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 chủ điểm: 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 thế giới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cuộc sống </a:t>
            </a: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( tuần 29- 34 )</a:t>
            </a:r>
            <a:endParaRPr lang="en-US" altLang="en-US" sz="4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6416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69A8052-D46D-46D5-87F7-7F232CD73E12}"/>
              </a:ext>
            </a:extLst>
          </p:cNvPr>
          <p:cNvSpPr/>
          <p:nvPr/>
        </p:nvSpPr>
        <p:spPr>
          <a:xfrm>
            <a:off x="614916" y="393404"/>
            <a:ext cx="10962168" cy="607119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34311" r="33897" b="38635"/>
          <a:stretch/>
        </p:blipFill>
        <p:spPr>
          <a:xfrm>
            <a:off x="9994638" y="239370"/>
            <a:ext cx="1738438" cy="158943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08E93C7-870C-40AE-889B-6965435EF75E}"/>
              </a:ext>
            </a:extLst>
          </p:cNvPr>
          <p:cNvSpPr/>
          <p:nvPr/>
        </p:nvSpPr>
        <p:spPr>
          <a:xfrm>
            <a:off x="614916" y="393404"/>
            <a:ext cx="10962168" cy="607119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hlinkClick r:id="rId3" action="ppaction://hlinksldjump"/>
            <a:extLst>
              <a:ext uri="{FF2B5EF4-FFF2-40B4-BE49-F238E27FC236}">
                <a16:creationId xmlns:a16="http://schemas.microsoft.com/office/drawing/2014/main" id="{3514AAFE-1B12-41B3-8924-8102D3A744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34311" r="33897" b="38635"/>
          <a:stretch/>
        </p:blipFill>
        <p:spPr>
          <a:xfrm>
            <a:off x="10043071" y="239370"/>
            <a:ext cx="1738438" cy="1589430"/>
          </a:xfrm>
          <a:prstGeom prst="rect">
            <a:avLst/>
          </a:prstGeom>
        </p:spPr>
      </p:pic>
      <p:sp>
        <p:nvSpPr>
          <p:cNvPr id="17" name="Text Box 11">
            <a:extLst>
              <a:ext uri="{FF2B5EF4-FFF2-40B4-BE49-F238E27FC236}">
                <a16:creationId xmlns:a16="http://schemas.microsoft.com/office/drawing/2014/main" id="{980C240B-F879-42C0-B77F-51C2D48B89AC}"/>
              </a:ext>
            </a:extLst>
          </p:cNvPr>
          <p:cNvSpPr txBox="1"/>
          <p:nvPr/>
        </p:nvSpPr>
        <p:spPr>
          <a:xfrm>
            <a:off x="4595965" y="5587431"/>
            <a:ext cx="626789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6. Con chuồn chuồn nước</a:t>
            </a:r>
            <a:endParaRPr lang="en-US" altLang="en-US" b="1" i="1" dirty="0">
              <a:solidFill>
                <a:schemeClr val="accent6">
                  <a:lumMod val="75000"/>
                </a:schemeClr>
              </a:solidFill>
              <a:latin typeface="UTM Akashi" panose="02040603050506020204" pitchFamily="18" charset="0"/>
              <a:ea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4C2A65-8AF9-409F-AE31-275EDECB7AC8}"/>
              </a:ext>
            </a:extLst>
          </p:cNvPr>
          <p:cNvSpPr txBox="1"/>
          <p:nvPr/>
        </p:nvSpPr>
        <p:spPr>
          <a:xfrm>
            <a:off x="2907586" y="570162"/>
            <a:ext cx="66782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3200" b="1" u="sng" dirty="0" err="1">
                <a:solidFill>
                  <a:srgbClr val="FFFF00"/>
                </a:solidFill>
                <a:latin typeface="UTM NguyenHa 01" panose="02040603050506020204" pitchFamily="18" charset="0"/>
                <a:cs typeface="Arial" panose="020B0604020202020204" pitchFamily="34" charset="0"/>
              </a:rPr>
              <a:t>Khám</a:t>
            </a:r>
            <a:r>
              <a:rPr lang="en-US" altLang="en-US" sz="3200" b="1" u="sng" dirty="0">
                <a:solidFill>
                  <a:srgbClr val="FFFF00"/>
                </a:solidFill>
                <a:latin typeface="UTM NguyenHa 01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solidFill>
                  <a:srgbClr val="FFFF00"/>
                </a:solidFill>
                <a:latin typeface="UTM NguyenHa 01" panose="02040603050506020204" pitchFamily="18" charset="0"/>
                <a:cs typeface="Arial" panose="020B0604020202020204" pitchFamily="34" charset="0"/>
              </a:rPr>
              <a:t>phá</a:t>
            </a:r>
            <a:r>
              <a:rPr lang="en-US" altLang="en-US" sz="3200" b="1" u="sng" dirty="0">
                <a:solidFill>
                  <a:srgbClr val="FFFF00"/>
                </a:solidFill>
                <a:latin typeface="UTM NguyenHa 01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solidFill>
                  <a:srgbClr val="FFFF00"/>
                </a:solidFill>
                <a:latin typeface="UTM NguyenHa 01" panose="02040603050506020204" pitchFamily="18" charset="0"/>
                <a:cs typeface="Arial" panose="020B0604020202020204" pitchFamily="34" charset="0"/>
              </a:rPr>
              <a:t>thế</a:t>
            </a:r>
            <a:r>
              <a:rPr lang="en-US" altLang="en-US" sz="3200" b="1" u="sng" dirty="0">
                <a:solidFill>
                  <a:srgbClr val="FFFF00"/>
                </a:solidFill>
                <a:latin typeface="UTM NguyenHa 01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solidFill>
                  <a:srgbClr val="FFFF00"/>
                </a:solidFill>
                <a:latin typeface="UTM NguyenHa 01" panose="02040603050506020204" pitchFamily="18" charset="0"/>
                <a:cs typeface="Arial" panose="020B0604020202020204" pitchFamily="34" charset="0"/>
              </a:rPr>
              <a:t>giới</a:t>
            </a:r>
            <a:r>
              <a:rPr lang="en-US" altLang="en-US" sz="3200" b="1" u="sng" dirty="0">
                <a:solidFill>
                  <a:srgbClr val="FFFF00"/>
                </a:solidFill>
                <a:latin typeface="UTM NguyenHa 01" panose="02040603050506020204" pitchFamily="18" charset="0"/>
                <a:cs typeface="Arial" panose="020B0604020202020204" pitchFamily="34" charset="0"/>
              </a:rPr>
              <a:t> </a:t>
            </a:r>
            <a:endParaRPr lang="en-US" altLang="en-US" sz="3200" b="1" i="1" u="sng" dirty="0">
              <a:solidFill>
                <a:srgbClr val="FFFF00"/>
              </a:solidFill>
              <a:latin typeface="UTM NguyenHa 01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8C5335-D5E2-478C-A2D2-97311DFB5AAF}"/>
              </a:ext>
            </a:extLst>
          </p:cNvPr>
          <p:cNvSpPr txBox="1"/>
          <p:nvPr/>
        </p:nvSpPr>
        <p:spPr>
          <a:xfrm>
            <a:off x="1173774" y="1653762"/>
            <a:ext cx="45386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32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UTM Akashi" panose="02040603050506020204" pitchFamily="18" charset="0"/>
                <a:ea typeface="STHupo" panose="02010800040101010101" pitchFamily="2" charset="-122"/>
                <a:cs typeface="Arial" panose="020B0604020202020204" pitchFamily="34" charset="0"/>
              </a:rPr>
              <a:t>1. </a:t>
            </a:r>
            <a:r>
              <a:rPr lang="en-US" altLang="en-US" sz="32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UTM Akashi" panose="02040603050506020204" pitchFamily="18" charset="0"/>
                <a:ea typeface="STHupo" panose="02010800040101010101" pitchFamily="2" charset="-122"/>
                <a:cs typeface="Arial" panose="020B0604020202020204" pitchFamily="34" charset="0"/>
              </a:rPr>
              <a:t>Đường</a:t>
            </a:r>
            <a:r>
              <a:rPr lang="en-US" altLang="en-US" sz="32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UTM Akashi" panose="02040603050506020204" pitchFamily="18" charset="0"/>
                <a:ea typeface="STHupo" panose="02010800040101010101" pitchFamily="2" charset="-122"/>
                <a:cs typeface="Arial" panose="020B0604020202020204" pitchFamily="34" charset="0"/>
              </a:rPr>
              <a:t> đi Sa pa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C934B6-71CF-4E07-BEDE-D5D096F7C7DC}"/>
              </a:ext>
            </a:extLst>
          </p:cNvPr>
          <p:cNvSpPr txBox="1"/>
          <p:nvPr/>
        </p:nvSpPr>
        <p:spPr>
          <a:xfrm>
            <a:off x="5255231" y="2206353"/>
            <a:ext cx="6097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3200" b="1" i="1" dirty="0">
                <a:solidFill>
                  <a:srgbClr val="FFC000"/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2. </a:t>
            </a:r>
            <a:r>
              <a:rPr lang="en-US" altLang="en-US" sz="3200" b="1" i="1" dirty="0" err="1">
                <a:solidFill>
                  <a:srgbClr val="FFC000"/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Trăng</a:t>
            </a:r>
            <a:r>
              <a:rPr lang="en-US" altLang="en-US" sz="3200" b="1" i="1" dirty="0">
                <a:solidFill>
                  <a:srgbClr val="FFC000"/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 ơi </a:t>
            </a:r>
            <a:r>
              <a:rPr lang="en-US" altLang="en-US" sz="3200" b="1" i="1" dirty="0">
                <a:solidFill>
                  <a:srgbClr val="FFC000"/>
                </a:solidFill>
                <a:latin typeface="UTM Akashi" panose="02040603050506020204" pitchFamily="18" charset="0"/>
                <a:ea typeface="Arial" panose="020B0604020202020204" pitchFamily="34" charset="0"/>
              </a:rPr>
              <a:t>…</a:t>
            </a:r>
            <a:r>
              <a:rPr lang="en-US" altLang="en-US" sz="3200" b="1" i="1" dirty="0">
                <a:solidFill>
                  <a:srgbClr val="FFC000"/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 từ đâu đến?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29B6F1-A58D-4DEF-B484-65C3DBD4D068}"/>
              </a:ext>
            </a:extLst>
          </p:cNvPr>
          <p:cNvSpPr txBox="1"/>
          <p:nvPr/>
        </p:nvSpPr>
        <p:spPr>
          <a:xfrm>
            <a:off x="889237" y="3064666"/>
            <a:ext cx="9646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32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3. </a:t>
            </a:r>
            <a:r>
              <a:rPr lang="en-US" altLang="en-US" sz="3200" b="1" i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Hơn</a:t>
            </a:r>
            <a:r>
              <a:rPr lang="en-US" altLang="en-US" sz="32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altLang="en-US" sz="32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nghìn</a:t>
            </a:r>
            <a:r>
              <a:rPr lang="en-US" altLang="en-US" sz="32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ng</a:t>
            </a:r>
            <a:r>
              <a:rPr lang="en-US" altLang="en-US" sz="3200" b="1" i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UTM Akashi" panose="02040603050506020204" pitchFamily="18" charset="0"/>
                <a:ea typeface="Arial" panose="020B0604020202020204" pitchFamily="34" charset="0"/>
              </a:rPr>
              <a:t>à</a:t>
            </a:r>
            <a:r>
              <a:rPr lang="en-US" altLang="en-US" sz="3200" b="1" i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y</a:t>
            </a:r>
            <a:r>
              <a:rPr lang="en-US" altLang="en-US" sz="32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vòng</a:t>
            </a:r>
            <a:r>
              <a:rPr lang="en-US" altLang="en-US" sz="32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quanh</a:t>
            </a:r>
            <a:r>
              <a:rPr lang="en-US" altLang="en-US" sz="32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trái</a:t>
            </a:r>
            <a:r>
              <a:rPr lang="en-US" altLang="en-US" sz="32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đất</a:t>
            </a:r>
            <a:r>
              <a:rPr lang="en-US" altLang="en-US" sz="32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1EE31-A04E-4601-AA7B-8BF10F0D6902}"/>
              </a:ext>
            </a:extLst>
          </p:cNvPr>
          <p:cNvSpPr txBox="1"/>
          <p:nvPr/>
        </p:nvSpPr>
        <p:spPr>
          <a:xfrm>
            <a:off x="6096000" y="4043086"/>
            <a:ext cx="62678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3200" b="1" i="1" dirty="0">
                <a:solidFill>
                  <a:schemeClr val="accent2">
                    <a:lumMod val="50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4. </a:t>
            </a:r>
            <a:r>
              <a:rPr lang="en-US" altLang="en-US" sz="3200" b="1" i="1" dirty="0" err="1">
                <a:solidFill>
                  <a:schemeClr val="accent2">
                    <a:lumMod val="50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Dòng</a:t>
            </a:r>
            <a:r>
              <a:rPr lang="en-US" altLang="en-US" sz="3200" b="1" i="1" dirty="0">
                <a:solidFill>
                  <a:schemeClr val="accent2">
                    <a:lumMod val="50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accent2">
                    <a:lumMod val="50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sông</a:t>
            </a:r>
            <a:r>
              <a:rPr lang="en-US" altLang="en-US" sz="3200" b="1" i="1" dirty="0">
                <a:solidFill>
                  <a:schemeClr val="accent2">
                    <a:lumMod val="50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accent2">
                    <a:lumMod val="50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mặc</a:t>
            </a:r>
            <a:r>
              <a:rPr lang="en-US" altLang="en-US" sz="3200" b="1" i="1" dirty="0">
                <a:solidFill>
                  <a:schemeClr val="accent2">
                    <a:lumMod val="50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accent2">
                    <a:lumMod val="50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áo</a:t>
            </a:r>
            <a:r>
              <a:rPr lang="en-US" altLang="en-US" sz="3200" b="1" i="1" dirty="0">
                <a:solidFill>
                  <a:schemeClr val="accent2">
                    <a:lumMod val="50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F32CE8-5C25-411D-8566-E7EA08A14B55}"/>
              </a:ext>
            </a:extLst>
          </p:cNvPr>
          <p:cNvSpPr txBox="1"/>
          <p:nvPr/>
        </p:nvSpPr>
        <p:spPr>
          <a:xfrm>
            <a:off x="2291776" y="4563638"/>
            <a:ext cx="62678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3200" b="1" i="1" dirty="0">
                <a:solidFill>
                  <a:schemeClr val="accent2">
                    <a:lumMod val="75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5. </a:t>
            </a:r>
            <a:r>
              <a:rPr lang="en-US" altLang="en-US" sz="3200" b="1" i="1" dirty="0" err="1">
                <a:solidFill>
                  <a:schemeClr val="accent2">
                    <a:lumMod val="75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Ăng</a:t>
            </a:r>
            <a:r>
              <a:rPr lang="en-US" altLang="en-US" sz="3200" b="1" i="1" dirty="0">
                <a:solidFill>
                  <a:schemeClr val="accent2">
                    <a:lumMod val="75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-co-</a:t>
            </a:r>
            <a:r>
              <a:rPr lang="en-US" altLang="en-US" sz="3200" b="1" i="1" dirty="0" err="1">
                <a:solidFill>
                  <a:schemeClr val="accent2">
                    <a:lumMod val="75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vát</a:t>
            </a:r>
            <a:r>
              <a:rPr lang="en-US" altLang="en-US" sz="3200" b="1" i="1" dirty="0">
                <a:solidFill>
                  <a:schemeClr val="accent2">
                    <a:lumMod val="75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32236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69A8052-D46D-46D5-87F7-7F232CD73E12}"/>
              </a:ext>
            </a:extLst>
          </p:cNvPr>
          <p:cNvSpPr/>
          <p:nvPr/>
        </p:nvSpPr>
        <p:spPr>
          <a:xfrm>
            <a:off x="614916" y="393404"/>
            <a:ext cx="10962168" cy="607119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34311" r="33897" b="38635"/>
          <a:stretch/>
        </p:blipFill>
        <p:spPr>
          <a:xfrm>
            <a:off x="9994638" y="239370"/>
            <a:ext cx="1738438" cy="15894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428E6A-08B1-424C-90C9-967B183725C4}"/>
              </a:ext>
            </a:extLst>
          </p:cNvPr>
          <p:cNvSpPr txBox="1"/>
          <p:nvPr/>
        </p:nvSpPr>
        <p:spPr>
          <a:xfrm>
            <a:off x="2608903" y="605092"/>
            <a:ext cx="72940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3200" b="1" u="sng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UTM NguyenHa 01" panose="02040603050506020204" pitchFamily="18" charset="0"/>
                <a:cs typeface="Arial" panose="020B0604020202020204" pitchFamily="34" charset="0"/>
              </a:rPr>
              <a:t>Tình</a:t>
            </a:r>
            <a:r>
              <a:rPr lang="en-US" altLang="en-US" sz="32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UTM NguyenHa 01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UTM NguyenHa 01" panose="02040603050506020204" pitchFamily="18" charset="0"/>
                <a:cs typeface="Arial" panose="020B0604020202020204" pitchFamily="34" charset="0"/>
              </a:rPr>
              <a:t>yêu</a:t>
            </a:r>
            <a:r>
              <a:rPr lang="en-US" altLang="en-US" sz="32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UTM NguyenHa 01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UTM NguyenHa 01" panose="02040603050506020204" pitchFamily="18" charset="0"/>
                <a:cs typeface="Arial" panose="020B0604020202020204" pitchFamily="34" charset="0"/>
              </a:rPr>
              <a:t>cuộc</a:t>
            </a:r>
            <a:r>
              <a:rPr lang="en-US" altLang="en-US" sz="32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UTM NguyenHa 01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UTM NguyenHa 01" panose="02040603050506020204" pitchFamily="18" charset="0"/>
                <a:cs typeface="Arial" panose="020B0604020202020204" pitchFamily="34" charset="0"/>
              </a:rPr>
              <a:t>sống</a:t>
            </a:r>
            <a:endParaRPr lang="en-US" altLang="en-US" sz="3200" b="1" i="1" u="sng" dirty="0">
              <a:solidFill>
                <a:schemeClr val="accent4">
                  <a:lumMod val="60000"/>
                  <a:lumOff val="40000"/>
                </a:schemeClr>
              </a:solidFill>
              <a:latin typeface="UTM NguyenHa 01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7CCACF-AD88-455C-B3C7-586FAD6CD55C}"/>
              </a:ext>
            </a:extLst>
          </p:cNvPr>
          <p:cNvSpPr txBox="1"/>
          <p:nvPr/>
        </p:nvSpPr>
        <p:spPr>
          <a:xfrm>
            <a:off x="1173774" y="1653762"/>
            <a:ext cx="64710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32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UTM Akashi" panose="02040603050506020204" pitchFamily="18" charset="0"/>
                <a:ea typeface="STHupo" panose="02010800040101010101" pitchFamily="2" charset="-122"/>
                <a:cs typeface="Arial" panose="020B0604020202020204" pitchFamily="34" charset="0"/>
              </a:rPr>
              <a:t>1. </a:t>
            </a:r>
            <a:r>
              <a:rPr lang="en-US" altLang="en-US" sz="32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UTM Akashi" panose="02040603050506020204" pitchFamily="18" charset="0"/>
                <a:ea typeface="STHupo" panose="02010800040101010101" pitchFamily="2" charset="-122"/>
                <a:cs typeface="Arial" panose="020B0604020202020204" pitchFamily="34" charset="0"/>
              </a:rPr>
              <a:t>Vương</a:t>
            </a:r>
            <a:r>
              <a:rPr lang="en-US" altLang="en-US" sz="32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UTM Akashi" panose="02040603050506020204" pitchFamily="18" charset="0"/>
                <a:ea typeface="STHupo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UTM Akashi" panose="02040603050506020204" pitchFamily="18" charset="0"/>
                <a:ea typeface="STHupo" panose="02010800040101010101" pitchFamily="2" charset="-122"/>
                <a:cs typeface="Arial" panose="020B0604020202020204" pitchFamily="34" charset="0"/>
              </a:rPr>
              <a:t>quốc</a:t>
            </a:r>
            <a:r>
              <a:rPr lang="en-US" altLang="en-US" sz="32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UTM Akashi" panose="02040603050506020204" pitchFamily="18" charset="0"/>
                <a:ea typeface="STHupo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UTM Akashi" panose="02040603050506020204" pitchFamily="18" charset="0"/>
                <a:ea typeface="STHupo" panose="02010800040101010101" pitchFamily="2" charset="-122"/>
                <a:cs typeface="Arial" panose="020B0604020202020204" pitchFamily="34" charset="0"/>
              </a:rPr>
              <a:t>vắng</a:t>
            </a:r>
            <a:r>
              <a:rPr lang="en-US" altLang="en-US" sz="32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UTM Akashi" panose="02040603050506020204" pitchFamily="18" charset="0"/>
                <a:ea typeface="STHupo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UTM Akashi" panose="02040603050506020204" pitchFamily="18" charset="0"/>
                <a:ea typeface="STHupo" panose="02010800040101010101" pitchFamily="2" charset="-122"/>
                <a:cs typeface="Arial" panose="020B0604020202020204" pitchFamily="34" charset="0"/>
              </a:rPr>
              <a:t>nụ</a:t>
            </a:r>
            <a:r>
              <a:rPr lang="en-US" altLang="en-US" sz="32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UTM Akashi" panose="02040603050506020204" pitchFamily="18" charset="0"/>
                <a:ea typeface="STHupo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UTM Akashi" panose="02040603050506020204" pitchFamily="18" charset="0"/>
                <a:ea typeface="STHupo" panose="02010800040101010101" pitchFamily="2" charset="-122"/>
                <a:cs typeface="Arial" panose="020B0604020202020204" pitchFamily="34" charset="0"/>
              </a:rPr>
              <a:t>cười</a:t>
            </a:r>
            <a:endParaRPr lang="en-US" altLang="en-US" sz="3200" b="1" i="1" dirty="0">
              <a:solidFill>
                <a:schemeClr val="accent6">
                  <a:lumMod val="20000"/>
                  <a:lumOff val="80000"/>
                </a:schemeClr>
              </a:solidFill>
              <a:latin typeface="UTM Akashi" panose="02040603050506020204" pitchFamily="18" charset="0"/>
              <a:ea typeface="STHupo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7A9715-7DB1-4287-87EE-73200CF04FD4}"/>
              </a:ext>
            </a:extLst>
          </p:cNvPr>
          <p:cNvSpPr txBox="1"/>
          <p:nvPr/>
        </p:nvSpPr>
        <p:spPr>
          <a:xfrm>
            <a:off x="5255231" y="2536132"/>
            <a:ext cx="6097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3200" b="1" i="1" dirty="0">
                <a:solidFill>
                  <a:srgbClr val="FFC000"/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2. </a:t>
            </a:r>
            <a:r>
              <a:rPr lang="en-US" altLang="en-US" sz="3200" b="1" i="1" dirty="0" err="1">
                <a:solidFill>
                  <a:srgbClr val="FFC000"/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Ngắm</a:t>
            </a:r>
            <a:r>
              <a:rPr lang="en-US" altLang="en-US" sz="3200" b="1" i="1" dirty="0">
                <a:solidFill>
                  <a:srgbClr val="FFC000"/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FFC000"/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trăng</a:t>
            </a:r>
            <a:r>
              <a:rPr lang="en-US" altLang="en-US" sz="3200" b="1" i="1" dirty="0">
                <a:solidFill>
                  <a:srgbClr val="FFC000"/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altLang="en-US" sz="3200" b="1" i="1" dirty="0" err="1">
                <a:solidFill>
                  <a:srgbClr val="FFC000"/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Không</a:t>
            </a:r>
            <a:r>
              <a:rPr lang="en-US" altLang="en-US" sz="3200" b="1" i="1" dirty="0">
                <a:solidFill>
                  <a:srgbClr val="FFC000"/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FFC000"/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đề</a:t>
            </a:r>
            <a:endParaRPr lang="en-US" altLang="en-US" sz="3200" b="1" i="1" dirty="0">
              <a:solidFill>
                <a:srgbClr val="FFC000"/>
              </a:solidFill>
              <a:latin typeface="UTM Akashi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78470C-35A0-4C03-9B2D-AD2655BA6AC5}"/>
              </a:ext>
            </a:extLst>
          </p:cNvPr>
          <p:cNvSpPr txBox="1"/>
          <p:nvPr/>
        </p:nvSpPr>
        <p:spPr>
          <a:xfrm>
            <a:off x="-524894" y="3520715"/>
            <a:ext cx="9646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en-US" sz="3200" b="1" i="1" dirty="0">
                <a:solidFill>
                  <a:schemeClr val="bg1">
                    <a:lumMod val="95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3. Con </a:t>
            </a:r>
            <a:r>
              <a:rPr lang="en-US" altLang="en-US" sz="3200" b="1" i="1" dirty="0" err="1">
                <a:solidFill>
                  <a:schemeClr val="bg1">
                    <a:lumMod val="95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chim</a:t>
            </a:r>
            <a:r>
              <a:rPr lang="en-US" altLang="en-US" sz="3200" b="1" i="1" dirty="0">
                <a:solidFill>
                  <a:schemeClr val="bg1">
                    <a:lumMod val="95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bg1">
                    <a:lumMod val="95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chiền</a:t>
            </a:r>
            <a:r>
              <a:rPr lang="en-US" altLang="en-US" sz="3200" b="1" i="1" dirty="0">
                <a:solidFill>
                  <a:schemeClr val="bg1">
                    <a:lumMod val="95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bg1">
                    <a:lumMod val="95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chiện</a:t>
            </a:r>
            <a:endParaRPr lang="en-US" altLang="en-US" sz="3200" b="1" i="1" dirty="0">
              <a:solidFill>
                <a:schemeClr val="bg1">
                  <a:lumMod val="95000"/>
                </a:schemeClr>
              </a:solidFill>
              <a:latin typeface="UTM Akashi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4322BE-16FE-47E5-835A-FCA55621F809}"/>
              </a:ext>
            </a:extLst>
          </p:cNvPr>
          <p:cNvSpPr txBox="1"/>
          <p:nvPr/>
        </p:nvSpPr>
        <p:spPr>
          <a:xfrm>
            <a:off x="5092996" y="4505298"/>
            <a:ext cx="70157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3200" b="1" i="1" dirty="0">
                <a:solidFill>
                  <a:schemeClr val="accent2">
                    <a:lumMod val="50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4. </a:t>
            </a:r>
            <a:r>
              <a:rPr lang="en-US" altLang="en-US" sz="3200" b="1" i="1" dirty="0" err="1">
                <a:solidFill>
                  <a:schemeClr val="accent2">
                    <a:lumMod val="50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Tiếng</a:t>
            </a:r>
            <a:r>
              <a:rPr lang="en-US" altLang="en-US" sz="3200" b="1" i="1" dirty="0">
                <a:solidFill>
                  <a:schemeClr val="accent2">
                    <a:lumMod val="50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accent2">
                    <a:lumMod val="50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cười</a:t>
            </a:r>
            <a:r>
              <a:rPr lang="en-US" altLang="en-US" sz="3200" b="1" i="1" dirty="0">
                <a:solidFill>
                  <a:schemeClr val="accent2">
                    <a:lumMod val="50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 là </a:t>
            </a:r>
            <a:r>
              <a:rPr lang="en-US" altLang="en-US" sz="3200" b="1" i="1" dirty="0" err="1">
                <a:solidFill>
                  <a:schemeClr val="accent2">
                    <a:lumMod val="50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liều</a:t>
            </a:r>
            <a:r>
              <a:rPr lang="en-US" altLang="en-US" sz="3200" b="1" i="1" dirty="0">
                <a:solidFill>
                  <a:schemeClr val="accent2">
                    <a:lumMod val="50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accent2">
                    <a:lumMod val="50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thuốc</a:t>
            </a:r>
            <a:r>
              <a:rPr lang="en-US" altLang="en-US" sz="3200" b="1" i="1" dirty="0">
                <a:solidFill>
                  <a:schemeClr val="accent2">
                    <a:lumMod val="50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accent2">
                    <a:lumMod val="50000"/>
                  </a:schemeClr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bổ</a:t>
            </a:r>
            <a:endParaRPr lang="en-US" altLang="en-US" sz="3200" b="1" i="1" dirty="0">
              <a:solidFill>
                <a:schemeClr val="accent2">
                  <a:lumMod val="50000"/>
                </a:schemeClr>
              </a:solidFill>
              <a:latin typeface="UTM Akashi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29DBE8-65C6-487B-A50C-F3E7A240A2C1}"/>
              </a:ext>
            </a:extLst>
          </p:cNvPr>
          <p:cNvSpPr txBox="1"/>
          <p:nvPr/>
        </p:nvSpPr>
        <p:spPr>
          <a:xfrm>
            <a:off x="2036195" y="5387668"/>
            <a:ext cx="62678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3200" b="1" i="1" dirty="0">
                <a:solidFill>
                  <a:srgbClr val="002060"/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5. Ăn “</a:t>
            </a:r>
            <a:r>
              <a:rPr lang="en-US" altLang="en-US" sz="3200" b="1" i="1" dirty="0" err="1">
                <a:solidFill>
                  <a:srgbClr val="002060"/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mầm</a:t>
            </a:r>
            <a:r>
              <a:rPr lang="en-US" altLang="en-US" sz="3200" b="1" i="1" dirty="0">
                <a:solidFill>
                  <a:srgbClr val="002060"/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đá</a:t>
            </a:r>
            <a:r>
              <a:rPr lang="en-US" altLang="en-US" sz="3200" b="1" i="1" dirty="0">
                <a:solidFill>
                  <a:srgbClr val="002060"/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5620877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>
            <a:extLst>
              <a:ext uri="{FF2B5EF4-FFF2-40B4-BE49-F238E27FC236}">
                <a16:creationId xmlns:a16="http://schemas.microsoft.com/office/drawing/2014/main" id="{4F7315FE-2C86-4CDB-9F19-0E7616A3A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38" y="-2932"/>
            <a:ext cx="11975123" cy="6860932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19" y="147085"/>
            <a:ext cx="1946811" cy="1547019"/>
          </a:xfrm>
          <a:prstGeom prst="rect">
            <a:avLst/>
          </a:prstGeom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AF8A7DCF-6F4B-4235-9138-1932929FFFBF}"/>
              </a:ext>
            </a:extLst>
          </p:cNvPr>
          <p:cNvSpPr txBox="1"/>
          <p:nvPr/>
        </p:nvSpPr>
        <p:spPr>
          <a:xfrm>
            <a:off x="1243262" y="2273372"/>
            <a:ext cx="9705473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UTM Banque" panose="02040603050506020204" pitchFamily="18" charset="0"/>
                <a:cs typeface="Arial" panose="020B0604020202020204" pitchFamily="34" charset="0"/>
              </a:rPr>
              <a:t>2. Lập bảng thống kê các từ đã học ở những tiết </a:t>
            </a:r>
            <a:r>
              <a:rPr lang="en-US" altLang="en-US" sz="3600" b="1" dirty="0" err="1">
                <a:solidFill>
                  <a:schemeClr val="accent6">
                    <a:lumMod val="75000"/>
                  </a:schemeClr>
                </a:solidFill>
                <a:latin typeface="UTM Banque" panose="02040603050506020204" pitchFamily="18" charset="0"/>
                <a:cs typeface="Arial" panose="020B0604020202020204" pitchFamily="34" charset="0"/>
              </a:rPr>
              <a:t>Mở</a:t>
            </a: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latin typeface="UTM Banque" panose="02040603050506020204" pitchFamily="18" charset="0"/>
                <a:cs typeface="Arial" panose="020B0604020202020204" pitchFamily="34" charset="0"/>
              </a:rPr>
              <a:t> rộng vốn từ </a:t>
            </a:r>
            <a:r>
              <a:rPr lang="en-US" altLang="en-US" sz="3600" b="1" dirty="0">
                <a:solidFill>
                  <a:srgbClr val="002060"/>
                </a:solidFill>
                <a:latin typeface="UTM Banque" panose="02040603050506020204" pitchFamily="18" charset="0"/>
                <a:cs typeface="Arial" panose="020B0604020202020204" pitchFamily="34" charset="0"/>
              </a:rPr>
              <a:t>trong chủ điểm: </a:t>
            </a:r>
            <a:r>
              <a:rPr lang="en-US" altLang="en-US" sz="3600" b="1" dirty="0">
                <a:solidFill>
                  <a:srgbClr val="C00000"/>
                </a:solidFill>
                <a:latin typeface="UTM Banque" panose="02040603050506020204" pitchFamily="18" charset="0"/>
                <a:cs typeface="Arial" panose="020B0604020202020204" pitchFamily="34" charset="0"/>
              </a:rPr>
              <a:t>Khám phá thế </a:t>
            </a:r>
            <a:r>
              <a:rPr lang="en-US" altLang="en-US" sz="3600" b="1" dirty="0" err="1">
                <a:solidFill>
                  <a:srgbClr val="C00000"/>
                </a:solidFill>
                <a:latin typeface="UTM Banque" panose="02040603050506020204" pitchFamily="18" charset="0"/>
                <a:cs typeface="Arial" panose="020B0604020202020204" pitchFamily="34" charset="0"/>
              </a:rPr>
              <a:t>giới</a:t>
            </a:r>
            <a:r>
              <a:rPr lang="en-US" altLang="en-US" sz="3600" b="1" dirty="0">
                <a:solidFill>
                  <a:srgbClr val="C00000"/>
                </a:solidFill>
                <a:latin typeface="UTM Banqu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>
                <a:solidFill>
                  <a:srgbClr val="002060"/>
                </a:solidFill>
                <a:latin typeface="UTM Banque" panose="02040603050506020204" pitchFamily="18" charset="0"/>
                <a:cs typeface="Arial" panose="020B0604020202020204" pitchFamily="34" charset="0"/>
              </a:rPr>
              <a:t>(</a:t>
            </a:r>
            <a:r>
              <a:rPr lang="en-US" altLang="en-US" sz="3600" b="1" dirty="0" err="1">
                <a:solidFill>
                  <a:srgbClr val="002060"/>
                </a:solidFill>
                <a:latin typeface="UTM Banque" panose="020406030505060202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3600" b="1" dirty="0">
                <a:solidFill>
                  <a:srgbClr val="002060"/>
                </a:solidFill>
                <a:latin typeface="UTM Banqu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>
                <a:solidFill>
                  <a:srgbClr val="C00000"/>
                </a:solidFill>
                <a:latin typeface="UTM Banque" panose="02040603050506020204" pitchFamily="18" charset="0"/>
                <a:cs typeface="Arial" panose="020B0604020202020204" pitchFamily="34" charset="0"/>
              </a:rPr>
              <a:t>Tình yêu cuộc sống</a:t>
            </a:r>
            <a:r>
              <a:rPr lang="en-US" altLang="en-US" sz="3600" b="1" dirty="0">
                <a:solidFill>
                  <a:srgbClr val="002060"/>
                </a:solidFill>
                <a:latin typeface="UTM Banque" panose="02040603050506020204" pitchFamily="18" charset="0"/>
                <a:cs typeface="Arial" panose="020B0604020202020204" pitchFamily="34" charset="0"/>
              </a:rPr>
              <a:t>)</a:t>
            </a:r>
            <a:endParaRPr lang="en-US" altLang="en-US" sz="3600" b="1" dirty="0">
              <a:solidFill>
                <a:srgbClr val="002060"/>
              </a:solidFill>
              <a:latin typeface="UTM Banque" panose="020406030505060202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0602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47FC19F-2557-431D-A5B0-2A87DDDE2A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7020813"/>
              </p:ext>
            </p:extLst>
          </p:nvPr>
        </p:nvGraphicFramePr>
        <p:xfrm>
          <a:off x="309480" y="915725"/>
          <a:ext cx="11573036" cy="5743412"/>
        </p:xfrm>
        <a:graphic>
          <a:graphicData uri="http://schemas.openxmlformats.org/drawingml/2006/table">
            <a:tbl>
              <a:tblPr/>
              <a:tblGrid>
                <a:gridCol w="2124235">
                  <a:extLst>
                    <a:ext uri="{9D8B030D-6E8A-4147-A177-3AD203B41FA5}">
                      <a16:colId xmlns:a16="http://schemas.microsoft.com/office/drawing/2014/main" val="4239890619"/>
                    </a:ext>
                  </a:extLst>
                </a:gridCol>
                <a:gridCol w="7379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9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9917">
                <a:tc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en-US" altLang="en-US" sz="3200" b="1" dirty="0" err="1">
                          <a:solidFill>
                            <a:srgbClr val="39212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Chủ</a:t>
                      </a:r>
                      <a:r>
                        <a:rPr lang="en-US" altLang="en-US" sz="3200" b="1" dirty="0">
                          <a:solidFill>
                            <a:srgbClr val="39212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altLang="en-US" sz="3200" b="1" dirty="0" err="1">
                          <a:solidFill>
                            <a:srgbClr val="39212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</a:t>
                      </a:r>
                      <a:endParaRPr lang="en-US" altLang="en-US" sz="3200" b="1" dirty="0">
                        <a:solidFill>
                          <a:srgbClr val="39212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en-US" altLang="en-US" sz="3200" b="1" dirty="0" err="1">
                          <a:solidFill>
                            <a:srgbClr val="39212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altLang="en-US" sz="3200" b="1" dirty="0">
                          <a:solidFill>
                            <a:srgbClr val="39212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từ đã học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lang="en-US" altLang="en-US" sz="3600" b="1" dirty="0">
                        <a:solidFill>
                          <a:srgbClr val="FF0066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115759"/>
                  </a:ext>
                </a:extLst>
              </a:tr>
              <a:tr h="599917">
                <a:tc rowSpan="8"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en-US" altLang="en-US" sz="3200" b="1" dirty="0" err="1">
                          <a:solidFill>
                            <a:srgbClr val="39212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Khám</a:t>
                      </a:r>
                      <a:r>
                        <a:rPr lang="en-US" altLang="en-US" sz="3200" b="1" dirty="0">
                          <a:solidFill>
                            <a:srgbClr val="39212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altLang="en-US" sz="3200" b="1" dirty="0" err="1">
                          <a:solidFill>
                            <a:srgbClr val="39212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phá</a:t>
                      </a:r>
                      <a:r>
                        <a:rPr lang="en-US" altLang="en-US" sz="3200" b="1" dirty="0">
                          <a:solidFill>
                            <a:srgbClr val="39212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altLang="en-US" sz="3200" b="1" dirty="0" err="1">
                          <a:solidFill>
                            <a:srgbClr val="39212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thế</a:t>
                      </a:r>
                      <a:r>
                        <a:rPr lang="en-US" altLang="en-US" sz="3200" b="1" dirty="0">
                          <a:solidFill>
                            <a:srgbClr val="39212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altLang="en-US" sz="3200" b="1" dirty="0" err="1">
                          <a:solidFill>
                            <a:srgbClr val="39212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giới</a:t>
                      </a:r>
                      <a:endParaRPr lang="en-US" altLang="en-US" sz="3200" b="1" dirty="0">
                        <a:solidFill>
                          <a:srgbClr val="39212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en-US" altLang="en-US" sz="3200" b="1" dirty="0">
                          <a:solidFill>
                            <a:srgbClr val="39212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 dùng cho các chuyến du lịch và thám hiểm</a:t>
                      </a: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lang="en-US" altLang="en-US" sz="3200" b="1" dirty="0">
                        <a:solidFill>
                          <a:srgbClr val="39212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572">
                <a:tc vMerge="1"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lang="en-US" altLang="en-US" sz="32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en-US" altLang="en-US" sz="3200" b="1" dirty="0">
                          <a:solidFill>
                            <a:srgbClr val="39212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Phương tiện giao thông: </a:t>
                      </a: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lang="en-US" altLang="en-US" sz="3200" b="1" dirty="0">
                        <a:solidFill>
                          <a:srgbClr val="39212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644">
                <a:tc vMerge="1"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lang="en-US" altLang="en-US" sz="32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en-US" altLang="en-US" sz="3200" b="1" dirty="0">
                          <a:solidFill>
                            <a:srgbClr val="39212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Tổ chức và nhân viên phục vụ</a:t>
                      </a: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lang="en-US" altLang="en-US" sz="3200" b="1" dirty="0">
                        <a:solidFill>
                          <a:srgbClr val="39212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572">
                <a:tc vMerge="1"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lang="en-US" altLang="en-US" sz="32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en-US" altLang="en-US" sz="3200" b="1" dirty="0">
                          <a:solidFill>
                            <a:srgbClr val="39212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Địa điểm tham </a:t>
                      </a:r>
                      <a:r>
                        <a:rPr lang="en-US" altLang="en-US" sz="3200" b="1" dirty="0" err="1">
                          <a:solidFill>
                            <a:srgbClr val="39212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quan</a:t>
                      </a:r>
                      <a:r>
                        <a:rPr lang="en-US" altLang="en-US" sz="3200" b="1" dirty="0">
                          <a:solidFill>
                            <a:srgbClr val="39212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du </a:t>
                      </a:r>
                      <a:r>
                        <a:rPr lang="en-US" altLang="en-US" sz="3200" b="1" dirty="0" err="1">
                          <a:solidFill>
                            <a:srgbClr val="39212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lịch</a:t>
                      </a:r>
                      <a:endParaRPr lang="en-US" altLang="en-US" sz="3200" b="1" dirty="0">
                        <a:solidFill>
                          <a:srgbClr val="39212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lang="en-US" altLang="en-US" sz="3200" b="1" dirty="0">
                        <a:solidFill>
                          <a:srgbClr val="39212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5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en-US" altLang="en-US" sz="3200" b="1" dirty="0" err="1">
                          <a:solidFill>
                            <a:srgbClr val="39212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Tục</a:t>
                      </a:r>
                      <a:r>
                        <a:rPr lang="en-US" altLang="en-US" sz="3200" b="1" dirty="0">
                          <a:solidFill>
                            <a:srgbClr val="39212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altLang="en-US" sz="3200" b="1" dirty="0" err="1">
                          <a:solidFill>
                            <a:srgbClr val="39212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ngữ</a:t>
                      </a:r>
                      <a:r>
                        <a:rPr lang="en-US" altLang="en-US" sz="3200" b="1" dirty="0">
                          <a:solidFill>
                            <a:srgbClr val="39212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lang="en-US" altLang="en-US" sz="3200" b="1" dirty="0">
                        <a:solidFill>
                          <a:srgbClr val="39212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967046"/>
                  </a:ext>
                </a:extLst>
              </a:tr>
              <a:tr h="5825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en-US" altLang="en-US" sz="3200" b="1" dirty="0" err="1">
                          <a:solidFill>
                            <a:srgbClr val="39212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</a:t>
                      </a:r>
                      <a:r>
                        <a:rPr lang="en-US" altLang="en-US" sz="3200" b="1" dirty="0">
                          <a:solidFill>
                            <a:srgbClr val="39212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altLang="en-US" sz="3200" b="1" dirty="0" err="1">
                          <a:solidFill>
                            <a:srgbClr val="39212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altLang="en-US" sz="3200" b="1" dirty="0">
                          <a:solidFill>
                            <a:srgbClr val="39212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altLang="en-US" sz="3200" b="1" dirty="0" err="1">
                          <a:solidFill>
                            <a:srgbClr val="39212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cần</a:t>
                      </a:r>
                      <a:r>
                        <a:rPr lang="en-US" altLang="en-US" sz="3200" b="1" dirty="0">
                          <a:solidFill>
                            <a:srgbClr val="39212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altLang="en-US" sz="3200" b="1" dirty="0" err="1">
                          <a:solidFill>
                            <a:srgbClr val="39212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cho</a:t>
                      </a:r>
                      <a:r>
                        <a:rPr lang="en-US" altLang="en-US" sz="3200" b="1" dirty="0">
                          <a:solidFill>
                            <a:srgbClr val="39212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altLang="en-US" sz="3200" b="1" dirty="0" err="1">
                          <a:solidFill>
                            <a:srgbClr val="39212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cuộc</a:t>
                      </a:r>
                      <a:r>
                        <a:rPr lang="en-US" altLang="en-US" sz="3200" b="1" dirty="0">
                          <a:solidFill>
                            <a:srgbClr val="39212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altLang="en-US" sz="3200" b="1" dirty="0" err="1">
                          <a:solidFill>
                            <a:srgbClr val="39212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thám</a:t>
                      </a:r>
                      <a:r>
                        <a:rPr lang="en-US" altLang="en-US" sz="3200" b="1" dirty="0">
                          <a:solidFill>
                            <a:srgbClr val="39212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altLang="en-US" sz="3200" b="1" dirty="0" err="1">
                          <a:solidFill>
                            <a:srgbClr val="39212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hiểm</a:t>
                      </a:r>
                      <a:endParaRPr lang="en-US" altLang="en-US" sz="3200" b="1" dirty="0">
                        <a:solidFill>
                          <a:srgbClr val="39212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lang="en-US" altLang="en-US" sz="3200" b="1" dirty="0">
                        <a:solidFill>
                          <a:srgbClr val="39212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291746"/>
                  </a:ext>
                </a:extLst>
              </a:tr>
              <a:tr h="583643">
                <a:tc vMerge="1"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lang="en-US" altLang="en-US" sz="32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en-US" altLang="en-US" sz="3200" b="1" dirty="0">
                          <a:solidFill>
                            <a:srgbClr val="39212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 khó khăn có thể gặp </a:t>
                      </a: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lang="en-US" altLang="en-US" sz="3200" b="1" dirty="0">
                        <a:solidFill>
                          <a:srgbClr val="39212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195">
                <a:tc vMerge="1"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lang="en-US" altLang="en-US" sz="32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en-US" altLang="en-US" sz="3200" b="1" dirty="0">
                          <a:solidFill>
                            <a:srgbClr val="39212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 đức tính của người thám hiểm </a:t>
                      </a: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lang="en-US" altLang="en-US" sz="3200" b="1" dirty="0">
                        <a:solidFill>
                          <a:srgbClr val="39212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4105FA7-122B-4756-AA54-CD3350F9E904}"/>
              </a:ext>
            </a:extLst>
          </p:cNvPr>
          <p:cNvSpPr txBox="1"/>
          <p:nvPr/>
        </p:nvSpPr>
        <p:spPr>
          <a:xfrm>
            <a:off x="2448992" y="231966"/>
            <a:ext cx="72940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en-US" sz="32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UTM NguyenHa 01" panose="02040603050506020204" pitchFamily="18" charset="0"/>
                <a:cs typeface="Arial" panose="020B0604020202020204" pitchFamily="34" charset="0"/>
              </a:rPr>
              <a:t>BẢNG THỐNG KÊ</a:t>
            </a:r>
            <a:endParaRPr lang="en-US" altLang="en-US" sz="3200" b="1" i="1" u="sng" dirty="0">
              <a:solidFill>
                <a:schemeClr val="accent4">
                  <a:lumMod val="60000"/>
                  <a:lumOff val="40000"/>
                </a:schemeClr>
              </a:solidFill>
              <a:latin typeface="UTM NguyenHa 01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239" y="142215"/>
            <a:ext cx="1946811" cy="15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219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4970E0-2932-4BC5-9CBE-AD521F3EF8BB}"/>
              </a:ext>
            </a:extLst>
          </p:cNvPr>
          <p:cNvSpPr/>
          <p:nvPr/>
        </p:nvSpPr>
        <p:spPr>
          <a:xfrm>
            <a:off x="534257" y="289039"/>
            <a:ext cx="11402716" cy="609908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7">
            <a:extLst>
              <a:ext uri="{FF2B5EF4-FFF2-40B4-BE49-F238E27FC236}">
                <a16:creationId xmlns:a16="http://schemas.microsoft.com/office/drawing/2014/main" id="{EA0AB16D-00AD-4E34-B871-F4BF6D39A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07" y="790072"/>
            <a:ext cx="10036253" cy="46461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AAA6F7-D3DD-4E15-AC25-98BA8EF0C6F2}"/>
              </a:ext>
            </a:extLst>
          </p:cNvPr>
          <p:cNvSpPr txBox="1"/>
          <p:nvPr/>
        </p:nvSpPr>
        <p:spPr>
          <a:xfrm>
            <a:off x="2244862" y="2408438"/>
            <a:ext cx="87574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8800" dirty="0">
                <a:solidFill>
                  <a:srgbClr val="002060"/>
                </a:solidFill>
                <a:latin typeface="UTM Marlboro" panose="02040603050506020204" pitchFamily="18" charset="0"/>
                <a:cs typeface="Arial" panose="020B0604020202020204" pitchFamily="34" charset="0"/>
              </a:rPr>
              <a:t>KHÁM PHÁ THẾ GIỚI</a:t>
            </a:r>
            <a:endParaRPr lang="en-US" sz="8800" dirty="0">
              <a:solidFill>
                <a:srgbClr val="002060"/>
              </a:solidFill>
              <a:latin typeface="UTM Marlboro" panose="02040603050506020204" pitchFamily="18" charset="0"/>
            </a:endParaRPr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" t="39924" r="54963" b="11508"/>
          <a:stretch/>
        </p:blipFill>
        <p:spPr>
          <a:xfrm>
            <a:off x="9184085" y="41093"/>
            <a:ext cx="1951504" cy="2615292"/>
          </a:xfrm>
          <a:prstGeom prst="rect">
            <a:avLst/>
          </a:prstGeom>
        </p:spPr>
      </p:pic>
      <p:pic>
        <p:nvPicPr>
          <p:cNvPr id="11" name="图片 9">
            <a:extLst>
              <a:ext uri="{FF2B5EF4-FFF2-40B4-BE49-F238E27FC236}">
                <a16:creationId xmlns:a16="http://schemas.microsoft.com/office/drawing/2014/main" id="{1CEA6A1A-D4F5-42FC-9232-2DF8644B0F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0767">
            <a:off x="8893082" y="4385584"/>
            <a:ext cx="2428875" cy="1752600"/>
          </a:xfrm>
          <a:prstGeom prst="rect">
            <a:avLst/>
          </a:prstGeom>
        </p:spPr>
      </p:pic>
      <p:pic>
        <p:nvPicPr>
          <p:cNvPr id="15" name="图片 23">
            <a:extLst>
              <a:ext uri="{FF2B5EF4-FFF2-40B4-BE49-F238E27FC236}">
                <a16:creationId xmlns:a16="http://schemas.microsoft.com/office/drawing/2014/main" id="{0764AC88-5CDD-4348-A8E2-C10FECAC21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15" y="978208"/>
            <a:ext cx="1136247" cy="7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271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可爱教学通用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</TotalTime>
  <Words>1020</Words>
  <Application>Microsoft Office PowerPoint</Application>
  <PresentationFormat>Widescreen</PresentationFormat>
  <Paragraphs>103</Paragraphs>
  <Slides>25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3" baseType="lpstr">
      <vt:lpstr>STHupo</vt:lpstr>
      <vt:lpstr>等线 Light</vt:lpstr>
      <vt:lpstr>SVN-Newton</vt:lpstr>
      <vt:lpstr>UTM NguyenHa 01</vt:lpstr>
      <vt:lpstr>UTM Showcard</vt:lpstr>
      <vt:lpstr>UTM Colossalis</vt:lpstr>
      <vt:lpstr>UTM Marlboro</vt:lpstr>
      <vt:lpstr>#9Slide07 HoneyCream</vt:lpstr>
      <vt:lpstr>UTM Banque</vt:lpstr>
      <vt:lpstr>Times New Roman</vt:lpstr>
      <vt:lpstr>Wingdings</vt:lpstr>
      <vt:lpstr>UTM Akashi</vt:lpstr>
      <vt:lpstr>等线</vt:lpstr>
      <vt:lpstr>Arabia</vt:lpstr>
      <vt:lpstr>Arial</vt:lpstr>
      <vt:lpstr>Cambria</vt:lpstr>
      <vt:lpstr>Arial-Rounded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quà tặng tiếp theo sẽ được MĂNG NON cập nhật tại nhóm Măng Non – Tài liệu Tiểu học sau: https://www.facebook.com/groups/629898828017053 Mời thầy cô tham gia nhóm để chủ động cập nhật bài giảng điện tử lớp 4 và quà tặng hằng tuần  mới nhất nhé!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卡通可爱教学通用PPT模板</dc:title>
  <dc:creator>xb21cn</dc:creator>
  <cp:lastModifiedBy>Nguyễn Thị Hồng Linh</cp:lastModifiedBy>
  <cp:revision>38</cp:revision>
  <dcterms:created xsi:type="dcterms:W3CDTF">2020-07-16T07:28:22Z</dcterms:created>
  <dcterms:modified xsi:type="dcterms:W3CDTF">2022-05-03T03:21:02Z</dcterms:modified>
</cp:coreProperties>
</file>