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58" r:id="rId3"/>
    <p:sldId id="257" r:id="rId4"/>
    <p:sldId id="260" r:id="rId5"/>
    <p:sldId id="261" r:id="rId6"/>
    <p:sldId id="262" r:id="rId7"/>
    <p:sldId id="263" r:id="rId8"/>
    <p:sldId id="264" r:id="rId9"/>
    <p:sldId id="259" r:id="rId10"/>
    <p:sldId id="265" r:id="rId11"/>
    <p:sldId id="266" r:id="rId12"/>
    <p:sldId id="267" r:id="rId13"/>
    <p:sldId id="268" r:id="rId14"/>
    <p:sldId id="269" r:id="rId15"/>
  </p:sldIdLst>
  <p:sldSz cx="12192000" cy="6858000"/>
  <p:notesSz cx="6858000" cy="9144000"/>
  <p:embeddedFontLst>
    <p:embeddedFont>
      <p:font typeface="#9Slide07 HoneyCream" pitchFamily="2" charset="0"/>
      <p:regular r:id="rId17"/>
    </p:embeddedFont>
    <p:embeddedFont>
      <p:font typeface="Calibri" panose="020F0502020204030204" pitchFamily="34" charset="0"/>
      <p:regular r:id="rId18"/>
      <p:bold r:id="rId19"/>
      <p:italic r:id="rId20"/>
      <p:boldItalic r:id="rId21"/>
    </p:embeddedFont>
    <p:embeddedFont>
      <p:font typeface="SVN-Newton" panose="02040603050506020204" pitchFamily="18" charset="0"/>
      <p:regular r:id="rId22"/>
    </p:embeddedFont>
    <p:embeddedFont>
      <p:font typeface="UTM Aptima" panose="02040603050506020204" pitchFamily="18" charset="0"/>
      <p:regular r:id="rId23"/>
      <p:bold r:id="rId24"/>
      <p:italic r:id="rId25"/>
      <p:boldItalic r:id="rId26"/>
    </p:embeddedFont>
    <p:embeddedFont>
      <p:font typeface="UTM Avo" panose="02040603050506020204" pitchFamily="18" charset="0"/>
      <p:regular r:id="rId27"/>
      <p:bold r:id="rId28"/>
      <p:italic r:id="rId29"/>
      <p:boldItalic r:id="rId30"/>
    </p:embeddedFont>
    <p:embeddedFont>
      <p:font typeface="UTM Cancel" panose="02040603050506020204" pitchFamily="18" charset="0"/>
      <p:regular r:id="rId31"/>
    </p:embeddedFont>
    <p:embeddedFont>
      <p:font typeface="UTM Showcard" panose="02040603050506020204" pitchFamily="18" charset="0"/>
      <p:regular r:id="rId32"/>
    </p:embeddedFont>
    <p:embeddedFont>
      <p:font typeface="UTM Silk Script" panose="02040603050506020204" pitchFamily="18"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66" d="100"/>
          <a:sy n="66" d="100"/>
        </p:scale>
        <p:origin x="6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B384A-B1EE-45C2-94E0-93157DFE535E}"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9A603-D725-4ABF-9AAA-C7AE910963D2}" type="slidenum">
              <a:rPr lang="en-US" smtClean="0"/>
              <a:t>‹#›</a:t>
            </a:fld>
            <a:endParaRPr lang="en-US"/>
          </a:p>
        </p:txBody>
      </p:sp>
    </p:spTree>
    <p:extLst>
      <p:ext uri="{BB962C8B-B14F-4D97-AF65-F5344CB8AC3E}">
        <p14:creationId xmlns:p14="http://schemas.microsoft.com/office/powerpoint/2010/main" val="401096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kích vào ngôi sao để hiện câu tương ứng</a:t>
            </a:r>
            <a:endParaRPr lang="en-US"/>
          </a:p>
        </p:txBody>
      </p:sp>
      <p:sp>
        <p:nvSpPr>
          <p:cNvPr id="4" name="Slide Number Placeholder 3"/>
          <p:cNvSpPr>
            <a:spLocks noGrp="1"/>
          </p:cNvSpPr>
          <p:nvPr>
            <p:ph type="sldNum" sz="quarter" idx="10"/>
          </p:nvPr>
        </p:nvSpPr>
        <p:spPr/>
        <p:txBody>
          <a:bodyPr/>
          <a:lstStyle/>
          <a:p>
            <a:fld id="{9719A603-D725-4ABF-9AAA-C7AE910963D2}" type="slidenum">
              <a:rPr lang="en-US" smtClean="0"/>
              <a:t>2</a:t>
            </a:fld>
            <a:endParaRPr lang="en-US"/>
          </a:p>
        </p:txBody>
      </p:sp>
    </p:spTree>
    <p:extLst>
      <p:ext uri="{BB962C8B-B14F-4D97-AF65-F5344CB8AC3E}">
        <p14:creationId xmlns:p14="http://schemas.microsoft.com/office/powerpoint/2010/main" val="377693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Kích</a:t>
            </a:r>
            <a:r>
              <a:rPr lang="en-US" baseline="0"/>
              <a:t> vào ngôi sao để trở lại trang chọn ngôi sao</a:t>
            </a:r>
            <a:endParaRPr lang="en-US"/>
          </a:p>
        </p:txBody>
      </p:sp>
      <p:sp>
        <p:nvSpPr>
          <p:cNvPr id="4" name="Slide Number Placeholder 3"/>
          <p:cNvSpPr>
            <a:spLocks noGrp="1"/>
          </p:cNvSpPr>
          <p:nvPr>
            <p:ph type="sldNum" sz="quarter" idx="10"/>
          </p:nvPr>
        </p:nvSpPr>
        <p:spPr/>
        <p:txBody>
          <a:bodyPr/>
          <a:lstStyle/>
          <a:p>
            <a:fld id="{9719A603-D725-4ABF-9AAA-C7AE910963D2}" type="slidenum">
              <a:rPr lang="en-US" smtClean="0"/>
              <a:t>3</a:t>
            </a:fld>
            <a:endParaRPr lang="en-US"/>
          </a:p>
        </p:txBody>
      </p:sp>
    </p:spTree>
    <p:extLst>
      <p:ext uri="{BB962C8B-B14F-4D97-AF65-F5344CB8AC3E}">
        <p14:creationId xmlns:p14="http://schemas.microsoft.com/office/powerpoint/2010/main" val="1367913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8FF58B-85F0-4795-99E3-154ACFD77767}"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923A-D407-459B-9A0E-A18B238F713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9"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141245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8FF58B-85F0-4795-99E3-154ACFD77767}"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E923A-D407-459B-9A0E-A18B238F7136}" type="slidenum">
              <a:rPr lang="en-US" smtClean="0"/>
              <a:t>‹#›</a:t>
            </a:fld>
            <a:endParaRPr lang="en-US"/>
          </a:p>
        </p:txBody>
      </p:sp>
      <p:pic>
        <p:nvPicPr>
          <p:cNvPr id="7" name="Picture 4" descr="Gradient sale background Premium Vect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圆角矩形 53"/>
          <p:cNvSpPr/>
          <p:nvPr userDrawn="1"/>
        </p:nvSpPr>
        <p:spPr>
          <a:xfrm>
            <a:off x="213815" y="146713"/>
            <a:ext cx="11764369" cy="6564573"/>
          </a:xfrm>
          <a:prstGeom prst="roundRect">
            <a:avLst>
              <a:gd name="adj" fmla="val 10653"/>
            </a:avLst>
          </a:prstGeom>
          <a:solidFill>
            <a:schemeClr val="bg1"/>
          </a:solidFill>
          <a:ln w="38100">
            <a:noFill/>
          </a:ln>
          <a:effectLst>
            <a:glow rad="101600">
              <a:schemeClr val="tx1">
                <a:lumMod val="50000"/>
                <a:lumOff val="50000"/>
                <a:alpha val="60000"/>
              </a:schemeClr>
            </a:glow>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Tree>
    <p:extLst>
      <p:ext uri="{BB962C8B-B14F-4D97-AF65-F5344CB8AC3E}">
        <p14:creationId xmlns:p14="http://schemas.microsoft.com/office/powerpoint/2010/main" val="1582719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facebook.com/groups/629898828017053"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FF58B-85F0-4795-99E3-154ACFD77767}"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E923A-D407-459B-9A0E-A18B238F7136}" type="slidenum">
              <a:rPr lang="en-US" smtClean="0"/>
              <a:t>‹#›</a:t>
            </a:fld>
            <a:endParaRPr lang="en-US"/>
          </a:p>
        </p:txBody>
      </p:sp>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2">
                    <a:lumMod val="20000"/>
                    <a:lumOff val="80000"/>
                  </a:schemeClr>
                </a:solidFill>
                <a:latin typeface="#9Slide07 HoneyCream" pitchFamily="2" charset="0"/>
              </a:rPr>
              <a:t>Măng Non</a:t>
            </a:r>
            <a:endParaRPr lang="en-US" sz="3200" b="0" dirty="0">
              <a:solidFill>
                <a:schemeClr val="accent2">
                  <a:lumMod val="20000"/>
                  <a:lumOff val="80000"/>
                </a:schemeClr>
              </a:solidFill>
              <a:latin typeface="#9Slide07 HoneyCream" pitchFamily="2" charset="0"/>
            </a:endParaRPr>
          </a:p>
        </p:txBody>
      </p:sp>
      <p:sp>
        <p:nvSpPr>
          <p:cNvPr id="11"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2" name="Picture 11">
            <a:extLst>
              <a:ext uri="{FF2B5EF4-FFF2-40B4-BE49-F238E27FC236}">
                <a16:creationId xmlns:a16="http://schemas.microsoft.com/office/drawing/2014/main" id="{2C38DA38-71FB-4CEB-B777-09292390EC4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3" name="Picture 12">
            <a:extLst>
              <a:ext uri="{FF2B5EF4-FFF2-40B4-BE49-F238E27FC236}">
                <a16:creationId xmlns:a16="http://schemas.microsoft.com/office/drawing/2014/main" id="{7B3E06E2-B8CD-4348-A929-48748D5232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a16="http://schemas.microsoft.com/office/drawing/2014/main" id="{D1A0A433-1C81-43D6-86C9-906F9D1CD5C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5" name="Picture 14">
            <a:extLst>
              <a:ext uri="{FF2B5EF4-FFF2-40B4-BE49-F238E27FC236}">
                <a16:creationId xmlns:a16="http://schemas.microsoft.com/office/drawing/2014/main" id="{57AB7940-731C-4B6C-8537-33EBAD98DEB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
        <p:nvSpPr>
          <p:cNvPr id="17"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50AE47"/>
                </a:solidFill>
                <a:latin typeface="#9Slide07 HoneyCream" pitchFamily="2" charset="0"/>
              </a:rPr>
              <a:t>Măng Non</a:t>
            </a:r>
            <a:endParaRPr lang="en-US" sz="3200" b="0" dirty="0">
              <a:solidFill>
                <a:srgbClr val="50AE47"/>
              </a:solidFill>
              <a:latin typeface="#9Slide07 HoneyCream" pitchFamily="2" charset="0"/>
            </a:endParaRPr>
          </a:p>
        </p:txBody>
      </p:sp>
    </p:spTree>
    <p:extLst>
      <p:ext uri="{BB962C8B-B14F-4D97-AF65-F5344CB8AC3E}">
        <p14:creationId xmlns:p14="http://schemas.microsoft.com/office/powerpoint/2010/main" val="219591022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4.xm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5.xml"/><Relationship Id="rId10" Type="http://schemas.openxmlformats.org/officeDocument/2006/relationships/slide" Target="slide7.xml"/><Relationship Id="rId4" Type="http://schemas.openxmlformats.org/officeDocument/2006/relationships/image" Target="../media/image6.png"/><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te baby unicorn fantasy character Free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96" b="99202" l="9744" r="89776"/>
                    </a14:imgEffect>
                  </a14:imgLayer>
                </a14:imgProps>
              </a:ext>
              <a:ext uri="{28A0092B-C50C-407E-A947-70E740481C1C}">
                <a14:useLocalDpi xmlns:a14="http://schemas.microsoft.com/office/drawing/2010/main" val="0"/>
              </a:ext>
            </a:extLst>
          </a:blip>
          <a:srcRect/>
          <a:stretch>
            <a:fillRect/>
          </a:stretch>
        </p:blipFill>
        <p:spPr bwMode="auto">
          <a:xfrm>
            <a:off x="6792301" y="3063695"/>
            <a:ext cx="6069963" cy="3761853"/>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组合 12">
            <a:extLst>
              <a:ext uri="{FF2B5EF4-FFF2-40B4-BE49-F238E27FC236}">
                <a16:creationId xmlns:a16="http://schemas.microsoft.com/office/drawing/2014/main" id="{BCD9CE15-ABA7-4F44-B122-3226A7B7687D}"/>
              </a:ext>
            </a:extLst>
          </p:cNvPr>
          <p:cNvGrpSpPr/>
          <p:nvPr/>
        </p:nvGrpSpPr>
        <p:grpSpPr>
          <a:xfrm>
            <a:off x="5882582" y="1823433"/>
            <a:ext cx="4436462" cy="1649379"/>
            <a:chOff x="2585887" y="873043"/>
            <a:chExt cx="4436462" cy="1649379"/>
          </a:xfrm>
        </p:grpSpPr>
        <p:grpSp>
          <p:nvGrpSpPr>
            <p:cNvPr id="7" name="组合 6">
              <a:extLst>
                <a:ext uri="{FF2B5EF4-FFF2-40B4-BE49-F238E27FC236}">
                  <a16:creationId xmlns:a16="http://schemas.microsoft.com/office/drawing/2014/main" id="{A723C374-0BDC-4580-B12A-82EDDA88802D}"/>
                </a:ext>
              </a:extLst>
            </p:cNvPr>
            <p:cNvGrpSpPr/>
            <p:nvPr/>
          </p:nvGrpSpPr>
          <p:grpSpPr>
            <a:xfrm>
              <a:off x="2585887" y="931698"/>
              <a:ext cx="4436462" cy="1590724"/>
              <a:chOff x="3752742" y="1083236"/>
              <a:chExt cx="4436462" cy="1590724"/>
            </a:xfrm>
          </p:grpSpPr>
          <p:sp>
            <p:nvSpPr>
              <p:cNvPr id="11" name="矩形 7">
                <a:extLst>
                  <a:ext uri="{FF2B5EF4-FFF2-40B4-BE49-F238E27FC236}">
                    <a16:creationId xmlns:a16="http://schemas.microsoft.com/office/drawing/2014/main" id="{19D864C1-3B30-4A69-9903-521CDB72BB7B}"/>
                  </a:ext>
                </a:extLst>
              </p:cNvPr>
              <p:cNvSpPr/>
              <p:nvPr/>
            </p:nvSpPr>
            <p:spPr>
              <a:xfrm>
                <a:off x="3771007" y="1083236"/>
                <a:ext cx="4418197" cy="1569660"/>
              </a:xfrm>
              <a:prstGeom prst="rect">
                <a:avLst/>
              </a:prstGeom>
            </p:spPr>
            <p:txBody>
              <a:bodyPr wrap="none">
                <a:spAutoFit/>
              </a:bodyPr>
              <a:lstStyle/>
              <a:p>
                <a:pPr lvl="0"/>
                <a:r>
                  <a:rPr lang="en-US" altLang="zh-CN" sz="960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rPr>
                  <a:t>ÔN TẬP</a:t>
                </a:r>
                <a:endParaRPr lang="zh-CN" altLang="en-US" sz="9600" dirty="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12" name="矩形 8">
                <a:extLst>
                  <a:ext uri="{FF2B5EF4-FFF2-40B4-BE49-F238E27FC236}">
                    <a16:creationId xmlns:a16="http://schemas.microsoft.com/office/drawing/2014/main" id="{FAF2B6DB-79A7-4319-A5DB-5FE4E3BE28E0}"/>
                  </a:ext>
                </a:extLst>
              </p:cNvPr>
              <p:cNvSpPr/>
              <p:nvPr/>
            </p:nvSpPr>
            <p:spPr>
              <a:xfrm>
                <a:off x="3752742" y="1104300"/>
                <a:ext cx="4418197" cy="1569660"/>
              </a:xfrm>
              <a:prstGeom prst="rect">
                <a:avLst/>
              </a:prstGeom>
            </p:spPr>
            <p:txBody>
              <a:bodyPr wrap="none">
                <a:spAutoFit/>
                <a:scene3d>
                  <a:camera prst="orthographicFront"/>
                  <a:lightRig rig="threePt" dir="t"/>
                </a:scene3d>
                <a:sp3d extrusionH="57150">
                  <a:bevelT h="25400" prst="softRound"/>
                </a:sp3d>
              </a:bodyPr>
              <a:lstStyle/>
              <a:p>
                <a:pPr lvl="0"/>
                <a:r>
                  <a:rPr lang="en-US" altLang="zh-CN" sz="9600">
                    <a:solidFill>
                      <a:srgbClr val="FFC000"/>
                    </a:solidFill>
                    <a:latin typeface="UTM Showcard" panose="02040603050506020204" pitchFamily="18" charset="0"/>
                    <a:ea typeface="字魂27号-布丁体" panose="00000505000000000000" pitchFamily="2" charset="-122"/>
                  </a:rPr>
                  <a:t>ÔN TẬP</a:t>
                </a:r>
                <a:endParaRPr lang="zh-CN" altLang="en-US" sz="9600" dirty="0">
                  <a:solidFill>
                    <a:srgbClr val="FFC000"/>
                  </a:solidFill>
                  <a:latin typeface="UTM Showcard" panose="02040603050506020204" pitchFamily="18" charset="0"/>
                  <a:ea typeface="字魂27号-布丁体" panose="00000505000000000000" pitchFamily="2" charset="-122"/>
                </a:endParaRPr>
              </a:p>
            </p:txBody>
          </p:sp>
        </p:grpSp>
        <p:grpSp>
          <p:nvGrpSpPr>
            <p:cNvPr id="8" name="组合 9">
              <a:extLst>
                <a:ext uri="{FF2B5EF4-FFF2-40B4-BE49-F238E27FC236}">
                  <a16:creationId xmlns:a16="http://schemas.microsoft.com/office/drawing/2014/main" id="{4105D389-E5E5-4877-8DCE-BE66A1659C10}"/>
                </a:ext>
              </a:extLst>
            </p:cNvPr>
            <p:cNvGrpSpPr/>
            <p:nvPr/>
          </p:nvGrpSpPr>
          <p:grpSpPr>
            <a:xfrm>
              <a:off x="3583560" y="873043"/>
              <a:ext cx="184731" cy="1583261"/>
              <a:chOff x="3771007" y="1083236"/>
              <a:chExt cx="184731" cy="1583261"/>
            </a:xfrm>
          </p:grpSpPr>
          <p:sp>
            <p:nvSpPr>
              <p:cNvPr id="9" name="矩形 10">
                <a:extLst>
                  <a:ext uri="{FF2B5EF4-FFF2-40B4-BE49-F238E27FC236}">
                    <a16:creationId xmlns:a16="http://schemas.microsoft.com/office/drawing/2014/main" id="{1857C8A1-AFA8-4E48-843E-AB1529A0BE18}"/>
                  </a:ext>
                </a:extLst>
              </p:cNvPr>
              <p:cNvSpPr/>
              <p:nvPr/>
            </p:nvSpPr>
            <p:spPr>
              <a:xfrm>
                <a:off x="3771007" y="1083236"/>
                <a:ext cx="184731" cy="1569660"/>
              </a:xfrm>
              <a:prstGeom prst="rect">
                <a:avLst/>
              </a:prstGeom>
            </p:spPr>
            <p:txBody>
              <a:bodyPr wrap="none">
                <a:spAutoFit/>
              </a:bodyPr>
              <a:lstStyle/>
              <a:p>
                <a:pPr lvl="0"/>
                <a:endParaRPr lang="zh-CN" altLang="en-US" sz="9600" dirty="0">
                  <a:ln w="15240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10" name="矩形 11">
                <a:extLst>
                  <a:ext uri="{FF2B5EF4-FFF2-40B4-BE49-F238E27FC236}">
                    <a16:creationId xmlns:a16="http://schemas.microsoft.com/office/drawing/2014/main" id="{15ABD8C8-F5AC-46E9-911F-BB29ED868769}"/>
                  </a:ext>
                </a:extLst>
              </p:cNvPr>
              <p:cNvSpPr/>
              <p:nvPr/>
            </p:nvSpPr>
            <p:spPr>
              <a:xfrm>
                <a:off x="3771007" y="1096837"/>
                <a:ext cx="184731" cy="1569660"/>
              </a:xfrm>
              <a:prstGeom prst="rect">
                <a:avLst/>
              </a:prstGeom>
            </p:spPr>
            <p:txBody>
              <a:bodyPr wrap="none">
                <a:spAutoFit/>
              </a:bodyPr>
              <a:lstStyle/>
              <a:p>
                <a:pPr lvl="0"/>
                <a:endParaRPr lang="zh-CN" altLang="en-US" sz="9600" dirty="0">
                  <a:gradFill flip="none" rotWithShape="1">
                    <a:gsLst>
                      <a:gs pos="67000">
                        <a:srgbClr val="5997D0"/>
                      </a:gs>
                      <a:gs pos="0">
                        <a:srgbClr val="FF99CC"/>
                      </a:gs>
                      <a:gs pos="100000">
                        <a:srgbClr val="8DC9ED"/>
                      </a:gs>
                    </a:gsLst>
                    <a:lin ang="5400000" scaled="1"/>
                    <a:tileRect/>
                  </a:gradFill>
                  <a:latin typeface="UTM Showcard" panose="02040603050506020204" pitchFamily="18" charset="0"/>
                  <a:ea typeface="字魂27号-布丁体" panose="00000505000000000000" pitchFamily="2" charset="-122"/>
                </a:endParaRPr>
              </a:p>
            </p:txBody>
          </p:sp>
        </p:grpSp>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828" y="3126580"/>
            <a:ext cx="1024343" cy="102434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900" y="272082"/>
            <a:ext cx="1024343" cy="1024343"/>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8670671" y="320532"/>
            <a:ext cx="1024343" cy="102434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67732">
            <a:off x="6409962" y="4367615"/>
            <a:ext cx="1024343" cy="1024343"/>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47484">
            <a:off x="408188" y="272081"/>
            <a:ext cx="1024343" cy="1024343"/>
          </a:xfrm>
          <a:prstGeom prst="rect">
            <a:avLst/>
          </a:prstGeom>
        </p:spPr>
      </p:pic>
      <p:sp>
        <p:nvSpPr>
          <p:cNvPr id="18" name="TextBox 17"/>
          <p:cNvSpPr txBox="1"/>
          <p:nvPr/>
        </p:nvSpPr>
        <p:spPr>
          <a:xfrm>
            <a:off x="6064620" y="3338540"/>
            <a:ext cx="2561378" cy="1015663"/>
          </a:xfrm>
          <a:prstGeom prst="rect">
            <a:avLst/>
          </a:prstGeom>
          <a:noFill/>
        </p:spPr>
        <p:txBody>
          <a:bodyPr wrap="square" rtlCol="0">
            <a:spAutoFit/>
            <a:scene3d>
              <a:camera prst="orthographicFront"/>
              <a:lightRig rig="threePt" dir="t"/>
            </a:scene3d>
            <a:sp3d extrusionH="57150">
              <a:bevelT h="25400" prst="softRound"/>
            </a:sp3d>
          </a:bodyPr>
          <a:lstStyle/>
          <a:p>
            <a:r>
              <a:rPr lang="en-US" sz="6000" b="1">
                <a:solidFill>
                  <a:schemeClr val="accent4">
                    <a:lumMod val="20000"/>
                    <a:lumOff val="80000"/>
                  </a:schemeClr>
                </a:solidFill>
                <a:effectLst>
                  <a:reflection blurRad="6350" stA="55000" endA="300" endPos="45500" dir="5400000" sy="-100000" algn="bl" rotWithShape="0"/>
                </a:effectLst>
                <a:latin typeface="UTM Silk Script" panose="02040603050506020204" pitchFamily="18" charset="0"/>
              </a:rPr>
              <a:t>Tiết 1</a:t>
            </a:r>
          </a:p>
        </p:txBody>
      </p:sp>
      <p:pic>
        <p:nvPicPr>
          <p:cNvPr id="3" name="Picture 2">
            <a:extLst>
              <a:ext uri="{FF2B5EF4-FFF2-40B4-BE49-F238E27FC236}">
                <a16:creationId xmlns:a16="http://schemas.microsoft.com/office/drawing/2014/main" id="{55C3C32B-F654-4343-A277-0051C87068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4544" y="2879558"/>
            <a:ext cx="748386" cy="794084"/>
          </a:xfrm>
          <a:prstGeom prst="rect">
            <a:avLst/>
          </a:prstGeom>
        </p:spPr>
      </p:pic>
      <p:pic>
        <p:nvPicPr>
          <p:cNvPr id="19" name="Picture 18">
            <a:extLst>
              <a:ext uri="{FF2B5EF4-FFF2-40B4-BE49-F238E27FC236}">
                <a16:creationId xmlns:a16="http://schemas.microsoft.com/office/drawing/2014/main" id="{F6ACFDBD-4961-440D-9F2D-7CA1AA783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747484">
            <a:off x="505919" y="5276064"/>
            <a:ext cx="1335609" cy="1335609"/>
          </a:xfrm>
          <a:prstGeom prst="rect">
            <a:avLst/>
          </a:prstGeom>
        </p:spPr>
      </p:pic>
      <p:grpSp>
        <p:nvGrpSpPr>
          <p:cNvPr id="20" name="组合 12">
            <a:extLst>
              <a:ext uri="{FF2B5EF4-FFF2-40B4-BE49-F238E27FC236}">
                <a16:creationId xmlns:a16="http://schemas.microsoft.com/office/drawing/2014/main" id="{7A056144-C0F8-4335-8406-3437EB3B44F6}"/>
              </a:ext>
            </a:extLst>
          </p:cNvPr>
          <p:cNvGrpSpPr/>
          <p:nvPr/>
        </p:nvGrpSpPr>
        <p:grpSpPr>
          <a:xfrm>
            <a:off x="1385309" y="5943869"/>
            <a:ext cx="2382135" cy="643430"/>
            <a:chOff x="2604152" y="873043"/>
            <a:chExt cx="2382135" cy="643430"/>
          </a:xfrm>
        </p:grpSpPr>
        <p:grpSp>
          <p:nvGrpSpPr>
            <p:cNvPr id="21" name="组合 6">
              <a:extLst>
                <a:ext uri="{FF2B5EF4-FFF2-40B4-BE49-F238E27FC236}">
                  <a16:creationId xmlns:a16="http://schemas.microsoft.com/office/drawing/2014/main" id="{5CA03C75-A633-46AE-8815-FF29E154BF31}"/>
                </a:ext>
              </a:extLst>
            </p:cNvPr>
            <p:cNvGrpSpPr/>
            <p:nvPr/>
          </p:nvGrpSpPr>
          <p:grpSpPr>
            <a:xfrm>
              <a:off x="2604152" y="913583"/>
              <a:ext cx="2382135" cy="602890"/>
              <a:chOff x="3771007" y="1065121"/>
              <a:chExt cx="2382135" cy="602890"/>
            </a:xfrm>
          </p:grpSpPr>
          <p:sp>
            <p:nvSpPr>
              <p:cNvPr id="25" name="矩形 7">
                <a:extLst>
                  <a:ext uri="{FF2B5EF4-FFF2-40B4-BE49-F238E27FC236}">
                    <a16:creationId xmlns:a16="http://schemas.microsoft.com/office/drawing/2014/main" id="{882F1841-0483-4A36-843E-2642A6711869}"/>
                  </a:ext>
                </a:extLst>
              </p:cNvPr>
              <p:cNvSpPr/>
              <p:nvPr/>
            </p:nvSpPr>
            <p:spPr>
              <a:xfrm>
                <a:off x="3771007" y="1083236"/>
                <a:ext cx="2355132" cy="584775"/>
              </a:xfrm>
              <a:prstGeom prst="rect">
                <a:avLst/>
              </a:prstGeom>
            </p:spPr>
            <p:txBody>
              <a:bodyPr wrap="none">
                <a:spAutoFit/>
              </a:bodyPr>
              <a:lstStyle/>
              <a:p>
                <a:pPr lvl="0"/>
                <a:r>
                  <a:rPr lang="en-US" altLang="zh-CN" sz="320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rPr>
                  <a:t>Tiếng việt</a:t>
                </a:r>
                <a:endParaRPr lang="zh-CN" altLang="en-US" sz="3200" dirty="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26" name="矩形 8">
                <a:extLst>
                  <a:ext uri="{FF2B5EF4-FFF2-40B4-BE49-F238E27FC236}">
                    <a16:creationId xmlns:a16="http://schemas.microsoft.com/office/drawing/2014/main" id="{21A7B49B-265D-43EA-A4F4-33D693ED1322}"/>
                  </a:ext>
                </a:extLst>
              </p:cNvPr>
              <p:cNvSpPr/>
              <p:nvPr/>
            </p:nvSpPr>
            <p:spPr>
              <a:xfrm>
                <a:off x="3798010" y="1065121"/>
                <a:ext cx="2355132" cy="584775"/>
              </a:xfrm>
              <a:prstGeom prst="rect">
                <a:avLst/>
              </a:prstGeom>
            </p:spPr>
            <p:txBody>
              <a:bodyPr wrap="none">
                <a:spAutoFit/>
                <a:scene3d>
                  <a:camera prst="orthographicFront"/>
                  <a:lightRig rig="threePt" dir="t"/>
                </a:scene3d>
                <a:sp3d extrusionH="57150">
                  <a:bevelT h="25400" prst="softRound"/>
                </a:sp3d>
              </a:bodyPr>
              <a:lstStyle/>
              <a:p>
                <a:pPr lvl="0"/>
                <a:r>
                  <a:rPr lang="en-US" altLang="zh-CN" sz="3200">
                    <a:solidFill>
                      <a:schemeClr val="accent6">
                        <a:lumMod val="50000"/>
                      </a:schemeClr>
                    </a:solidFill>
                    <a:latin typeface="UTM Showcard" panose="02040603050506020204" pitchFamily="18" charset="0"/>
                    <a:ea typeface="字魂27号-布丁体" panose="00000505000000000000" pitchFamily="2" charset="-122"/>
                  </a:rPr>
                  <a:t>TiếNG việt</a:t>
                </a:r>
                <a:endParaRPr lang="zh-CN" altLang="en-US" sz="3200" dirty="0">
                  <a:solidFill>
                    <a:schemeClr val="accent6">
                      <a:lumMod val="50000"/>
                    </a:schemeClr>
                  </a:solidFill>
                  <a:latin typeface="UTM Showcard" panose="02040603050506020204" pitchFamily="18" charset="0"/>
                  <a:ea typeface="字魂27号-布丁体" panose="00000505000000000000" pitchFamily="2" charset="-122"/>
                </a:endParaRPr>
              </a:p>
            </p:txBody>
          </p:sp>
        </p:grpSp>
        <p:grpSp>
          <p:nvGrpSpPr>
            <p:cNvPr id="22" name="组合 9">
              <a:extLst>
                <a:ext uri="{FF2B5EF4-FFF2-40B4-BE49-F238E27FC236}">
                  <a16:creationId xmlns:a16="http://schemas.microsoft.com/office/drawing/2014/main" id="{E164E8A0-C18F-4491-B51F-8DD69345F9A2}"/>
                </a:ext>
              </a:extLst>
            </p:cNvPr>
            <p:cNvGrpSpPr/>
            <p:nvPr/>
          </p:nvGrpSpPr>
          <p:grpSpPr>
            <a:xfrm>
              <a:off x="3583560" y="873043"/>
              <a:ext cx="184731" cy="598376"/>
              <a:chOff x="3771007" y="1083236"/>
              <a:chExt cx="184731" cy="598376"/>
            </a:xfrm>
          </p:grpSpPr>
          <p:sp>
            <p:nvSpPr>
              <p:cNvPr id="23" name="矩形 10">
                <a:extLst>
                  <a:ext uri="{FF2B5EF4-FFF2-40B4-BE49-F238E27FC236}">
                    <a16:creationId xmlns:a16="http://schemas.microsoft.com/office/drawing/2014/main" id="{68546622-EB12-4AE7-9204-B892DD24B4A0}"/>
                  </a:ext>
                </a:extLst>
              </p:cNvPr>
              <p:cNvSpPr/>
              <p:nvPr/>
            </p:nvSpPr>
            <p:spPr>
              <a:xfrm>
                <a:off x="3771007" y="1083236"/>
                <a:ext cx="184731" cy="584775"/>
              </a:xfrm>
              <a:prstGeom prst="rect">
                <a:avLst/>
              </a:prstGeom>
            </p:spPr>
            <p:txBody>
              <a:bodyPr wrap="none">
                <a:spAutoFit/>
              </a:bodyPr>
              <a:lstStyle/>
              <a:p>
                <a:pPr lvl="0"/>
                <a:endParaRPr lang="zh-CN" altLang="en-US" sz="3200" dirty="0">
                  <a:ln w="15240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24" name="矩形 11">
                <a:extLst>
                  <a:ext uri="{FF2B5EF4-FFF2-40B4-BE49-F238E27FC236}">
                    <a16:creationId xmlns:a16="http://schemas.microsoft.com/office/drawing/2014/main" id="{FDC83749-83C5-411C-B09D-C2153FECE71D}"/>
                  </a:ext>
                </a:extLst>
              </p:cNvPr>
              <p:cNvSpPr/>
              <p:nvPr/>
            </p:nvSpPr>
            <p:spPr>
              <a:xfrm>
                <a:off x="3771007" y="1096837"/>
                <a:ext cx="184731" cy="584775"/>
              </a:xfrm>
              <a:prstGeom prst="rect">
                <a:avLst/>
              </a:prstGeom>
            </p:spPr>
            <p:txBody>
              <a:bodyPr wrap="none">
                <a:spAutoFit/>
              </a:bodyPr>
              <a:lstStyle/>
              <a:p>
                <a:pPr lvl="0"/>
                <a:endParaRPr lang="zh-CN" altLang="en-US" sz="3200" dirty="0">
                  <a:gradFill flip="none" rotWithShape="1">
                    <a:gsLst>
                      <a:gs pos="67000">
                        <a:srgbClr val="5997D0"/>
                      </a:gs>
                      <a:gs pos="0">
                        <a:srgbClr val="FF99CC"/>
                      </a:gs>
                      <a:gs pos="100000">
                        <a:srgbClr val="8DC9ED"/>
                      </a:gs>
                    </a:gsLst>
                    <a:lin ang="5400000" scaled="1"/>
                    <a:tileRect/>
                  </a:gradFill>
                  <a:latin typeface="UTM Showcard" panose="02040603050506020204" pitchFamily="18" charset="0"/>
                  <a:ea typeface="字魂27号-布丁体" panose="00000505000000000000" pitchFamily="2" charset="-122"/>
                </a:endParaRPr>
              </a:p>
            </p:txBody>
          </p:sp>
        </p:grpSp>
      </p:grpSp>
    </p:spTree>
    <p:extLst>
      <p:ext uri="{BB962C8B-B14F-4D97-AF65-F5344CB8AC3E}">
        <p14:creationId xmlns:p14="http://schemas.microsoft.com/office/powerpoint/2010/main" val="425675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00B0F0"/>
                </a:solidFill>
              </a:rPr>
              <a:t>Chủ điểm: Khám phá thế giới</a:t>
            </a:r>
            <a:endParaRPr lang="en-US" sz="3600" b="1">
              <a:solidFill>
                <a:srgbClr val="00B0F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745534812"/>
              </p:ext>
            </p:extLst>
          </p:nvPr>
        </p:nvGraphicFramePr>
        <p:xfrm>
          <a:off x="436728" y="910732"/>
          <a:ext cx="11136572" cy="5776671"/>
        </p:xfrm>
        <a:graphic>
          <a:graphicData uri="http://schemas.openxmlformats.org/drawingml/2006/table">
            <a:tbl>
              <a:tblPr firstRow="1" bandRow="1">
                <a:tableStyleId>{16D9F66E-5EB9-4882-86FB-DCBF35E3C3E4}</a:tableStyleId>
              </a:tblPr>
              <a:tblGrid>
                <a:gridCol w="2784143">
                  <a:extLst>
                    <a:ext uri="{9D8B030D-6E8A-4147-A177-3AD203B41FA5}">
                      <a16:colId xmlns:a16="http://schemas.microsoft.com/office/drawing/2014/main" val="3441064434"/>
                    </a:ext>
                  </a:extLst>
                </a:gridCol>
                <a:gridCol w="2115404">
                  <a:extLst>
                    <a:ext uri="{9D8B030D-6E8A-4147-A177-3AD203B41FA5}">
                      <a16:colId xmlns:a16="http://schemas.microsoft.com/office/drawing/2014/main" val="836778927"/>
                    </a:ext>
                  </a:extLst>
                </a:gridCol>
                <a:gridCol w="2238232">
                  <a:extLst>
                    <a:ext uri="{9D8B030D-6E8A-4147-A177-3AD203B41FA5}">
                      <a16:colId xmlns:a16="http://schemas.microsoft.com/office/drawing/2014/main" val="3036787818"/>
                    </a:ext>
                  </a:extLst>
                </a:gridCol>
                <a:gridCol w="3998793">
                  <a:extLst>
                    <a:ext uri="{9D8B030D-6E8A-4147-A177-3AD203B41FA5}">
                      <a16:colId xmlns:a16="http://schemas.microsoft.com/office/drawing/2014/main" val="1251476381"/>
                    </a:ext>
                  </a:extLst>
                </a:gridCol>
              </a:tblGrid>
              <a:tr h="6860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818847608"/>
                  </a:ext>
                </a:extLst>
              </a:tr>
              <a:tr h="1337481">
                <a:tc>
                  <a:txBody>
                    <a:bodyPr/>
                    <a:lstStyle/>
                    <a:p>
                      <a:pPr algn="ctr"/>
                      <a:r>
                        <a:rPr lang="vi-VN" sz="2800">
                          <a:solidFill>
                            <a:srgbClr val="002060"/>
                          </a:solidFill>
                          <a:latin typeface="UTM Avo" panose="02040603050506020204" pitchFamily="18" charset="0"/>
                        </a:rPr>
                        <a:t>Đường đi</a:t>
                      </a:r>
                      <a:r>
                        <a:rPr lang="vi-VN" sz="2800" baseline="0">
                          <a:solidFill>
                            <a:srgbClr val="002060"/>
                          </a:solidFill>
                          <a:latin typeface="UTM Avo" panose="02040603050506020204" pitchFamily="18" charset="0"/>
                        </a:rPr>
                        <a:t> Sa Pa</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0658290"/>
                  </a:ext>
                </a:extLst>
              </a:tr>
              <a:tr h="1323832">
                <a:tc>
                  <a:txBody>
                    <a:bodyPr/>
                    <a:lstStyle/>
                    <a:p>
                      <a:pPr algn="ctr"/>
                      <a:r>
                        <a:rPr lang="vi-VN" sz="2800">
                          <a:solidFill>
                            <a:srgbClr val="002060"/>
                          </a:solidFill>
                          <a:latin typeface="UTM Avo" panose="02040603050506020204" pitchFamily="18" charset="0"/>
                        </a:rPr>
                        <a:t>Trăng</a:t>
                      </a:r>
                      <a:r>
                        <a:rPr lang="vi-VN" sz="2800" baseline="0">
                          <a:solidFill>
                            <a:srgbClr val="002060"/>
                          </a:solidFill>
                          <a:latin typeface="UTM Avo" panose="02040603050506020204" pitchFamily="18" charset="0"/>
                        </a:rPr>
                        <a:t> ơi...từ đâu đến?</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3355771"/>
                  </a:ext>
                </a:extLst>
              </a:tr>
              <a:tr h="2429302">
                <a:tc>
                  <a:txBody>
                    <a:bodyPr/>
                    <a:lstStyle/>
                    <a:p>
                      <a:pPr algn="ctr"/>
                      <a:r>
                        <a:rPr lang="vi-VN" sz="2800">
                          <a:solidFill>
                            <a:srgbClr val="002060"/>
                          </a:solidFill>
                          <a:latin typeface="UTM Avo" panose="02040603050506020204" pitchFamily="18" charset="0"/>
                        </a:rPr>
                        <a:t>Hơn</a:t>
                      </a:r>
                      <a:r>
                        <a:rPr lang="vi-VN" sz="2800" baseline="0">
                          <a:solidFill>
                            <a:srgbClr val="002060"/>
                          </a:solidFill>
                          <a:latin typeface="UTM Avo" panose="02040603050506020204" pitchFamily="18" charset="0"/>
                        </a:rPr>
                        <a:t> một nghìn ngày vòng quanh trái đất</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7941380"/>
                  </a:ext>
                </a:extLst>
              </a:tr>
            </a:tbl>
          </a:graphicData>
        </a:graphic>
      </p:graphicFrame>
      <p:sp>
        <p:nvSpPr>
          <p:cNvPr id="5" name="TextBox 4"/>
          <p:cNvSpPr txBox="1"/>
          <p:nvPr/>
        </p:nvSpPr>
        <p:spPr>
          <a:xfrm>
            <a:off x="3098042" y="1787853"/>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Phan Hách</a:t>
            </a:r>
            <a:endParaRPr lang="en-US" sz="2800">
              <a:solidFill>
                <a:schemeClr val="accent4">
                  <a:lumMod val="50000"/>
                </a:schemeClr>
              </a:solidFill>
              <a:latin typeface="UTM Avo" panose="02040603050506020204" pitchFamily="18" charset="0"/>
            </a:endParaRPr>
          </a:p>
        </p:txBody>
      </p:sp>
      <p:sp>
        <p:nvSpPr>
          <p:cNvPr id="6" name="TextBox 5"/>
          <p:cNvSpPr txBox="1"/>
          <p:nvPr/>
        </p:nvSpPr>
        <p:spPr>
          <a:xfrm>
            <a:off x="3098041" y="3196619"/>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Trần Đăng Khoa</a:t>
            </a:r>
            <a:endParaRPr lang="en-US" sz="2800">
              <a:solidFill>
                <a:schemeClr val="accent4">
                  <a:lumMod val="50000"/>
                </a:schemeClr>
              </a:solidFill>
              <a:latin typeface="UTM Avo" panose="02040603050506020204" pitchFamily="18" charset="0"/>
            </a:endParaRPr>
          </a:p>
        </p:txBody>
      </p:sp>
      <p:sp>
        <p:nvSpPr>
          <p:cNvPr id="7" name="TextBox 6"/>
          <p:cNvSpPr txBox="1"/>
          <p:nvPr/>
        </p:nvSpPr>
        <p:spPr>
          <a:xfrm>
            <a:off x="3084392" y="4778242"/>
            <a:ext cx="2333767" cy="1384995"/>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Trần Diệu Tấn &amp; Đỗ Thái</a:t>
            </a:r>
            <a:endParaRPr lang="en-US" sz="2800">
              <a:solidFill>
                <a:schemeClr val="accent4">
                  <a:lumMod val="50000"/>
                </a:schemeClr>
              </a:solidFill>
              <a:latin typeface="UTM Avo" panose="02040603050506020204" pitchFamily="18" charset="0"/>
            </a:endParaRP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9" name="TextBox 8"/>
          <p:cNvSpPr txBox="1"/>
          <p:nvPr/>
        </p:nvSpPr>
        <p:spPr>
          <a:xfrm>
            <a:off x="5245290" y="490271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0" name="TextBox 9"/>
          <p:cNvSpPr txBox="1"/>
          <p:nvPr/>
        </p:nvSpPr>
        <p:spPr>
          <a:xfrm>
            <a:off x="5243014" y="3354842"/>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Thơ</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576781" y="1616391"/>
            <a:ext cx="3996519" cy="1384995"/>
          </a:xfrm>
          <a:prstGeom prst="rect">
            <a:avLst/>
          </a:prstGeom>
          <a:noFill/>
        </p:spPr>
        <p:txBody>
          <a:bodyPr wrap="square" rtlCol="0">
            <a:spAutoFit/>
          </a:bodyPr>
          <a:lstStyle/>
          <a:p>
            <a:pPr lvl="0" fontAlgn="base">
              <a:spcBef>
                <a:spcPct val="20000"/>
              </a:spcBef>
              <a:spcAft>
                <a:spcPct val="0"/>
              </a:spcAft>
            </a:pPr>
            <a:r>
              <a:rPr lang="en-US" sz="2800">
                <a:latin typeface="Times New Roman" pitchFamily="18" charset="0"/>
                <a:cs typeface="Times New Roman" pitchFamily="18" charset="0"/>
              </a:rPr>
              <a:t>Ca ngợi cảnh đẹp Sa Pa, thể hiện tình cảm yêu mến cảnh đẹp đất nước.</a:t>
            </a:r>
            <a:endParaRPr kumimoji="0" lang="vi-VN"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3" name="TextBox 12"/>
          <p:cNvSpPr txBox="1"/>
          <p:nvPr/>
        </p:nvSpPr>
        <p:spPr>
          <a:xfrm>
            <a:off x="7645018" y="2887438"/>
            <a:ext cx="3819098" cy="1384995"/>
          </a:xfrm>
          <a:prstGeom prst="rect">
            <a:avLst/>
          </a:prstGeom>
          <a:noFill/>
        </p:spPr>
        <p:txBody>
          <a:bodyPr wrap="square" rtlCol="0">
            <a:spAutoFit/>
          </a:bodyPr>
          <a:lstStyle/>
          <a:p>
            <a:pPr>
              <a:spcBef>
                <a:spcPct val="50000"/>
              </a:spcBef>
            </a:pPr>
            <a:r>
              <a:rPr lang="vi-VN" sz="2800">
                <a:latin typeface="Times New Roman" pitchFamily="18" charset="0"/>
                <a:cs typeface="Times New Roman" pitchFamily="18" charset="0"/>
              </a:rPr>
              <a:t>Tình</a:t>
            </a:r>
            <a:r>
              <a:rPr lang="en-US" sz="2800">
                <a:latin typeface="Times New Roman" pitchFamily="18" charset="0"/>
                <a:cs typeface="Times New Roman" pitchFamily="18" charset="0"/>
              </a:rPr>
              <a:t> cảm</a:t>
            </a:r>
            <a:r>
              <a:rPr lang="vi-VN" sz="2800">
                <a:latin typeface="Times New Roman" pitchFamily="18" charset="0"/>
                <a:cs typeface="Times New Roman" pitchFamily="18" charset="0"/>
              </a:rPr>
              <a:t> yêu mến,</a:t>
            </a:r>
            <a:r>
              <a:rPr lang="en-US" sz="2800">
                <a:latin typeface="Times New Roman" pitchFamily="18" charset="0"/>
                <a:cs typeface="Times New Roman" pitchFamily="18" charset="0"/>
              </a:rPr>
              <a:t> gắn bó</a:t>
            </a:r>
            <a:r>
              <a:rPr lang="vi-VN" sz="2800">
                <a:latin typeface="Times New Roman" pitchFamily="18" charset="0"/>
                <a:cs typeface="Times New Roman" pitchFamily="18" charset="0"/>
              </a:rPr>
              <a:t> của nhà thơ</a:t>
            </a:r>
            <a:r>
              <a:rPr lang="en-US" sz="2800">
                <a:latin typeface="Times New Roman" pitchFamily="18" charset="0"/>
                <a:cs typeface="Times New Roman" pitchFamily="18" charset="0"/>
              </a:rPr>
              <a:t> với</a:t>
            </a:r>
            <a:r>
              <a:rPr lang="vi-VN" sz="2800">
                <a:latin typeface="Times New Roman" pitchFamily="18" charset="0"/>
                <a:cs typeface="Times New Roman" pitchFamily="18" charset="0"/>
              </a:rPr>
              <a:t> trăng và thiên nhiên</a:t>
            </a:r>
            <a:r>
              <a:rPr lang="en-US" sz="2800">
                <a:latin typeface="Times New Roman" pitchFamily="18" charset="0"/>
                <a:cs typeface="Times New Roman" pitchFamily="18" charset="0"/>
              </a:rPr>
              <a:t> đất nước.</a:t>
            </a:r>
            <a:endParaRPr lang="en-US" altLang="en-US" sz="2800" b="1">
              <a:solidFill>
                <a:srgbClr val="FF3300"/>
              </a:solidFill>
              <a:latin typeface="Times New Roman" pitchFamily="18" charset="0"/>
              <a:cs typeface="Times New Roman" pitchFamily="18" charset="0"/>
            </a:endParaRPr>
          </a:p>
        </p:txBody>
      </p:sp>
      <p:sp>
        <p:nvSpPr>
          <p:cNvPr id="15" name="Rectangle 14"/>
          <p:cNvSpPr/>
          <p:nvPr/>
        </p:nvSpPr>
        <p:spPr>
          <a:xfrm>
            <a:off x="7551757" y="4221011"/>
            <a:ext cx="4021543" cy="2492990"/>
          </a:xfrm>
          <a:prstGeom prst="rect">
            <a:avLst/>
          </a:prstGeom>
        </p:spPr>
        <p:txBody>
          <a:bodyPr wrap="square">
            <a:spAutoFit/>
          </a:bodyPr>
          <a:lstStyle/>
          <a:p>
            <a:pPr algn="just">
              <a:spcBef>
                <a:spcPct val="50000"/>
              </a:spcBef>
            </a:pPr>
            <a:r>
              <a:rPr lang="en-US" altLang="en-US" sz="24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Ma-gien-lăng cùng đoàn thủy thủ trong chuyến thám hiểm hơn một nghìn ngày đã khẳng định trái đất hình cầu, phát hiện Thái Bình Dương và nhiều vùng đất mới.</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15018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00B0F0"/>
                </a:solidFill>
              </a:rPr>
              <a:t>Chủ điểm: Khám phá thế giới</a:t>
            </a:r>
            <a:endParaRPr lang="en-US" sz="3600" b="1">
              <a:solidFill>
                <a:srgbClr val="00B0F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23493272"/>
              </p:ext>
            </p:extLst>
          </p:nvPr>
        </p:nvGraphicFramePr>
        <p:xfrm>
          <a:off x="436728" y="910733"/>
          <a:ext cx="11136572" cy="5381823"/>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val="3441064434"/>
                    </a:ext>
                  </a:extLst>
                </a:gridCol>
                <a:gridCol w="2388359">
                  <a:extLst>
                    <a:ext uri="{9D8B030D-6E8A-4147-A177-3AD203B41FA5}">
                      <a16:colId xmlns:a16="http://schemas.microsoft.com/office/drawing/2014/main" val="836778927"/>
                    </a:ext>
                  </a:extLst>
                </a:gridCol>
                <a:gridCol w="2238232">
                  <a:extLst>
                    <a:ext uri="{9D8B030D-6E8A-4147-A177-3AD203B41FA5}">
                      <a16:colId xmlns:a16="http://schemas.microsoft.com/office/drawing/2014/main" val="3036787818"/>
                    </a:ext>
                  </a:extLst>
                </a:gridCol>
                <a:gridCol w="3998793">
                  <a:extLst>
                    <a:ext uri="{9D8B030D-6E8A-4147-A177-3AD203B41FA5}">
                      <a16:colId xmlns:a16="http://schemas.microsoft.com/office/drawing/2014/main"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818847608"/>
                  </a:ext>
                </a:extLst>
              </a:tr>
              <a:tr h="1931145">
                <a:tc>
                  <a:txBody>
                    <a:bodyPr/>
                    <a:lstStyle/>
                    <a:p>
                      <a:pPr algn="ctr"/>
                      <a:r>
                        <a:rPr lang="vi-VN" sz="2800">
                          <a:solidFill>
                            <a:srgbClr val="002060"/>
                          </a:solidFill>
                          <a:latin typeface="UTM Avo" panose="02040603050506020204" pitchFamily="18" charset="0"/>
                        </a:rPr>
                        <a:t>Dòng</a:t>
                      </a:r>
                      <a:r>
                        <a:rPr lang="vi-VN" sz="2800" baseline="0">
                          <a:solidFill>
                            <a:srgbClr val="002060"/>
                          </a:solidFill>
                          <a:latin typeface="UTM Avo" panose="02040603050506020204" pitchFamily="18" charset="0"/>
                        </a:rPr>
                        <a:t> sông mặc áo</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0658290"/>
                  </a:ext>
                </a:extLst>
              </a:tr>
              <a:tr h="1296537">
                <a:tc>
                  <a:txBody>
                    <a:bodyPr/>
                    <a:lstStyle/>
                    <a:p>
                      <a:pPr algn="ctr"/>
                      <a:r>
                        <a:rPr lang="vi-VN" sz="2800">
                          <a:solidFill>
                            <a:srgbClr val="002060"/>
                          </a:solidFill>
                          <a:latin typeface="UTM Avo" panose="02040603050506020204" pitchFamily="18" charset="0"/>
                        </a:rPr>
                        <a:t>Ăng</a:t>
                      </a:r>
                      <a:r>
                        <a:rPr lang="vi-VN" sz="2800" baseline="0">
                          <a:solidFill>
                            <a:srgbClr val="002060"/>
                          </a:solidFill>
                          <a:latin typeface="UTM Avo" panose="02040603050506020204" pitchFamily="18" charset="0"/>
                        </a:rPr>
                        <a:t> – co Vát</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3355771"/>
                  </a:ext>
                </a:extLst>
              </a:tr>
              <a:tr h="1529488">
                <a:tc>
                  <a:txBody>
                    <a:bodyPr/>
                    <a:lstStyle/>
                    <a:p>
                      <a:pPr algn="ctr"/>
                      <a:r>
                        <a:rPr lang="vi-VN" sz="2800">
                          <a:solidFill>
                            <a:srgbClr val="002060"/>
                          </a:solidFill>
                          <a:latin typeface="UTM Avo" panose="02040603050506020204" pitchFamily="18" charset="0"/>
                        </a:rPr>
                        <a:t>Con chuồn</a:t>
                      </a:r>
                      <a:r>
                        <a:rPr lang="vi-VN" sz="2800" baseline="0">
                          <a:solidFill>
                            <a:srgbClr val="002060"/>
                          </a:solidFill>
                          <a:latin typeface="UTM Avo" panose="02040603050506020204" pitchFamily="18" charset="0"/>
                        </a:rPr>
                        <a:t> chuồn nước</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7941380"/>
                  </a:ext>
                </a:extLst>
              </a:tr>
            </a:tbl>
          </a:graphicData>
        </a:graphic>
      </p:graphicFrame>
      <p:sp>
        <p:nvSpPr>
          <p:cNvPr id="5" name="TextBox 4"/>
          <p:cNvSpPr txBox="1"/>
          <p:nvPr/>
        </p:nvSpPr>
        <p:spPr>
          <a:xfrm>
            <a:off x="3007051" y="1933318"/>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Trọng Tạo</a:t>
            </a:r>
            <a:endParaRPr lang="en-US" sz="2800">
              <a:solidFill>
                <a:schemeClr val="accent4">
                  <a:lumMod val="50000"/>
                </a:schemeClr>
              </a:solidFill>
              <a:latin typeface="UTM Avo" panose="02040603050506020204" pitchFamily="18" charset="0"/>
            </a:endParaRPr>
          </a:p>
        </p:txBody>
      </p:sp>
      <p:sp>
        <p:nvSpPr>
          <p:cNvPr id="6" name="TextBox 5"/>
          <p:cNvSpPr txBox="1"/>
          <p:nvPr/>
        </p:nvSpPr>
        <p:spPr>
          <a:xfrm>
            <a:off x="2979764" y="3396372"/>
            <a:ext cx="2334902" cy="1384995"/>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Sách Những kì quan thế giới</a:t>
            </a:r>
            <a:endParaRPr lang="en-US" sz="2800">
              <a:solidFill>
                <a:schemeClr val="accent4">
                  <a:lumMod val="50000"/>
                </a:schemeClr>
              </a:solidFill>
              <a:latin typeface="UTM Avo" panose="02040603050506020204" pitchFamily="18" charset="0"/>
            </a:endParaRPr>
          </a:p>
        </p:txBody>
      </p:sp>
      <p:sp>
        <p:nvSpPr>
          <p:cNvPr id="7" name="TextBox 6"/>
          <p:cNvSpPr txBox="1"/>
          <p:nvPr/>
        </p:nvSpPr>
        <p:spPr>
          <a:xfrm>
            <a:off x="2980899" y="4940955"/>
            <a:ext cx="2333767" cy="954107"/>
          </a:xfrm>
          <a:prstGeom prst="rect">
            <a:avLst/>
          </a:prstGeom>
          <a:noFill/>
        </p:spPr>
        <p:txBody>
          <a:bodyPr wrap="square" rtlCol="0">
            <a:spAutoFit/>
          </a:bodyPr>
          <a:lstStyle/>
          <a:p>
            <a:pPr algn="ctr"/>
            <a:r>
              <a:rPr lang="vi-VN" sz="2800">
                <a:solidFill>
                  <a:schemeClr val="accent4">
                    <a:lumMod val="50000"/>
                  </a:schemeClr>
                </a:solidFill>
                <a:latin typeface="UTM Avo" panose="02040603050506020204" pitchFamily="18" charset="0"/>
              </a:rPr>
              <a:t>Nguyễn Thế Hội</a:t>
            </a:r>
            <a:endParaRPr lang="en-US" sz="2800">
              <a:solidFill>
                <a:schemeClr val="accent4">
                  <a:lumMod val="50000"/>
                </a:schemeClr>
              </a:solidFill>
              <a:latin typeface="UTM Avo" panose="02040603050506020204" pitchFamily="18" charset="0"/>
            </a:endParaRP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Thơ</a:t>
            </a:r>
            <a:endParaRPr lang="en-US" sz="2800">
              <a:solidFill>
                <a:schemeClr val="accent2">
                  <a:lumMod val="75000"/>
                </a:schemeClr>
              </a:solidFill>
              <a:latin typeface="UTM Avo" panose="02040603050506020204" pitchFamily="18" charset="0"/>
            </a:endParaRPr>
          </a:p>
        </p:txBody>
      </p:sp>
      <p:sp>
        <p:nvSpPr>
          <p:cNvPr id="9" name="TextBox 8"/>
          <p:cNvSpPr txBox="1"/>
          <p:nvPr/>
        </p:nvSpPr>
        <p:spPr>
          <a:xfrm>
            <a:off x="5204339" y="5124745"/>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0" name="TextBox 9"/>
          <p:cNvSpPr txBox="1"/>
          <p:nvPr/>
        </p:nvSpPr>
        <p:spPr>
          <a:xfrm>
            <a:off x="5340818" y="3738295"/>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626823" y="1483551"/>
            <a:ext cx="3946478" cy="1895968"/>
          </a:xfrm>
          <a:prstGeom prst="rect">
            <a:avLst/>
          </a:prstGeom>
          <a:noFill/>
        </p:spPr>
        <p:txBody>
          <a:bodyPr wrap="square" rtlCol="0">
            <a:spAutoFit/>
          </a:bodyPr>
          <a:lstStyle/>
          <a:p>
            <a:pPr algn="just">
              <a:lnSpc>
                <a:spcPct val="115000"/>
              </a:lnSpc>
              <a:spcAft>
                <a:spcPts val="1870"/>
              </a:spcAft>
            </a:pPr>
            <a:r>
              <a:rPr lang="en-US" sz="2600">
                <a:solidFill>
                  <a:srgbClr val="313131"/>
                </a:solidFill>
                <a:latin typeface="Times New Roman" pitchFamily="18" charset="0"/>
                <a:ea typeface="Times New Roman"/>
                <a:cs typeface="Times New Roman" pitchFamily="18" charset="0"/>
              </a:rPr>
              <a:t>Dòng sông duyên dáng luôn đổi màu - sáng, trưa, chiều, tối - như mỗi lúc lại khoác lên mình một chiếc ảo mới.</a:t>
            </a:r>
            <a:endParaRPr lang="en-US" sz="2600">
              <a:latin typeface="Times New Roman" pitchFamily="18" charset="0"/>
              <a:ea typeface="Calibri"/>
              <a:cs typeface="Times New Roman" pitchFamily="18" charset="0"/>
            </a:endParaRPr>
          </a:p>
        </p:txBody>
      </p:sp>
      <p:sp>
        <p:nvSpPr>
          <p:cNvPr id="13" name="TextBox 12"/>
          <p:cNvSpPr txBox="1"/>
          <p:nvPr/>
        </p:nvSpPr>
        <p:spPr>
          <a:xfrm>
            <a:off x="7601803" y="3496063"/>
            <a:ext cx="3996518" cy="1012585"/>
          </a:xfrm>
          <a:prstGeom prst="rect">
            <a:avLst/>
          </a:prstGeom>
          <a:noFill/>
        </p:spPr>
        <p:txBody>
          <a:bodyPr wrap="square" rtlCol="0">
            <a:spAutoFit/>
          </a:bodyPr>
          <a:lstStyle/>
          <a:p>
            <a:pPr>
              <a:lnSpc>
                <a:spcPct val="115000"/>
              </a:lnSpc>
              <a:spcAft>
                <a:spcPts val="1870"/>
              </a:spcAft>
            </a:pPr>
            <a:r>
              <a:rPr lang="en-US" sz="2600">
                <a:solidFill>
                  <a:srgbClr val="313131"/>
                </a:solidFill>
                <a:latin typeface="Times New Roman" pitchFamily="18" charset="0"/>
                <a:ea typeface="Times New Roman"/>
                <a:cs typeface="Times New Roman" pitchFamily="18" charset="0"/>
              </a:rPr>
              <a:t>Ca ngợi vẻ đẹp của khu đền Ăng-co-vát, Cam-pu-chia</a:t>
            </a:r>
            <a:endParaRPr lang="en-US" sz="2600">
              <a:latin typeface="Times New Roman" pitchFamily="18" charset="0"/>
              <a:ea typeface="Calibri"/>
              <a:cs typeface="Times New Roman" pitchFamily="18" charset="0"/>
            </a:endParaRPr>
          </a:p>
        </p:txBody>
      </p:sp>
      <p:sp>
        <p:nvSpPr>
          <p:cNvPr id="15" name="Rectangle 14"/>
          <p:cNvSpPr/>
          <p:nvPr/>
        </p:nvSpPr>
        <p:spPr>
          <a:xfrm>
            <a:off x="7538107" y="4827689"/>
            <a:ext cx="4021543" cy="1435842"/>
          </a:xfrm>
          <a:prstGeom prst="rect">
            <a:avLst/>
          </a:prstGeom>
        </p:spPr>
        <p:txBody>
          <a:bodyPr wrap="square">
            <a:spAutoFit/>
          </a:bodyPr>
          <a:lstStyle/>
          <a:p>
            <a:pPr>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solidFill>
                  <a:srgbClr val="313131"/>
                </a:solidFill>
                <a:latin typeface="Times New Roman" pitchFamily="18" charset="0"/>
                <a:ea typeface="Times New Roman"/>
                <a:cs typeface="Times New Roman" pitchFamily="18" charset="0"/>
              </a:rPr>
              <a:t>Miêu tả vẻ đẹp của con chuồn chuồn nước, thể hiện tình yêu đối với quê hương</a:t>
            </a:r>
            <a:endParaRPr lang="en-US" sz="260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1602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FF5050"/>
                </a:solidFill>
              </a:rPr>
              <a:t>Chủ điểm: </a:t>
            </a:r>
            <a:r>
              <a:rPr lang="en-US" sz="3600" b="1">
                <a:solidFill>
                  <a:srgbClr val="FF5050"/>
                </a:solidFill>
              </a:rPr>
              <a:t>Tình yêu cuộc sống</a:t>
            </a:r>
            <a:endParaRPr lang="en-US" sz="3600" b="1">
              <a:solidFill>
                <a:srgbClr val="FF505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66933387"/>
              </p:ext>
            </p:extLst>
          </p:nvPr>
        </p:nvGraphicFramePr>
        <p:xfrm>
          <a:off x="436728" y="910733"/>
          <a:ext cx="11136572" cy="5973393"/>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val="3441064434"/>
                    </a:ext>
                  </a:extLst>
                </a:gridCol>
                <a:gridCol w="2388359">
                  <a:extLst>
                    <a:ext uri="{9D8B030D-6E8A-4147-A177-3AD203B41FA5}">
                      <a16:colId xmlns:a16="http://schemas.microsoft.com/office/drawing/2014/main" val="836778927"/>
                    </a:ext>
                  </a:extLst>
                </a:gridCol>
                <a:gridCol w="2238232">
                  <a:extLst>
                    <a:ext uri="{9D8B030D-6E8A-4147-A177-3AD203B41FA5}">
                      <a16:colId xmlns:a16="http://schemas.microsoft.com/office/drawing/2014/main" val="3036787818"/>
                    </a:ext>
                  </a:extLst>
                </a:gridCol>
                <a:gridCol w="3998793">
                  <a:extLst>
                    <a:ext uri="{9D8B030D-6E8A-4147-A177-3AD203B41FA5}">
                      <a16:colId xmlns:a16="http://schemas.microsoft.com/office/drawing/2014/main"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818847608"/>
                  </a:ext>
                </a:extLst>
              </a:tr>
              <a:tr h="1403757">
                <a:tc>
                  <a:txBody>
                    <a:bodyPr/>
                    <a:lstStyle/>
                    <a:p>
                      <a:pPr algn="ctr"/>
                      <a:r>
                        <a:rPr lang="en-US" sz="2800">
                          <a:solidFill>
                            <a:srgbClr val="002060"/>
                          </a:solidFill>
                          <a:latin typeface="UTM Avo" panose="02040603050506020204" pitchFamily="18" charset="0"/>
                        </a:rPr>
                        <a:t>Vương</a:t>
                      </a:r>
                      <a:r>
                        <a:rPr lang="en-US" sz="2800" baseline="0">
                          <a:solidFill>
                            <a:srgbClr val="002060"/>
                          </a:solidFill>
                          <a:latin typeface="UTM Avo" panose="02040603050506020204" pitchFamily="18" charset="0"/>
                        </a:rPr>
                        <a:t> quốc vắng nụ cười</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0658290"/>
                  </a:ext>
                </a:extLst>
              </a:tr>
              <a:tr h="1188720">
                <a:tc>
                  <a:txBody>
                    <a:bodyPr/>
                    <a:lstStyle/>
                    <a:p>
                      <a:pPr algn="ctr"/>
                      <a:r>
                        <a:rPr lang="en-US" sz="2800">
                          <a:solidFill>
                            <a:srgbClr val="002060"/>
                          </a:solidFill>
                          <a:latin typeface="UTM Avo" panose="02040603050506020204" pitchFamily="18" charset="0"/>
                        </a:rPr>
                        <a:t>Ngắm</a:t>
                      </a:r>
                      <a:r>
                        <a:rPr lang="en-US" sz="2800" baseline="0">
                          <a:solidFill>
                            <a:srgbClr val="002060"/>
                          </a:solidFill>
                          <a:latin typeface="UTM Avo" panose="02040603050506020204" pitchFamily="18" charset="0"/>
                        </a:rPr>
                        <a:t> trăng – Không đề</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3355771"/>
                  </a:ext>
                </a:extLst>
              </a:tr>
              <a:tr h="2756263">
                <a:tc>
                  <a:txBody>
                    <a:bodyPr/>
                    <a:lstStyle/>
                    <a:p>
                      <a:pPr algn="ctr"/>
                      <a:r>
                        <a:rPr lang="en-US" sz="2800">
                          <a:solidFill>
                            <a:srgbClr val="002060"/>
                          </a:solidFill>
                          <a:latin typeface="UTM Avo" panose="02040603050506020204" pitchFamily="18" charset="0"/>
                        </a:rPr>
                        <a:t>Con chim chiền</a:t>
                      </a:r>
                      <a:r>
                        <a:rPr lang="en-US" sz="2800" baseline="0">
                          <a:solidFill>
                            <a:srgbClr val="002060"/>
                          </a:solidFill>
                          <a:latin typeface="UTM Avo" panose="02040603050506020204" pitchFamily="18" charset="0"/>
                        </a:rPr>
                        <a:t> chiện</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7941380"/>
                  </a:ext>
                </a:extLst>
              </a:tr>
            </a:tbl>
          </a:graphicData>
        </a:graphic>
      </p:graphicFrame>
      <p:sp>
        <p:nvSpPr>
          <p:cNvPr id="5" name="TextBox 4"/>
          <p:cNvSpPr txBox="1"/>
          <p:nvPr/>
        </p:nvSpPr>
        <p:spPr>
          <a:xfrm>
            <a:off x="3007051" y="1933318"/>
            <a:ext cx="2333767" cy="954107"/>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Trần Đức Tiến</a:t>
            </a:r>
          </a:p>
        </p:txBody>
      </p:sp>
      <p:sp>
        <p:nvSpPr>
          <p:cNvPr id="6" name="TextBox 5"/>
          <p:cNvSpPr txBox="1"/>
          <p:nvPr/>
        </p:nvSpPr>
        <p:spPr>
          <a:xfrm>
            <a:off x="2997636" y="3234009"/>
            <a:ext cx="2334902" cy="523220"/>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Hồ Chí Minh</a:t>
            </a:r>
          </a:p>
        </p:txBody>
      </p:sp>
      <p:sp>
        <p:nvSpPr>
          <p:cNvPr id="7" name="TextBox 6"/>
          <p:cNvSpPr txBox="1"/>
          <p:nvPr/>
        </p:nvSpPr>
        <p:spPr>
          <a:xfrm>
            <a:off x="2909248" y="5059067"/>
            <a:ext cx="2333767" cy="523220"/>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Huy Cận</a:t>
            </a: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Văn xuôi</a:t>
            </a:r>
          </a:p>
        </p:txBody>
      </p:sp>
      <p:sp>
        <p:nvSpPr>
          <p:cNvPr id="9" name="TextBox 8"/>
          <p:cNvSpPr txBox="1"/>
          <p:nvPr/>
        </p:nvSpPr>
        <p:spPr>
          <a:xfrm>
            <a:off x="5138932" y="5116742"/>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Thơ</a:t>
            </a:r>
          </a:p>
        </p:txBody>
      </p:sp>
      <p:sp>
        <p:nvSpPr>
          <p:cNvPr id="10" name="TextBox 9"/>
          <p:cNvSpPr txBox="1"/>
          <p:nvPr/>
        </p:nvSpPr>
        <p:spPr>
          <a:xfrm>
            <a:off x="5239128" y="334935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Thơ</a:t>
            </a:r>
          </a:p>
        </p:txBody>
      </p:sp>
      <p:sp>
        <p:nvSpPr>
          <p:cNvPr id="11" name="TextBox 10"/>
          <p:cNvSpPr txBox="1"/>
          <p:nvPr/>
        </p:nvSpPr>
        <p:spPr>
          <a:xfrm>
            <a:off x="7626823" y="1483551"/>
            <a:ext cx="3946478" cy="1472711"/>
          </a:xfrm>
          <a:prstGeom prst="rect">
            <a:avLst/>
          </a:prstGeom>
          <a:noFill/>
        </p:spPr>
        <p:txBody>
          <a:bodyPr wrap="square" rtlCol="0">
            <a:spAutoFit/>
          </a:bodyPr>
          <a:lstStyle/>
          <a:p>
            <a:pPr algn="just">
              <a:lnSpc>
                <a:spcPct val="115000"/>
              </a:lnSpc>
              <a:spcAft>
                <a:spcPts val="1870"/>
              </a:spcAft>
            </a:pPr>
            <a:r>
              <a:rPr lang="en-US" sz="2600">
                <a:solidFill>
                  <a:srgbClr val="313131"/>
                </a:solidFill>
                <a:latin typeface="Times New Roman" pitchFamily="18" charset="0"/>
                <a:ea typeface="Times New Roman"/>
                <a:cs typeface="Times New Roman" pitchFamily="18" charset="0"/>
              </a:rPr>
              <a:t>Cuộc sống sẽ tẻ nhạt, buồn chán nếu không có tiếng cười.</a:t>
            </a:r>
            <a:endParaRPr lang="en-US" sz="2600">
              <a:latin typeface="Times New Roman" pitchFamily="18" charset="0"/>
              <a:ea typeface="Calibri"/>
              <a:cs typeface="Times New Roman" pitchFamily="18" charset="0"/>
            </a:endParaRPr>
          </a:p>
        </p:txBody>
      </p:sp>
      <p:sp>
        <p:nvSpPr>
          <p:cNvPr id="13" name="TextBox 12"/>
          <p:cNvSpPr txBox="1"/>
          <p:nvPr/>
        </p:nvSpPr>
        <p:spPr>
          <a:xfrm>
            <a:off x="7624937" y="2923822"/>
            <a:ext cx="3996518" cy="1292662"/>
          </a:xfrm>
          <a:prstGeom prst="rect">
            <a:avLst/>
          </a:prstGeom>
          <a:noFill/>
        </p:spPr>
        <p:txBody>
          <a:bodyPr wrap="square" rtlCol="0">
            <a:spAutoFit/>
          </a:bodyPr>
          <a:lstStyle/>
          <a:p>
            <a:pPr>
              <a:spcBef>
                <a:spcPct val="50000"/>
              </a:spcBef>
            </a:pPr>
            <a:r>
              <a:rPr lang="en-US" sz="2600">
                <a:latin typeface="Times New Roman" pitchFamily="18" charset="0"/>
                <a:cs typeface="Times New Roman" pitchFamily="18" charset="0"/>
              </a:rPr>
              <a:t>Bài thơ thể hiện tinh thần lạc quan, yêu đời của Bác Hồ.</a:t>
            </a:r>
            <a:endParaRPr lang="en-US" altLang="en-US" sz="2600" b="1">
              <a:solidFill>
                <a:srgbClr val="FF3300"/>
              </a:solidFill>
              <a:latin typeface="Times New Roman" pitchFamily="18" charset="0"/>
              <a:cs typeface="Times New Roman" pitchFamily="18" charset="0"/>
            </a:endParaRPr>
          </a:p>
        </p:txBody>
      </p:sp>
      <p:sp>
        <p:nvSpPr>
          <p:cNvPr id="15" name="Rectangle 14"/>
          <p:cNvSpPr/>
          <p:nvPr/>
        </p:nvSpPr>
        <p:spPr>
          <a:xfrm>
            <a:off x="7520854" y="4086258"/>
            <a:ext cx="4021543" cy="2816220"/>
          </a:xfrm>
          <a:prstGeom prst="rect">
            <a:avLst/>
          </a:prstGeom>
        </p:spPr>
        <p:txBody>
          <a:bodyPr wrap="square">
            <a:spAutoFit/>
          </a:bodyPr>
          <a:lstStyle/>
          <a:p>
            <a:pPr algn="just">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Hình ảnh con chim chiền chiện tự do bay lượn trong cảnh thiên nhiên thanh bình cho thấy sự ấm no, hạnh phúc và tràn đầy tình yêu trong cuộc sống.</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2320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0244" y="259307"/>
            <a:ext cx="8161361" cy="646331"/>
          </a:xfrm>
          <a:prstGeom prst="rect">
            <a:avLst/>
          </a:prstGeom>
          <a:noFill/>
        </p:spPr>
        <p:txBody>
          <a:bodyPr wrap="square" rtlCol="0">
            <a:spAutoFit/>
          </a:bodyPr>
          <a:lstStyle/>
          <a:p>
            <a:r>
              <a:rPr lang="vi-VN" sz="3600" b="1">
                <a:solidFill>
                  <a:srgbClr val="FF5050"/>
                </a:solidFill>
              </a:rPr>
              <a:t>Chủ điểm: </a:t>
            </a:r>
            <a:r>
              <a:rPr lang="en-US" sz="3600" b="1">
                <a:solidFill>
                  <a:srgbClr val="FF5050"/>
                </a:solidFill>
              </a:rPr>
              <a:t>Tình yêu cuộc sống</a:t>
            </a:r>
            <a:endParaRPr lang="en-US" sz="3600" b="1">
              <a:solidFill>
                <a:srgbClr val="FF5050"/>
              </a:solidFill>
              <a:latin typeface="UTM Cancel" panose="0204060305050602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78513159"/>
              </p:ext>
            </p:extLst>
          </p:nvPr>
        </p:nvGraphicFramePr>
        <p:xfrm>
          <a:off x="436728" y="910733"/>
          <a:ext cx="11136572" cy="4954490"/>
        </p:xfrm>
        <a:graphic>
          <a:graphicData uri="http://schemas.openxmlformats.org/drawingml/2006/table">
            <a:tbl>
              <a:tblPr firstRow="1" bandRow="1">
                <a:tableStyleId>{16D9F66E-5EB9-4882-86FB-DCBF35E3C3E4}</a:tableStyleId>
              </a:tblPr>
              <a:tblGrid>
                <a:gridCol w="2511188">
                  <a:extLst>
                    <a:ext uri="{9D8B030D-6E8A-4147-A177-3AD203B41FA5}">
                      <a16:colId xmlns:a16="http://schemas.microsoft.com/office/drawing/2014/main" val="3441064434"/>
                    </a:ext>
                  </a:extLst>
                </a:gridCol>
                <a:gridCol w="2388359">
                  <a:extLst>
                    <a:ext uri="{9D8B030D-6E8A-4147-A177-3AD203B41FA5}">
                      <a16:colId xmlns:a16="http://schemas.microsoft.com/office/drawing/2014/main" val="836778927"/>
                    </a:ext>
                  </a:extLst>
                </a:gridCol>
                <a:gridCol w="2238232">
                  <a:extLst>
                    <a:ext uri="{9D8B030D-6E8A-4147-A177-3AD203B41FA5}">
                      <a16:colId xmlns:a16="http://schemas.microsoft.com/office/drawing/2014/main" val="3036787818"/>
                    </a:ext>
                  </a:extLst>
                </a:gridCol>
                <a:gridCol w="3998793">
                  <a:extLst>
                    <a:ext uri="{9D8B030D-6E8A-4147-A177-3AD203B41FA5}">
                      <a16:colId xmlns:a16="http://schemas.microsoft.com/office/drawing/2014/main" val="1251476381"/>
                    </a:ext>
                  </a:extLst>
                </a:gridCol>
              </a:tblGrid>
              <a:tr h="624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Tác</a:t>
                      </a:r>
                      <a:r>
                        <a:rPr lang="vi-VN" sz="2400" baseline="0">
                          <a:solidFill>
                            <a:srgbClr val="BC2201"/>
                          </a:solidFill>
                          <a:latin typeface="UTM Avo" panose="02040603050506020204" pitchFamily="18" charset="0"/>
                        </a:rPr>
                        <a:t> giả</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a:solidFill>
                            <a:srgbClr val="BC2201"/>
                          </a:solidFill>
                          <a:latin typeface="UTM Avo" panose="02040603050506020204" pitchFamily="18" charset="0"/>
                        </a:rPr>
                        <a:t>T</a:t>
                      </a:r>
                      <a:r>
                        <a:rPr lang="vi-VN" sz="2400">
                          <a:solidFill>
                            <a:srgbClr val="BC2201"/>
                          </a:solidFill>
                          <a:latin typeface="UTM Avo" panose="02040603050506020204" pitchFamily="18" charset="0"/>
                        </a:rPr>
                        <a:t>hể</a:t>
                      </a:r>
                      <a:r>
                        <a:rPr lang="vi-VN" sz="2400" baseline="0">
                          <a:solidFill>
                            <a:srgbClr val="BC2201"/>
                          </a:solidFill>
                          <a:latin typeface="UTM Avo" panose="02040603050506020204" pitchFamily="18" charset="0"/>
                        </a:rPr>
                        <a:t> loại</a:t>
                      </a:r>
                      <a:endParaRPr lang="en-US" sz="24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a:solidFill>
                            <a:srgbClr val="BC2201"/>
                          </a:solidFill>
                          <a:latin typeface="UTM Avo" panose="02040603050506020204" pitchFamily="18" charset="0"/>
                        </a:rPr>
                        <a:t>Nội</a:t>
                      </a:r>
                      <a:r>
                        <a:rPr lang="vi-VN" sz="2400" baseline="0">
                          <a:solidFill>
                            <a:srgbClr val="BC2201"/>
                          </a:solidFill>
                          <a:latin typeface="UTM Avo" panose="02040603050506020204" pitchFamily="18" charset="0"/>
                        </a:rPr>
                        <a:t> dung chính</a:t>
                      </a:r>
                      <a:endParaRPr lang="en-US" sz="24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818847608"/>
                  </a:ext>
                </a:extLst>
              </a:tr>
              <a:tr h="1665014">
                <a:tc>
                  <a:txBody>
                    <a:bodyPr/>
                    <a:lstStyle/>
                    <a:p>
                      <a:pPr algn="ctr"/>
                      <a:r>
                        <a:rPr lang="en-US" sz="2800">
                          <a:solidFill>
                            <a:srgbClr val="002060"/>
                          </a:solidFill>
                          <a:latin typeface="UTM Avo" panose="02040603050506020204" pitchFamily="18" charset="0"/>
                        </a:rPr>
                        <a:t>Tiếng</a:t>
                      </a:r>
                      <a:r>
                        <a:rPr lang="en-US" sz="2800" baseline="0">
                          <a:solidFill>
                            <a:srgbClr val="002060"/>
                          </a:solidFill>
                          <a:latin typeface="UTM Avo" panose="02040603050506020204" pitchFamily="18" charset="0"/>
                        </a:rPr>
                        <a:t> cười là liều thuốc bổ</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50658290"/>
                  </a:ext>
                </a:extLst>
              </a:tr>
              <a:tr h="2664823">
                <a:tc>
                  <a:txBody>
                    <a:bodyPr/>
                    <a:lstStyle/>
                    <a:p>
                      <a:pPr algn="ctr"/>
                      <a:r>
                        <a:rPr lang="en-US" sz="2800">
                          <a:solidFill>
                            <a:srgbClr val="002060"/>
                          </a:solidFill>
                          <a:latin typeface="UTM Avo" panose="02040603050506020204" pitchFamily="18" charset="0"/>
                        </a:rPr>
                        <a:t>Ăn</a:t>
                      </a:r>
                      <a:r>
                        <a:rPr lang="en-US" sz="2800" baseline="0">
                          <a:solidFill>
                            <a:srgbClr val="002060"/>
                          </a:solidFill>
                          <a:latin typeface="UTM Avo" panose="02040603050506020204" pitchFamily="18" charset="0"/>
                        </a:rPr>
                        <a:t> mầm đá</a:t>
                      </a:r>
                      <a:endParaRPr lang="en-US" sz="2800">
                        <a:solidFill>
                          <a:srgbClr val="002060"/>
                        </a:solidFill>
                        <a:latin typeface="UTM Avo" panose="02040603050506020204" pitchFamily="18" charset="0"/>
                      </a:endParaRPr>
                    </a:p>
                  </a:txBody>
                  <a:tcPr anchor="ct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7941380"/>
                  </a:ext>
                </a:extLst>
              </a:tr>
            </a:tbl>
          </a:graphicData>
        </a:graphic>
      </p:graphicFrame>
      <p:sp>
        <p:nvSpPr>
          <p:cNvPr id="5" name="TextBox 4"/>
          <p:cNvSpPr txBox="1"/>
          <p:nvPr/>
        </p:nvSpPr>
        <p:spPr>
          <a:xfrm>
            <a:off x="2909248" y="1652849"/>
            <a:ext cx="2333767" cy="1384995"/>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Báo: Giáo dục và thời đại</a:t>
            </a:r>
          </a:p>
        </p:txBody>
      </p:sp>
      <p:sp>
        <p:nvSpPr>
          <p:cNvPr id="7" name="TextBox 6"/>
          <p:cNvSpPr txBox="1"/>
          <p:nvPr/>
        </p:nvSpPr>
        <p:spPr>
          <a:xfrm>
            <a:off x="2912486" y="3712284"/>
            <a:ext cx="2333767" cy="1384995"/>
          </a:xfrm>
          <a:prstGeom prst="rect">
            <a:avLst/>
          </a:prstGeom>
          <a:noFill/>
        </p:spPr>
        <p:txBody>
          <a:bodyPr wrap="square" rtlCol="0">
            <a:spAutoFit/>
          </a:bodyPr>
          <a:lstStyle/>
          <a:p>
            <a:pPr algn="ctr"/>
            <a:r>
              <a:rPr lang="en-US" sz="2800">
                <a:solidFill>
                  <a:schemeClr val="accent4">
                    <a:lumMod val="50000"/>
                  </a:schemeClr>
                </a:solidFill>
                <a:latin typeface="UTM Avo" panose="02040603050506020204" pitchFamily="18" charset="0"/>
              </a:rPr>
              <a:t>Truyện dân gian Việt Nam</a:t>
            </a:r>
          </a:p>
        </p:txBody>
      </p:sp>
      <p:sp>
        <p:nvSpPr>
          <p:cNvPr id="8" name="TextBox 7"/>
          <p:cNvSpPr txBox="1"/>
          <p:nvPr/>
        </p:nvSpPr>
        <p:spPr>
          <a:xfrm>
            <a:off x="5243015" y="2037728"/>
            <a:ext cx="2333767" cy="523220"/>
          </a:xfrm>
          <a:prstGeom prst="rect">
            <a:avLst/>
          </a:prstGeom>
          <a:noFill/>
        </p:spPr>
        <p:txBody>
          <a:bodyPr wrap="square" rtlCol="0">
            <a:spAutoFit/>
          </a:bodyPr>
          <a:lstStyle/>
          <a:p>
            <a:pPr algn="ctr"/>
            <a:r>
              <a:rPr lang="en-US" sz="2800">
                <a:solidFill>
                  <a:schemeClr val="accent2">
                    <a:lumMod val="75000"/>
                  </a:schemeClr>
                </a:solidFill>
                <a:latin typeface="UTM Avo" panose="02040603050506020204" pitchFamily="18" charset="0"/>
              </a:rPr>
              <a:t>Văn xuôi</a:t>
            </a:r>
          </a:p>
        </p:txBody>
      </p:sp>
      <p:sp>
        <p:nvSpPr>
          <p:cNvPr id="9" name="TextBox 8"/>
          <p:cNvSpPr txBox="1"/>
          <p:nvPr/>
        </p:nvSpPr>
        <p:spPr>
          <a:xfrm>
            <a:off x="5227868" y="3994379"/>
            <a:ext cx="2333767" cy="523220"/>
          </a:xfrm>
          <a:prstGeom prst="rect">
            <a:avLst/>
          </a:prstGeom>
          <a:noFill/>
        </p:spPr>
        <p:txBody>
          <a:bodyPr wrap="square" rtlCol="0">
            <a:spAutoFit/>
          </a:bodyPr>
          <a:lstStyle/>
          <a:p>
            <a:pPr algn="ctr"/>
            <a:r>
              <a:rPr lang="vi-VN" sz="2800">
                <a:solidFill>
                  <a:schemeClr val="accent2">
                    <a:lumMod val="75000"/>
                  </a:schemeClr>
                </a:solidFill>
                <a:latin typeface="UTM Avo" panose="02040603050506020204" pitchFamily="18" charset="0"/>
              </a:rPr>
              <a:t>Văn xuôi</a:t>
            </a:r>
            <a:endParaRPr lang="en-US" sz="2800">
              <a:solidFill>
                <a:schemeClr val="accent2">
                  <a:lumMod val="75000"/>
                </a:schemeClr>
              </a:solidFill>
              <a:latin typeface="UTM Avo" panose="02040603050506020204" pitchFamily="18" charset="0"/>
            </a:endParaRPr>
          </a:p>
        </p:txBody>
      </p:sp>
      <p:sp>
        <p:nvSpPr>
          <p:cNvPr id="11" name="TextBox 10"/>
          <p:cNvSpPr txBox="1"/>
          <p:nvPr/>
        </p:nvSpPr>
        <p:spPr>
          <a:xfrm>
            <a:off x="7611675" y="1608990"/>
            <a:ext cx="3946478" cy="1472711"/>
          </a:xfrm>
          <a:prstGeom prst="rect">
            <a:avLst/>
          </a:prstGeom>
          <a:noFill/>
        </p:spPr>
        <p:txBody>
          <a:bodyPr wrap="square" rtlCol="0">
            <a:spAutoFit/>
          </a:bodyPr>
          <a:lstStyle/>
          <a:p>
            <a:pPr>
              <a:lnSpc>
                <a:spcPct val="115000"/>
              </a:lnSpc>
              <a:spcAft>
                <a:spcPts val="1870"/>
              </a:spcAft>
            </a:pPr>
            <a:r>
              <a:rPr lang="en-US" sz="2600">
                <a:latin typeface="Times New Roman" pitchFamily="18" charset="0"/>
                <a:cs typeface="Times New Roman" pitchFamily="18" charset="0"/>
              </a:rPr>
              <a:t>Tiếng cười, sự hài hước làm cho con người khỏe mạnh, sống lâu hơn.</a:t>
            </a:r>
            <a:endParaRPr lang="en-US" altLang="en-US" sz="2600" b="1">
              <a:solidFill>
                <a:srgbClr val="FF3300"/>
              </a:solidFill>
              <a:latin typeface="Times New Roman" pitchFamily="18" charset="0"/>
              <a:cs typeface="Times New Roman" pitchFamily="18" charset="0"/>
            </a:endParaRPr>
          </a:p>
        </p:txBody>
      </p:sp>
      <p:sp>
        <p:nvSpPr>
          <p:cNvPr id="15" name="Rectangle 14"/>
          <p:cNvSpPr/>
          <p:nvPr/>
        </p:nvSpPr>
        <p:spPr>
          <a:xfrm>
            <a:off x="7576782" y="3276980"/>
            <a:ext cx="3981371" cy="2392963"/>
          </a:xfrm>
          <a:prstGeom prst="rect">
            <a:avLst/>
          </a:prstGeom>
        </p:spPr>
        <p:txBody>
          <a:bodyPr wrap="square">
            <a:spAutoFit/>
          </a:bodyPr>
          <a:lstStyle/>
          <a:p>
            <a:pPr algn="just">
              <a:lnSpc>
                <a:spcPct val="115000"/>
              </a:lnSpc>
              <a:spcAft>
                <a:spcPts val="1870"/>
              </a:spcAft>
            </a:pPr>
            <a:r>
              <a:rPr lang="en-US" altLang="en-US" sz="2600">
                <a:latin typeface="Times New Roman" panose="02020603050405020304" pitchFamily="18" charset="0"/>
                <a:cs typeface="Times New Roman" panose="02020603050405020304" pitchFamily="18" charset="0"/>
              </a:rPr>
              <a:t> </a:t>
            </a:r>
            <a:r>
              <a:rPr lang="en-US" sz="2600">
                <a:latin typeface="Times New Roman" pitchFamily="18" charset="0"/>
                <a:cs typeface="Times New Roman" pitchFamily="18" charset="0"/>
              </a:rPr>
              <a:t>Ca ngợi Trạng Quỳnh thông minh, vừa biết cách làm cho chúa ăn ngon miệng vừa khéo răn Chúa “no thì chẳng có gì vừa miệng”.</a:t>
            </a:r>
            <a:endParaRPr lang="en-US" altLang="en-US" sz="2600" b="1">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8535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id="{BCD9CE15-ABA7-4F44-B122-3226A7B7687D}"/>
              </a:ext>
            </a:extLst>
          </p:cNvPr>
          <p:cNvGrpSpPr/>
          <p:nvPr/>
        </p:nvGrpSpPr>
        <p:grpSpPr>
          <a:xfrm>
            <a:off x="3680161" y="164450"/>
            <a:ext cx="4564070" cy="1673369"/>
            <a:chOff x="2604152" y="873043"/>
            <a:chExt cx="4564070" cy="1673369"/>
          </a:xfrm>
        </p:grpSpPr>
        <p:grpSp>
          <p:nvGrpSpPr>
            <p:cNvPr id="3" name="组合 6">
              <a:extLst>
                <a:ext uri="{FF2B5EF4-FFF2-40B4-BE49-F238E27FC236}">
                  <a16:creationId xmlns:a16="http://schemas.microsoft.com/office/drawing/2014/main" id="{A723C374-0BDC-4580-B12A-82EDDA88802D}"/>
                </a:ext>
              </a:extLst>
            </p:cNvPr>
            <p:cNvGrpSpPr/>
            <p:nvPr/>
          </p:nvGrpSpPr>
          <p:grpSpPr>
            <a:xfrm>
              <a:off x="2604152" y="931698"/>
              <a:ext cx="4564070" cy="1614714"/>
              <a:chOff x="3771007" y="1083236"/>
              <a:chExt cx="4564070" cy="1614714"/>
            </a:xfrm>
          </p:grpSpPr>
          <p:sp>
            <p:nvSpPr>
              <p:cNvPr id="7" name="矩形 7">
                <a:extLst>
                  <a:ext uri="{FF2B5EF4-FFF2-40B4-BE49-F238E27FC236}">
                    <a16:creationId xmlns:a16="http://schemas.microsoft.com/office/drawing/2014/main" id="{19D864C1-3B30-4A69-9903-521CDB72BB7B}"/>
                  </a:ext>
                </a:extLst>
              </p:cNvPr>
              <p:cNvSpPr/>
              <p:nvPr/>
            </p:nvSpPr>
            <p:spPr>
              <a:xfrm>
                <a:off x="3771007" y="1083236"/>
                <a:ext cx="4564070" cy="1569660"/>
              </a:xfrm>
              <a:prstGeom prst="rect">
                <a:avLst/>
              </a:prstGeom>
            </p:spPr>
            <p:txBody>
              <a:bodyPr wrap="none">
                <a:spAutoFit/>
              </a:bodyPr>
              <a:lstStyle/>
              <a:p>
                <a:pPr lvl="0"/>
                <a:r>
                  <a:rPr lang="en-US" altLang="zh-CN" sz="960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rPr>
                  <a:t>DẶN DÒ</a:t>
                </a:r>
                <a:endParaRPr lang="zh-CN" altLang="en-US" sz="9600" dirty="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8" name="矩形 8">
                <a:extLst>
                  <a:ext uri="{FF2B5EF4-FFF2-40B4-BE49-F238E27FC236}">
                    <a16:creationId xmlns:a16="http://schemas.microsoft.com/office/drawing/2014/main" id="{FAF2B6DB-79A7-4319-A5DB-5FE4E3BE28E0}"/>
                  </a:ext>
                </a:extLst>
              </p:cNvPr>
              <p:cNvSpPr/>
              <p:nvPr/>
            </p:nvSpPr>
            <p:spPr>
              <a:xfrm>
                <a:off x="3771007" y="1128290"/>
                <a:ext cx="4564070" cy="1569660"/>
              </a:xfrm>
              <a:prstGeom prst="rect">
                <a:avLst/>
              </a:prstGeom>
            </p:spPr>
            <p:txBody>
              <a:bodyPr wrap="none">
                <a:spAutoFit/>
                <a:scene3d>
                  <a:camera prst="orthographicFront"/>
                  <a:lightRig rig="threePt" dir="t"/>
                </a:scene3d>
                <a:sp3d extrusionH="57150">
                  <a:bevelT h="25400" prst="softRound"/>
                </a:sp3d>
              </a:bodyPr>
              <a:lstStyle/>
              <a:p>
                <a:pPr lvl="0"/>
                <a:r>
                  <a:rPr lang="en-US" altLang="zh-CN" sz="9600">
                    <a:solidFill>
                      <a:srgbClr val="FF5050"/>
                    </a:solidFill>
                    <a:latin typeface="UTM Showcard" panose="02040603050506020204" pitchFamily="18" charset="0"/>
                    <a:ea typeface="字魂27号-布丁体" panose="00000505000000000000" pitchFamily="2" charset="-122"/>
                  </a:rPr>
                  <a:t>DẶN DÒ</a:t>
                </a:r>
                <a:endParaRPr lang="zh-CN" altLang="en-US" sz="9600" dirty="0">
                  <a:solidFill>
                    <a:srgbClr val="FF5050"/>
                  </a:solidFill>
                  <a:latin typeface="UTM Showcard" panose="02040603050506020204" pitchFamily="18" charset="0"/>
                  <a:ea typeface="字魂27号-布丁体" panose="00000505000000000000" pitchFamily="2" charset="-122"/>
                </a:endParaRPr>
              </a:p>
            </p:txBody>
          </p:sp>
        </p:grpSp>
        <p:grpSp>
          <p:nvGrpSpPr>
            <p:cNvPr id="4" name="组合 9">
              <a:extLst>
                <a:ext uri="{FF2B5EF4-FFF2-40B4-BE49-F238E27FC236}">
                  <a16:creationId xmlns:a16="http://schemas.microsoft.com/office/drawing/2014/main" id="{4105D389-E5E5-4877-8DCE-BE66A1659C10}"/>
                </a:ext>
              </a:extLst>
            </p:cNvPr>
            <p:cNvGrpSpPr/>
            <p:nvPr/>
          </p:nvGrpSpPr>
          <p:grpSpPr>
            <a:xfrm>
              <a:off x="3583560" y="873043"/>
              <a:ext cx="184731" cy="1583261"/>
              <a:chOff x="3771007" y="1083236"/>
              <a:chExt cx="184731" cy="1583261"/>
            </a:xfrm>
          </p:grpSpPr>
          <p:sp>
            <p:nvSpPr>
              <p:cNvPr id="5" name="矩形 10">
                <a:extLst>
                  <a:ext uri="{FF2B5EF4-FFF2-40B4-BE49-F238E27FC236}">
                    <a16:creationId xmlns:a16="http://schemas.microsoft.com/office/drawing/2014/main" id="{1857C8A1-AFA8-4E48-843E-AB1529A0BE18}"/>
                  </a:ext>
                </a:extLst>
              </p:cNvPr>
              <p:cNvSpPr/>
              <p:nvPr/>
            </p:nvSpPr>
            <p:spPr>
              <a:xfrm>
                <a:off x="3771007" y="1083236"/>
                <a:ext cx="184731" cy="1569660"/>
              </a:xfrm>
              <a:prstGeom prst="rect">
                <a:avLst/>
              </a:prstGeom>
            </p:spPr>
            <p:txBody>
              <a:bodyPr wrap="none">
                <a:spAutoFit/>
              </a:bodyPr>
              <a:lstStyle/>
              <a:p>
                <a:pPr lvl="0"/>
                <a:endParaRPr lang="zh-CN" altLang="en-US" sz="9600" dirty="0">
                  <a:ln w="15240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6" name="矩形 11">
                <a:extLst>
                  <a:ext uri="{FF2B5EF4-FFF2-40B4-BE49-F238E27FC236}">
                    <a16:creationId xmlns:a16="http://schemas.microsoft.com/office/drawing/2014/main" id="{15ABD8C8-F5AC-46E9-911F-BB29ED868769}"/>
                  </a:ext>
                </a:extLst>
              </p:cNvPr>
              <p:cNvSpPr/>
              <p:nvPr/>
            </p:nvSpPr>
            <p:spPr>
              <a:xfrm>
                <a:off x="3771007" y="1096837"/>
                <a:ext cx="184731" cy="1569660"/>
              </a:xfrm>
              <a:prstGeom prst="rect">
                <a:avLst/>
              </a:prstGeom>
            </p:spPr>
            <p:txBody>
              <a:bodyPr wrap="none">
                <a:spAutoFit/>
              </a:bodyPr>
              <a:lstStyle/>
              <a:p>
                <a:pPr lvl="0"/>
                <a:endParaRPr lang="zh-CN" altLang="en-US" sz="9600" dirty="0">
                  <a:gradFill flip="none" rotWithShape="1">
                    <a:gsLst>
                      <a:gs pos="67000">
                        <a:srgbClr val="5997D0"/>
                      </a:gs>
                      <a:gs pos="0">
                        <a:srgbClr val="FF99CC"/>
                      </a:gs>
                      <a:gs pos="100000">
                        <a:srgbClr val="8DC9ED"/>
                      </a:gs>
                    </a:gsLst>
                    <a:lin ang="5400000" scaled="1"/>
                    <a:tileRect/>
                  </a:gradFill>
                  <a:latin typeface="UTM Showcard" panose="02040603050506020204" pitchFamily="18" charset="0"/>
                  <a:ea typeface="字魂27号-布丁体" panose="00000505000000000000" pitchFamily="2" charset="-122"/>
                </a:endParaRPr>
              </a:p>
            </p:txBody>
          </p:sp>
        </p:grpSp>
      </p:grpSp>
      <p:grpSp>
        <p:nvGrpSpPr>
          <p:cNvPr id="9" name="组合 226">
            <a:extLst>
              <a:ext uri="{FF2B5EF4-FFF2-40B4-BE49-F238E27FC236}">
                <a16:creationId xmlns:a16="http://schemas.microsoft.com/office/drawing/2014/main" id="{6AADC884-BF35-43D0-BEE5-73EFDB3037DA}"/>
              </a:ext>
            </a:extLst>
          </p:cNvPr>
          <p:cNvGrpSpPr/>
          <p:nvPr/>
        </p:nvGrpSpPr>
        <p:grpSpPr>
          <a:xfrm>
            <a:off x="5823708" y="1615751"/>
            <a:ext cx="5938067" cy="3962089"/>
            <a:chOff x="8726219" y="-661205"/>
            <a:chExt cx="2154936" cy="1322409"/>
          </a:xfrm>
        </p:grpSpPr>
        <p:sp>
          <p:nvSpPr>
            <p:cNvPr id="10" name="任意多边形 227">
              <a:extLst>
                <a:ext uri="{FF2B5EF4-FFF2-40B4-BE49-F238E27FC236}">
                  <a16:creationId xmlns:a16="http://schemas.microsoft.com/office/drawing/2014/main" id="{A730D124-97EC-423B-B1F8-E7016A54BA28}"/>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任意多边形 228">
              <a:extLst>
                <a:ext uri="{FF2B5EF4-FFF2-40B4-BE49-F238E27FC236}">
                  <a16:creationId xmlns:a16="http://schemas.microsoft.com/office/drawing/2014/main" id="{B3D03377-2B78-426E-A502-E3FA17FD2B87}"/>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12" name="TextBox 11"/>
          <p:cNvSpPr txBox="1"/>
          <p:nvPr/>
        </p:nvSpPr>
        <p:spPr>
          <a:xfrm>
            <a:off x="6583679" y="2782770"/>
            <a:ext cx="4741817" cy="1938992"/>
          </a:xfrm>
          <a:prstGeom prst="rect">
            <a:avLst/>
          </a:prstGeom>
          <a:noFill/>
        </p:spPr>
        <p:txBody>
          <a:bodyPr wrap="square" rtlCol="0">
            <a:spAutoFit/>
          </a:bodyPr>
          <a:lstStyle/>
          <a:p>
            <a:pPr marL="457200" indent="-457200">
              <a:buFontTx/>
              <a:buChar char="-"/>
            </a:pPr>
            <a:r>
              <a:rPr lang="en-US" sz="4000" b="1">
                <a:solidFill>
                  <a:srgbClr val="00B050"/>
                </a:solidFill>
                <a:latin typeface="UTM Aptima" panose="02040603050506020204" pitchFamily="18" charset="0"/>
              </a:rPr>
              <a:t>Xem lại bài</a:t>
            </a:r>
          </a:p>
          <a:p>
            <a:pPr marL="457200" indent="-457200">
              <a:buFontTx/>
              <a:buChar char="-"/>
            </a:pPr>
            <a:r>
              <a:rPr lang="en-US" sz="4000" b="1">
                <a:solidFill>
                  <a:srgbClr val="00B050"/>
                </a:solidFill>
                <a:latin typeface="UTM Aptima" panose="02040603050506020204" pitchFamily="18" charset="0"/>
              </a:rPr>
              <a:t>Chuẩn bị bài Ôn tập Tiết 2.</a:t>
            </a:r>
          </a:p>
        </p:txBody>
      </p:sp>
    </p:spTree>
    <p:extLst>
      <p:ext uri="{BB962C8B-B14F-4D97-AF65-F5344CB8AC3E}">
        <p14:creationId xmlns:p14="http://schemas.microsoft.com/office/powerpoint/2010/main" val="235951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a:extLst>
              <a:ext uri="{FF2B5EF4-FFF2-40B4-BE49-F238E27FC236}">
                <a16:creationId xmlns:a16="http://schemas.microsoft.com/office/drawing/2014/main" id="{BCD9CE15-ABA7-4F44-B122-3226A7B7687D}"/>
              </a:ext>
            </a:extLst>
          </p:cNvPr>
          <p:cNvGrpSpPr/>
          <p:nvPr/>
        </p:nvGrpSpPr>
        <p:grpSpPr>
          <a:xfrm>
            <a:off x="1888406" y="513248"/>
            <a:ext cx="8532518" cy="1280047"/>
            <a:chOff x="2604152" y="873043"/>
            <a:chExt cx="8532518" cy="1280047"/>
          </a:xfrm>
        </p:grpSpPr>
        <p:grpSp>
          <p:nvGrpSpPr>
            <p:cNvPr id="3" name="组合 6">
              <a:extLst>
                <a:ext uri="{FF2B5EF4-FFF2-40B4-BE49-F238E27FC236}">
                  <a16:creationId xmlns:a16="http://schemas.microsoft.com/office/drawing/2014/main" id="{A723C374-0BDC-4580-B12A-82EDDA88802D}"/>
                </a:ext>
              </a:extLst>
            </p:cNvPr>
            <p:cNvGrpSpPr/>
            <p:nvPr/>
          </p:nvGrpSpPr>
          <p:grpSpPr>
            <a:xfrm>
              <a:off x="2604152" y="931698"/>
              <a:ext cx="8532518" cy="1221392"/>
              <a:chOff x="3771007" y="1083236"/>
              <a:chExt cx="8532518" cy="1221392"/>
            </a:xfrm>
          </p:grpSpPr>
          <p:sp>
            <p:nvSpPr>
              <p:cNvPr id="7" name="矩形 7">
                <a:extLst>
                  <a:ext uri="{FF2B5EF4-FFF2-40B4-BE49-F238E27FC236}">
                    <a16:creationId xmlns:a16="http://schemas.microsoft.com/office/drawing/2014/main" id="{19D864C1-3B30-4A69-9903-521CDB72BB7B}"/>
                  </a:ext>
                </a:extLst>
              </p:cNvPr>
              <p:cNvSpPr/>
              <p:nvPr/>
            </p:nvSpPr>
            <p:spPr>
              <a:xfrm>
                <a:off x="3771007" y="1083236"/>
                <a:ext cx="8523487" cy="1200329"/>
              </a:xfrm>
              <a:prstGeom prst="rect">
                <a:avLst/>
              </a:prstGeom>
            </p:spPr>
            <p:txBody>
              <a:bodyPr wrap="none">
                <a:spAutoFit/>
              </a:bodyPr>
              <a:lstStyle/>
              <a:p>
                <a:pPr lvl="0"/>
                <a:r>
                  <a:rPr lang="en-US" altLang="zh-CN" sz="720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rPr>
                  <a:t>NGÔI SAO MAY MẮN</a:t>
                </a:r>
                <a:endParaRPr lang="zh-CN" altLang="en-US" sz="7200" dirty="0">
                  <a:ln w="20955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8" name="矩形 8">
                <a:extLst>
                  <a:ext uri="{FF2B5EF4-FFF2-40B4-BE49-F238E27FC236}">
                    <a16:creationId xmlns:a16="http://schemas.microsoft.com/office/drawing/2014/main" id="{FAF2B6DB-79A7-4319-A5DB-5FE4E3BE28E0}"/>
                  </a:ext>
                </a:extLst>
              </p:cNvPr>
              <p:cNvSpPr/>
              <p:nvPr/>
            </p:nvSpPr>
            <p:spPr>
              <a:xfrm>
                <a:off x="3780038" y="1104299"/>
                <a:ext cx="8523487" cy="1200329"/>
              </a:xfrm>
              <a:prstGeom prst="rect">
                <a:avLst/>
              </a:prstGeom>
            </p:spPr>
            <p:txBody>
              <a:bodyPr wrap="none">
                <a:spAutoFit/>
                <a:scene3d>
                  <a:camera prst="orthographicFront"/>
                  <a:lightRig rig="threePt" dir="t"/>
                </a:scene3d>
                <a:sp3d extrusionH="57150">
                  <a:bevelT h="25400" prst="softRound"/>
                </a:sp3d>
              </a:bodyPr>
              <a:lstStyle/>
              <a:p>
                <a:pPr lvl="0"/>
                <a:r>
                  <a:rPr lang="en-US" altLang="zh-CN" sz="7200">
                    <a:solidFill>
                      <a:srgbClr val="FFC000"/>
                    </a:solidFill>
                    <a:latin typeface="UTM Showcard" panose="02040603050506020204" pitchFamily="18" charset="0"/>
                    <a:ea typeface="字魂27号-布丁体" panose="00000505000000000000" pitchFamily="2" charset="-122"/>
                  </a:rPr>
                  <a:t>NGÔI SAO MAY MẮN</a:t>
                </a:r>
                <a:endParaRPr lang="zh-CN" altLang="en-US" sz="7200" dirty="0">
                  <a:solidFill>
                    <a:srgbClr val="FFC000"/>
                  </a:solidFill>
                  <a:latin typeface="UTM Showcard" panose="02040603050506020204" pitchFamily="18" charset="0"/>
                  <a:ea typeface="字魂27号-布丁体" panose="00000505000000000000" pitchFamily="2" charset="-122"/>
                </a:endParaRPr>
              </a:p>
            </p:txBody>
          </p:sp>
        </p:grpSp>
        <p:grpSp>
          <p:nvGrpSpPr>
            <p:cNvPr id="4" name="组合 9">
              <a:extLst>
                <a:ext uri="{FF2B5EF4-FFF2-40B4-BE49-F238E27FC236}">
                  <a16:creationId xmlns:a16="http://schemas.microsoft.com/office/drawing/2014/main" id="{4105D389-E5E5-4877-8DCE-BE66A1659C10}"/>
                </a:ext>
              </a:extLst>
            </p:cNvPr>
            <p:cNvGrpSpPr/>
            <p:nvPr/>
          </p:nvGrpSpPr>
          <p:grpSpPr>
            <a:xfrm>
              <a:off x="3583560" y="873043"/>
              <a:ext cx="184731" cy="1213930"/>
              <a:chOff x="3771007" y="1083236"/>
              <a:chExt cx="184731" cy="1213930"/>
            </a:xfrm>
          </p:grpSpPr>
          <p:sp>
            <p:nvSpPr>
              <p:cNvPr id="5" name="矩形 10">
                <a:extLst>
                  <a:ext uri="{FF2B5EF4-FFF2-40B4-BE49-F238E27FC236}">
                    <a16:creationId xmlns:a16="http://schemas.microsoft.com/office/drawing/2014/main" id="{1857C8A1-AFA8-4E48-843E-AB1529A0BE18}"/>
                  </a:ext>
                </a:extLst>
              </p:cNvPr>
              <p:cNvSpPr/>
              <p:nvPr/>
            </p:nvSpPr>
            <p:spPr>
              <a:xfrm>
                <a:off x="3771007" y="1083236"/>
                <a:ext cx="184731" cy="1200329"/>
              </a:xfrm>
              <a:prstGeom prst="rect">
                <a:avLst/>
              </a:prstGeom>
            </p:spPr>
            <p:txBody>
              <a:bodyPr wrap="none">
                <a:spAutoFit/>
              </a:bodyPr>
              <a:lstStyle/>
              <a:p>
                <a:pPr lvl="0"/>
                <a:endParaRPr lang="zh-CN" altLang="en-US" sz="7200" dirty="0">
                  <a:ln w="152400">
                    <a:solidFill>
                      <a:schemeClr val="bg1"/>
                    </a:solidFill>
                  </a:ln>
                  <a:solidFill>
                    <a:schemeClr val="bg1"/>
                  </a:solidFill>
                  <a:effectLst>
                    <a:innerShdw blurRad="63500" dist="50800" dir="13500000">
                      <a:prstClr val="black">
                        <a:alpha val="50000"/>
                      </a:prstClr>
                    </a:innerShdw>
                  </a:effectLst>
                  <a:latin typeface="UTM Showcard" panose="02040603050506020204" pitchFamily="18" charset="0"/>
                  <a:ea typeface="字魂27号-布丁体" panose="00000505000000000000" pitchFamily="2" charset="-122"/>
                </a:endParaRPr>
              </a:p>
            </p:txBody>
          </p:sp>
          <p:sp>
            <p:nvSpPr>
              <p:cNvPr id="6" name="矩形 11">
                <a:extLst>
                  <a:ext uri="{FF2B5EF4-FFF2-40B4-BE49-F238E27FC236}">
                    <a16:creationId xmlns:a16="http://schemas.microsoft.com/office/drawing/2014/main" id="{15ABD8C8-F5AC-46E9-911F-BB29ED868769}"/>
                  </a:ext>
                </a:extLst>
              </p:cNvPr>
              <p:cNvSpPr/>
              <p:nvPr/>
            </p:nvSpPr>
            <p:spPr>
              <a:xfrm>
                <a:off x="3771007" y="1096837"/>
                <a:ext cx="184731" cy="1200329"/>
              </a:xfrm>
              <a:prstGeom prst="rect">
                <a:avLst/>
              </a:prstGeom>
            </p:spPr>
            <p:txBody>
              <a:bodyPr wrap="none">
                <a:spAutoFit/>
              </a:bodyPr>
              <a:lstStyle/>
              <a:p>
                <a:pPr lvl="0"/>
                <a:endParaRPr lang="zh-CN" altLang="en-US" sz="7200" dirty="0">
                  <a:gradFill flip="none" rotWithShape="1">
                    <a:gsLst>
                      <a:gs pos="67000">
                        <a:srgbClr val="5997D0"/>
                      </a:gs>
                      <a:gs pos="0">
                        <a:srgbClr val="FF99CC"/>
                      </a:gs>
                      <a:gs pos="100000">
                        <a:srgbClr val="8DC9ED"/>
                      </a:gs>
                    </a:gsLst>
                    <a:lin ang="5400000" scaled="1"/>
                    <a:tileRect/>
                  </a:gradFill>
                  <a:latin typeface="UTM Showcard" panose="02040603050506020204" pitchFamily="18" charset="0"/>
                  <a:ea typeface="字魂27号-布丁体" panose="00000505000000000000" pitchFamily="2" charset="-122"/>
                </a:endParaRPr>
              </a:p>
            </p:txBody>
          </p:sp>
        </p:grpSp>
      </p:gr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93233">
            <a:off x="2153224" y="4063811"/>
            <a:ext cx="2794186" cy="2794186"/>
          </a:xfrm>
          <a:prstGeom prst="rect">
            <a:avLst/>
          </a:prstGeom>
        </p:spPr>
      </p:pic>
      <p:pic>
        <p:nvPicPr>
          <p:cNvPr id="10" name="Picture 9">
            <a:hlinkClick r:id="rId5"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4183373" y="1908110"/>
            <a:ext cx="2794186" cy="2794186"/>
          </a:xfrm>
          <a:prstGeom prst="rect">
            <a:avLst/>
          </a:prstGeom>
        </p:spPr>
      </p:pic>
      <p:pic>
        <p:nvPicPr>
          <p:cNvPr id="11" name="Picture 10">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 uri="{28A0092B-C50C-407E-A947-70E740481C1C}">
                <a14:useLocalDpi xmlns:a14="http://schemas.microsoft.com/office/drawing/2010/main" val="0"/>
              </a:ext>
            </a:extLst>
          </a:blip>
          <a:stretch>
            <a:fillRect/>
          </a:stretch>
        </p:blipFill>
        <p:spPr>
          <a:xfrm rot="19747484">
            <a:off x="32654" y="2410932"/>
            <a:ext cx="2794186" cy="2794186"/>
          </a:xfrm>
          <a:prstGeom prst="rect">
            <a:avLst/>
          </a:prstGeom>
        </p:spPr>
      </p:pic>
      <p:pic>
        <p:nvPicPr>
          <p:cNvPr id="12" name="Picture 11">
            <a:hlinkClick r:id="rId9"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5766756" y="4063811"/>
            <a:ext cx="2794186" cy="2794186"/>
          </a:xfrm>
          <a:prstGeom prst="rect">
            <a:avLst/>
          </a:prstGeom>
        </p:spPr>
      </p:pic>
      <p:pic>
        <p:nvPicPr>
          <p:cNvPr id="13" name="Picture 12">
            <a:hlinkClick r:id="rId10"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7866401" y="1908111"/>
            <a:ext cx="2794186" cy="2794186"/>
          </a:xfrm>
          <a:prstGeom prst="rect">
            <a:avLst/>
          </a:prstGeom>
        </p:spPr>
      </p:pic>
      <p:pic>
        <p:nvPicPr>
          <p:cNvPr id="14" name="Picture 13">
            <a:hlinkClick r:id="rId11"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47748">
            <a:off x="9053657" y="4042751"/>
            <a:ext cx="2794186" cy="2794186"/>
          </a:xfrm>
          <a:prstGeom prst="rect">
            <a:avLst/>
          </a:prstGeom>
        </p:spPr>
      </p:pic>
      <p:sp>
        <p:nvSpPr>
          <p:cNvPr id="15" name="TextBox 14"/>
          <p:cNvSpPr txBox="1"/>
          <p:nvPr/>
        </p:nvSpPr>
        <p:spPr>
          <a:xfrm>
            <a:off x="1074905" y="4532616"/>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1</a:t>
            </a:r>
          </a:p>
        </p:txBody>
      </p:sp>
      <p:sp>
        <p:nvSpPr>
          <p:cNvPr id="16" name="TextBox 15"/>
          <p:cNvSpPr txBox="1"/>
          <p:nvPr/>
        </p:nvSpPr>
        <p:spPr>
          <a:xfrm>
            <a:off x="3006722" y="6017440"/>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2</a:t>
            </a:r>
          </a:p>
        </p:txBody>
      </p:sp>
      <p:sp>
        <p:nvSpPr>
          <p:cNvPr id="17" name="TextBox 16"/>
          <p:cNvSpPr txBox="1"/>
          <p:nvPr/>
        </p:nvSpPr>
        <p:spPr>
          <a:xfrm>
            <a:off x="5198161" y="388628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3</a:t>
            </a:r>
          </a:p>
        </p:txBody>
      </p:sp>
      <p:sp>
        <p:nvSpPr>
          <p:cNvPr id="18" name="TextBox 17"/>
          <p:cNvSpPr txBox="1"/>
          <p:nvPr/>
        </p:nvSpPr>
        <p:spPr>
          <a:xfrm>
            <a:off x="6956604" y="601504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4</a:t>
            </a:r>
          </a:p>
        </p:txBody>
      </p:sp>
      <p:sp>
        <p:nvSpPr>
          <p:cNvPr id="19" name="TextBox 18"/>
          <p:cNvSpPr txBox="1"/>
          <p:nvPr/>
        </p:nvSpPr>
        <p:spPr>
          <a:xfrm>
            <a:off x="9013481" y="3927935"/>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5</a:t>
            </a:r>
          </a:p>
        </p:txBody>
      </p:sp>
      <p:sp>
        <p:nvSpPr>
          <p:cNvPr id="20" name="TextBox 19"/>
          <p:cNvSpPr txBox="1"/>
          <p:nvPr/>
        </p:nvSpPr>
        <p:spPr>
          <a:xfrm>
            <a:off x="10068445" y="5939392"/>
            <a:ext cx="709684" cy="646331"/>
          </a:xfrm>
          <a:prstGeom prst="rect">
            <a:avLst/>
          </a:prstGeom>
          <a:noFill/>
        </p:spPr>
        <p:txBody>
          <a:bodyPr wrap="square" rtlCol="0">
            <a:spAutoFit/>
          </a:bodyPr>
          <a:lstStyle/>
          <a:p>
            <a:pPr algn="ctr"/>
            <a:r>
              <a:rPr lang="en-US" sz="3600" b="1">
                <a:solidFill>
                  <a:srgbClr val="EC401A"/>
                </a:solidFill>
                <a:latin typeface="UTM Avo" panose="02040603050506020204" pitchFamily="18" charset="0"/>
              </a:rPr>
              <a:t>6</a:t>
            </a:r>
          </a:p>
        </p:txBody>
      </p:sp>
    </p:spTree>
    <p:extLst>
      <p:ext uri="{BB962C8B-B14F-4D97-AF65-F5344CB8AC3E}">
        <p14:creationId xmlns:p14="http://schemas.microsoft.com/office/powerpoint/2010/main" val="369098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2" presetClass="emph" presetSubtype="0" fill="hold" nodeType="withEffect">
                                  <p:stCondLst>
                                    <p:cond delay="0"/>
                                  </p:stCondLst>
                                  <p:childTnLst>
                                    <p:animRot by="120000">
                                      <p:cBhvr>
                                        <p:cTn id="9" dur="130" fill="hold">
                                          <p:stCondLst>
                                            <p:cond delay="0"/>
                                          </p:stCondLst>
                                        </p:cTn>
                                        <p:tgtEl>
                                          <p:spTgt spid="11"/>
                                        </p:tgtEl>
                                        <p:attrNameLst>
                                          <p:attrName>r</p:attrName>
                                        </p:attrNameLst>
                                      </p:cBhvr>
                                    </p:animRot>
                                    <p:animRot by="-240000">
                                      <p:cBhvr>
                                        <p:cTn id="10" dur="260" fill="hold">
                                          <p:stCondLst>
                                            <p:cond delay="260"/>
                                          </p:stCondLst>
                                        </p:cTn>
                                        <p:tgtEl>
                                          <p:spTgt spid="11"/>
                                        </p:tgtEl>
                                        <p:attrNameLst>
                                          <p:attrName>r</p:attrName>
                                        </p:attrNameLst>
                                      </p:cBhvr>
                                    </p:animRot>
                                    <p:animRot by="240000">
                                      <p:cBhvr>
                                        <p:cTn id="11" dur="260" fill="hold">
                                          <p:stCondLst>
                                            <p:cond delay="520"/>
                                          </p:stCondLst>
                                        </p:cTn>
                                        <p:tgtEl>
                                          <p:spTgt spid="11"/>
                                        </p:tgtEl>
                                        <p:attrNameLst>
                                          <p:attrName>r</p:attrName>
                                        </p:attrNameLst>
                                      </p:cBhvr>
                                    </p:animRot>
                                    <p:animRot by="-240000">
                                      <p:cBhvr>
                                        <p:cTn id="12" dur="260" fill="hold">
                                          <p:stCondLst>
                                            <p:cond delay="780"/>
                                          </p:stCondLst>
                                        </p:cTn>
                                        <p:tgtEl>
                                          <p:spTgt spid="11"/>
                                        </p:tgtEl>
                                        <p:attrNameLst>
                                          <p:attrName>r</p:attrName>
                                        </p:attrNameLst>
                                      </p:cBhvr>
                                    </p:animRot>
                                    <p:animRot by="120000">
                                      <p:cBhvr>
                                        <p:cTn id="13" dur="260" fill="hold">
                                          <p:stCondLst>
                                            <p:cond delay="1040"/>
                                          </p:stCondLst>
                                        </p:cTn>
                                        <p:tgtEl>
                                          <p:spTgt spid="11"/>
                                        </p:tgtEl>
                                        <p:attrNameLst>
                                          <p:attrName>r</p:attrName>
                                        </p:attrNameLst>
                                      </p:cBhvr>
                                    </p:animRot>
                                  </p:childTnLst>
                                </p:cTn>
                              </p:par>
                              <p:par>
                                <p:cTn id="14" presetID="32" presetClass="emph" presetSubtype="0" fill="hold" nodeType="withEffect">
                                  <p:stCondLst>
                                    <p:cond delay="0"/>
                                  </p:stCondLst>
                                  <p:childTnLst>
                                    <p:animRot by="120000">
                                      <p:cBhvr>
                                        <p:cTn id="15" dur="125" fill="hold">
                                          <p:stCondLst>
                                            <p:cond delay="0"/>
                                          </p:stCondLst>
                                        </p:cTn>
                                        <p:tgtEl>
                                          <p:spTgt spid="10"/>
                                        </p:tgtEl>
                                        <p:attrNameLst>
                                          <p:attrName>r</p:attrName>
                                        </p:attrNameLst>
                                      </p:cBhvr>
                                    </p:animRot>
                                    <p:animRot by="-240000">
                                      <p:cBhvr>
                                        <p:cTn id="16" dur="250" fill="hold">
                                          <p:stCondLst>
                                            <p:cond delay="250"/>
                                          </p:stCondLst>
                                        </p:cTn>
                                        <p:tgtEl>
                                          <p:spTgt spid="10"/>
                                        </p:tgtEl>
                                        <p:attrNameLst>
                                          <p:attrName>r</p:attrName>
                                        </p:attrNameLst>
                                      </p:cBhvr>
                                    </p:animRot>
                                    <p:animRot by="240000">
                                      <p:cBhvr>
                                        <p:cTn id="17" dur="250" fill="hold">
                                          <p:stCondLst>
                                            <p:cond delay="500"/>
                                          </p:stCondLst>
                                        </p:cTn>
                                        <p:tgtEl>
                                          <p:spTgt spid="10"/>
                                        </p:tgtEl>
                                        <p:attrNameLst>
                                          <p:attrName>r</p:attrName>
                                        </p:attrNameLst>
                                      </p:cBhvr>
                                    </p:animRot>
                                    <p:animRot by="-240000">
                                      <p:cBhvr>
                                        <p:cTn id="18" dur="250" fill="hold">
                                          <p:stCondLst>
                                            <p:cond delay="750"/>
                                          </p:stCondLst>
                                        </p:cTn>
                                        <p:tgtEl>
                                          <p:spTgt spid="10"/>
                                        </p:tgtEl>
                                        <p:attrNameLst>
                                          <p:attrName>r</p:attrName>
                                        </p:attrNameLst>
                                      </p:cBhvr>
                                    </p:animRot>
                                    <p:animRot by="120000">
                                      <p:cBhvr>
                                        <p:cTn id="19" dur="250" fill="hold">
                                          <p:stCondLst>
                                            <p:cond delay="1000"/>
                                          </p:stCondLst>
                                        </p:cTn>
                                        <p:tgtEl>
                                          <p:spTgt spid="10"/>
                                        </p:tgtEl>
                                        <p:attrNameLst>
                                          <p:attrName>r</p:attrName>
                                        </p:attrNameLst>
                                      </p:cBhvr>
                                    </p:animRot>
                                  </p:childTnLst>
                                </p:cTn>
                              </p:par>
                              <p:par>
                                <p:cTn id="20" presetID="32" presetClass="emph" presetSubtype="0" fill="hold" nodeType="withEffect">
                                  <p:stCondLst>
                                    <p:cond delay="0"/>
                                  </p:stCondLst>
                                  <p:childTnLst>
                                    <p:animRot by="120000">
                                      <p:cBhvr>
                                        <p:cTn id="21" dur="125" fill="hold">
                                          <p:stCondLst>
                                            <p:cond delay="0"/>
                                          </p:stCondLst>
                                        </p:cTn>
                                        <p:tgtEl>
                                          <p:spTgt spid="13"/>
                                        </p:tgtEl>
                                        <p:attrNameLst>
                                          <p:attrName>r</p:attrName>
                                        </p:attrNameLst>
                                      </p:cBhvr>
                                    </p:animRot>
                                    <p:animRot by="-240000">
                                      <p:cBhvr>
                                        <p:cTn id="22" dur="250" fill="hold">
                                          <p:stCondLst>
                                            <p:cond delay="250"/>
                                          </p:stCondLst>
                                        </p:cTn>
                                        <p:tgtEl>
                                          <p:spTgt spid="13"/>
                                        </p:tgtEl>
                                        <p:attrNameLst>
                                          <p:attrName>r</p:attrName>
                                        </p:attrNameLst>
                                      </p:cBhvr>
                                    </p:animRot>
                                    <p:animRot by="240000">
                                      <p:cBhvr>
                                        <p:cTn id="23" dur="250" fill="hold">
                                          <p:stCondLst>
                                            <p:cond delay="500"/>
                                          </p:stCondLst>
                                        </p:cTn>
                                        <p:tgtEl>
                                          <p:spTgt spid="13"/>
                                        </p:tgtEl>
                                        <p:attrNameLst>
                                          <p:attrName>r</p:attrName>
                                        </p:attrNameLst>
                                      </p:cBhvr>
                                    </p:animRot>
                                    <p:animRot by="-240000">
                                      <p:cBhvr>
                                        <p:cTn id="24" dur="250" fill="hold">
                                          <p:stCondLst>
                                            <p:cond delay="750"/>
                                          </p:stCondLst>
                                        </p:cTn>
                                        <p:tgtEl>
                                          <p:spTgt spid="13"/>
                                        </p:tgtEl>
                                        <p:attrNameLst>
                                          <p:attrName>r</p:attrName>
                                        </p:attrNameLst>
                                      </p:cBhvr>
                                    </p:animRot>
                                    <p:animRot by="120000">
                                      <p:cBhvr>
                                        <p:cTn id="25" dur="250" fill="hold">
                                          <p:stCondLst>
                                            <p:cond delay="1000"/>
                                          </p:stCondLst>
                                        </p:cTn>
                                        <p:tgtEl>
                                          <p:spTgt spid="13"/>
                                        </p:tgtEl>
                                        <p:attrNameLst>
                                          <p:attrName>r</p:attrName>
                                        </p:attrNameLst>
                                      </p:cBhvr>
                                    </p:animRot>
                                  </p:childTnLst>
                                </p:cTn>
                              </p:par>
                              <p:par>
                                <p:cTn id="26" presetID="32" presetClass="emph" presetSubtype="0" fill="hold" nodeType="withEffect">
                                  <p:stCondLst>
                                    <p:cond delay="0"/>
                                  </p:stCondLst>
                                  <p:childTnLst>
                                    <p:animRot by="120000">
                                      <p:cBhvr>
                                        <p:cTn id="27" dur="125" fill="hold">
                                          <p:stCondLst>
                                            <p:cond delay="0"/>
                                          </p:stCondLst>
                                        </p:cTn>
                                        <p:tgtEl>
                                          <p:spTgt spid="14"/>
                                        </p:tgtEl>
                                        <p:attrNameLst>
                                          <p:attrName>r</p:attrName>
                                        </p:attrNameLst>
                                      </p:cBhvr>
                                    </p:animRot>
                                    <p:animRot by="-240000">
                                      <p:cBhvr>
                                        <p:cTn id="28" dur="250" fill="hold">
                                          <p:stCondLst>
                                            <p:cond delay="250"/>
                                          </p:stCondLst>
                                        </p:cTn>
                                        <p:tgtEl>
                                          <p:spTgt spid="14"/>
                                        </p:tgtEl>
                                        <p:attrNameLst>
                                          <p:attrName>r</p:attrName>
                                        </p:attrNameLst>
                                      </p:cBhvr>
                                    </p:animRot>
                                    <p:animRot by="240000">
                                      <p:cBhvr>
                                        <p:cTn id="29" dur="250" fill="hold">
                                          <p:stCondLst>
                                            <p:cond delay="500"/>
                                          </p:stCondLst>
                                        </p:cTn>
                                        <p:tgtEl>
                                          <p:spTgt spid="14"/>
                                        </p:tgtEl>
                                        <p:attrNameLst>
                                          <p:attrName>r</p:attrName>
                                        </p:attrNameLst>
                                      </p:cBhvr>
                                    </p:animRot>
                                    <p:animRot by="-240000">
                                      <p:cBhvr>
                                        <p:cTn id="30" dur="250" fill="hold">
                                          <p:stCondLst>
                                            <p:cond delay="750"/>
                                          </p:stCondLst>
                                        </p:cTn>
                                        <p:tgtEl>
                                          <p:spTgt spid="14"/>
                                        </p:tgtEl>
                                        <p:attrNameLst>
                                          <p:attrName>r</p:attrName>
                                        </p:attrNameLst>
                                      </p:cBhvr>
                                    </p:animRot>
                                    <p:animRot by="120000">
                                      <p:cBhvr>
                                        <p:cTn id="31" dur="250" fill="hold">
                                          <p:stCondLst>
                                            <p:cond delay="1000"/>
                                          </p:stCondLst>
                                        </p:cTn>
                                        <p:tgtEl>
                                          <p:spTgt spid="14"/>
                                        </p:tgtEl>
                                        <p:attrNameLst>
                                          <p:attrName>r</p:attrName>
                                        </p:attrNameLst>
                                      </p:cBhvr>
                                    </p:animRot>
                                  </p:childTnLst>
                                </p:cTn>
                              </p:par>
                              <p:par>
                                <p:cTn id="32" presetID="32" presetClass="emph" presetSubtype="0" fill="hold" nodeType="withEffect">
                                  <p:stCondLst>
                                    <p:cond delay="0"/>
                                  </p:stCondLst>
                                  <p:childTnLst>
                                    <p:animRot by="120000">
                                      <p:cBhvr>
                                        <p:cTn id="33" dur="125" fill="hold">
                                          <p:stCondLst>
                                            <p:cond delay="0"/>
                                          </p:stCondLst>
                                        </p:cTn>
                                        <p:tgtEl>
                                          <p:spTgt spid="12"/>
                                        </p:tgtEl>
                                        <p:attrNameLst>
                                          <p:attrName>r</p:attrName>
                                        </p:attrNameLst>
                                      </p:cBhvr>
                                    </p:animRot>
                                    <p:animRot by="-240000">
                                      <p:cBhvr>
                                        <p:cTn id="34" dur="250" fill="hold">
                                          <p:stCondLst>
                                            <p:cond delay="250"/>
                                          </p:stCondLst>
                                        </p:cTn>
                                        <p:tgtEl>
                                          <p:spTgt spid="12"/>
                                        </p:tgtEl>
                                        <p:attrNameLst>
                                          <p:attrName>r</p:attrName>
                                        </p:attrNameLst>
                                      </p:cBhvr>
                                    </p:animRot>
                                    <p:animRot by="240000">
                                      <p:cBhvr>
                                        <p:cTn id="35" dur="250" fill="hold">
                                          <p:stCondLst>
                                            <p:cond delay="500"/>
                                          </p:stCondLst>
                                        </p:cTn>
                                        <p:tgtEl>
                                          <p:spTgt spid="12"/>
                                        </p:tgtEl>
                                        <p:attrNameLst>
                                          <p:attrName>r</p:attrName>
                                        </p:attrNameLst>
                                      </p:cBhvr>
                                    </p:animRot>
                                    <p:animRot by="-240000">
                                      <p:cBhvr>
                                        <p:cTn id="36" dur="250" fill="hold">
                                          <p:stCondLst>
                                            <p:cond delay="750"/>
                                          </p:stCondLst>
                                        </p:cTn>
                                        <p:tgtEl>
                                          <p:spTgt spid="12"/>
                                        </p:tgtEl>
                                        <p:attrNameLst>
                                          <p:attrName>r</p:attrName>
                                        </p:attrNameLst>
                                      </p:cBhvr>
                                    </p:animRot>
                                    <p:animRot by="120000">
                                      <p:cBhvr>
                                        <p:cTn id="37" dur="250" fill="hold">
                                          <p:stCondLst>
                                            <p:cond delay="1000"/>
                                          </p:stCondLst>
                                        </p:cTn>
                                        <p:tgtEl>
                                          <p:spTgt spid="12"/>
                                        </p:tgtEl>
                                        <p:attrNameLst>
                                          <p:attrName>r</p:attrName>
                                        </p:attrNameLst>
                                      </p:cBhvr>
                                    </p:animRot>
                                  </p:childTnLst>
                                </p:cTn>
                              </p:par>
                              <p:par>
                                <p:cTn id="38" presetID="32" presetClass="emph" presetSubtype="0" fill="hold" nodeType="withEffect">
                                  <p:stCondLst>
                                    <p:cond delay="0"/>
                                  </p:stCondLst>
                                  <p:childTnLst>
                                    <p:animRot by="120000">
                                      <p:cBhvr>
                                        <p:cTn id="39" dur="125" fill="hold">
                                          <p:stCondLst>
                                            <p:cond delay="0"/>
                                          </p:stCondLst>
                                        </p:cTn>
                                        <p:tgtEl>
                                          <p:spTgt spid="9"/>
                                        </p:tgtEl>
                                        <p:attrNameLst>
                                          <p:attrName>r</p:attrName>
                                        </p:attrNameLst>
                                      </p:cBhvr>
                                    </p:animRot>
                                    <p:animRot by="-240000">
                                      <p:cBhvr>
                                        <p:cTn id="40" dur="250" fill="hold">
                                          <p:stCondLst>
                                            <p:cond delay="250"/>
                                          </p:stCondLst>
                                        </p:cTn>
                                        <p:tgtEl>
                                          <p:spTgt spid="9"/>
                                        </p:tgtEl>
                                        <p:attrNameLst>
                                          <p:attrName>r</p:attrName>
                                        </p:attrNameLst>
                                      </p:cBhvr>
                                    </p:animRot>
                                    <p:animRot by="240000">
                                      <p:cBhvr>
                                        <p:cTn id="41" dur="250" fill="hold">
                                          <p:stCondLst>
                                            <p:cond delay="500"/>
                                          </p:stCondLst>
                                        </p:cTn>
                                        <p:tgtEl>
                                          <p:spTgt spid="9"/>
                                        </p:tgtEl>
                                        <p:attrNameLst>
                                          <p:attrName>r</p:attrName>
                                        </p:attrNameLst>
                                      </p:cBhvr>
                                    </p:animRot>
                                    <p:animRot by="-240000">
                                      <p:cBhvr>
                                        <p:cTn id="42" dur="250" fill="hold">
                                          <p:stCondLst>
                                            <p:cond delay="750"/>
                                          </p:stCondLst>
                                        </p:cTn>
                                        <p:tgtEl>
                                          <p:spTgt spid="9"/>
                                        </p:tgtEl>
                                        <p:attrNameLst>
                                          <p:attrName>r</p:attrName>
                                        </p:attrNameLst>
                                      </p:cBhvr>
                                    </p:animRot>
                                    <p:animRot by="120000">
                                      <p:cBhvr>
                                        <p:cTn id="43" dur="250" fill="hold">
                                          <p:stCondLst>
                                            <p:cond delay="10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Đường đi Sa Pa (trang 102) - Tiếng Việt 4 tập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26" y="410787"/>
            <a:ext cx="6667500" cy="3495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Oval 13">
            <a:hlinkClick r:id="rId4" action="ppaction://hlinksldjump"/>
            <a:extLst>
              <a:ext uri="{FF2B5EF4-FFF2-40B4-BE49-F238E27FC236}">
                <a16:creationId xmlns:a16="http://schemas.microsoft.com/office/drawing/2014/main" id="{30434F2C-F122-4A98-BB21-50D2D543BE1C}"/>
              </a:ext>
            </a:extLst>
          </p:cNvPr>
          <p:cNvSpPr/>
          <p:nvPr/>
        </p:nvSpPr>
        <p:spPr>
          <a:xfrm>
            <a:off x="455826" y="403892"/>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EC401A"/>
                </a:solidFill>
                <a:latin typeface="UTM Avo" panose="02040603050506020204" pitchFamily="18" charset="0"/>
              </a:rPr>
              <a:t>1</a:t>
            </a:r>
          </a:p>
        </p:txBody>
      </p:sp>
      <p:sp>
        <p:nvSpPr>
          <p:cNvPr id="15" name="Rectangle 14">
            <a:extLst>
              <a:ext uri="{FF2B5EF4-FFF2-40B4-BE49-F238E27FC236}">
                <a16:creationId xmlns:a16="http://schemas.microsoft.com/office/drawing/2014/main" id="{3A0864F3-1642-46F2-A841-AA878DEB3A85}"/>
              </a:ext>
            </a:extLst>
          </p:cNvPr>
          <p:cNvSpPr/>
          <p:nvPr/>
        </p:nvSpPr>
        <p:spPr>
          <a:xfrm>
            <a:off x="7419659" y="410787"/>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305794" y="4462999"/>
            <a:ext cx="11580413" cy="1938992"/>
          </a:xfrm>
          <a:prstGeom prst="rect">
            <a:avLst/>
          </a:prstGeom>
          <a:noFill/>
        </p:spPr>
        <p:txBody>
          <a:bodyPr wrap="non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đoạn 1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Đường đi Sa Pa</a:t>
            </a:r>
            <a:endParaRPr lang="en-US" sz="4000" b="1"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73404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ài giảng tiếng việt lớp 4 | tuần 29 | phần tập đọc | trăng ơi từ đâu đến -  YouTube"/>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874926" y="1066108"/>
            <a:ext cx="5321291" cy="299322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4" name="Oval 13">
            <a:hlinkClick r:id="rId4" action="ppaction://hlinksldjump"/>
            <a:extLst>
              <a:ext uri="{FF2B5EF4-FFF2-40B4-BE49-F238E27FC236}">
                <a16:creationId xmlns:a16="http://schemas.microsoft.com/office/drawing/2014/main" id="{30434F2C-F122-4A98-BB21-50D2D543BE1C}"/>
              </a:ext>
            </a:extLst>
          </p:cNvPr>
          <p:cNvSpPr/>
          <p:nvPr/>
        </p:nvSpPr>
        <p:spPr>
          <a:xfrm>
            <a:off x="592303" y="827366"/>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2</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155755" y="4449351"/>
            <a:ext cx="12036245" cy="1938992"/>
          </a:xfrm>
          <a:prstGeom prst="rect">
            <a:avLst/>
          </a:prstGeom>
          <a:noFill/>
        </p:spPr>
        <p:txBody>
          <a:bodyPr wrap="non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thuộc lòng</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Trăng ơi..từ đâu đến?</a:t>
            </a:r>
            <a:endParaRPr lang="en-US" sz="4000" b="1"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4409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ập đọc: Hơn một nghìn ngày vòng quanh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03" y="697390"/>
            <a:ext cx="5798830" cy="364467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hlinkClick r:id="rId3" action="ppaction://hlinksldjump"/>
            <a:extLst>
              <a:ext uri="{FF2B5EF4-FFF2-40B4-BE49-F238E27FC236}">
                <a16:creationId xmlns:a16="http://schemas.microsoft.com/office/drawing/2014/main"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3</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655092" y="4695011"/>
            <a:ext cx="11204812" cy="1472263"/>
          </a:xfrm>
          <a:prstGeom prst="rect">
            <a:avLst/>
          </a:prstGeom>
          <a:noFill/>
        </p:spPr>
        <p:txBody>
          <a:bodyPr wrap="square" lIns="91440" tIns="45720" rIns="91440" bIns="45720">
            <a:spAutoFit/>
          </a:bodyPr>
          <a:lstStyle/>
          <a:p>
            <a:pPr algn="ctr">
              <a:lnSpc>
                <a:spcPct val="150000"/>
              </a:lnSpc>
            </a:pP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3200" b="1">
                <a:ln w="0"/>
                <a:solidFill>
                  <a:srgbClr val="EC401A"/>
                </a:solidFill>
                <a:effectLst>
                  <a:outerShdw blurRad="38100" dist="19050" dir="2700000" algn="tl" rotWithShape="0">
                    <a:schemeClr val="dk1">
                      <a:alpha val="40000"/>
                    </a:schemeClr>
                  </a:outerShdw>
                </a:effectLst>
                <a:latin typeface="UTM Avo" panose="02040603050506020204" pitchFamily="18" charset="0"/>
              </a:rPr>
              <a:t>Hơn một nghìn ngày vòng quanh trái đất </a:t>
            </a:r>
            <a:r>
              <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32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32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10062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òng sông mặc áo (trang 118) - Tiếng Việt 4 tập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02" y="697390"/>
            <a:ext cx="6209815" cy="3615303"/>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hlinkClick r:id="rId3" action="ppaction://hlinksldjump"/>
            <a:extLst>
              <a:ext uri="{FF2B5EF4-FFF2-40B4-BE49-F238E27FC236}">
                <a16:creationId xmlns:a16="http://schemas.microsoft.com/office/drawing/2014/main"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4</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272955" y="4490294"/>
            <a:ext cx="11536908" cy="1938992"/>
          </a:xfrm>
          <a:prstGeom prst="rect">
            <a:avLst/>
          </a:prstGeom>
          <a:noFill/>
        </p:spPr>
        <p:txBody>
          <a:bodyPr wrap="squar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thuộc lòng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Dòng sông mặc áo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28191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ả lời câu hỏi bài Tập đọc Ăng-co Vát | Hướng dẫn soạn bài Tập đọc Ăng-co  Vát"/>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17740" y="697390"/>
            <a:ext cx="5651549" cy="385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Oval 13">
            <a:hlinkClick r:id="rId4" action="ppaction://hlinksldjump"/>
            <a:extLst>
              <a:ext uri="{FF2B5EF4-FFF2-40B4-BE49-F238E27FC236}">
                <a16:creationId xmlns:a16="http://schemas.microsoft.com/office/drawing/2014/main"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5</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586852" y="4695011"/>
            <a:ext cx="11204812" cy="1808252"/>
          </a:xfrm>
          <a:prstGeom prst="rect">
            <a:avLst/>
          </a:prstGeom>
          <a:noFill/>
        </p:spPr>
        <p:txBody>
          <a:bodyPr wrap="square" lIns="91440" tIns="45720" rIns="91440" bIns="45720">
            <a:spAutoFit/>
          </a:bodyPr>
          <a:lstStyle/>
          <a:p>
            <a:pPr algn="ctr">
              <a:lnSpc>
                <a:spcPct val="150000"/>
              </a:lnSpc>
            </a:pP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4000" b="1">
                <a:ln w="0"/>
                <a:solidFill>
                  <a:srgbClr val="EC401A"/>
                </a:solidFill>
                <a:effectLst>
                  <a:outerShdw blurRad="38100" dist="19050" dir="2700000" algn="tl" rotWithShape="0">
                    <a:schemeClr val="dk1">
                      <a:alpha val="40000"/>
                    </a:schemeClr>
                  </a:outerShdw>
                </a:effectLst>
                <a:latin typeface="UTM Avo" panose="02040603050506020204" pitchFamily="18" charset="0"/>
              </a:rPr>
              <a:t>Ăng – co Vát </a:t>
            </a:r>
            <a:r>
              <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40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40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158840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ý thuyết tập đọc: con chuồn chuồn nướctiếng việt 4"/>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161528" y="855213"/>
            <a:ext cx="5682938" cy="3402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Oval 13">
            <a:hlinkClick r:id="rId4" action="ppaction://hlinksldjump"/>
            <a:extLst>
              <a:ext uri="{FF2B5EF4-FFF2-40B4-BE49-F238E27FC236}">
                <a16:creationId xmlns:a16="http://schemas.microsoft.com/office/drawing/2014/main" id="{30434F2C-F122-4A98-BB21-50D2D543BE1C}"/>
              </a:ext>
            </a:extLst>
          </p:cNvPr>
          <p:cNvSpPr/>
          <p:nvPr/>
        </p:nvSpPr>
        <p:spPr>
          <a:xfrm>
            <a:off x="1011403" y="697390"/>
            <a:ext cx="838200"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EC401A"/>
                </a:solidFill>
                <a:latin typeface="UTM Avo" panose="02040603050506020204" pitchFamily="18" charset="0"/>
              </a:rPr>
              <a:t>6</a:t>
            </a:r>
            <a:endParaRPr lang="en-US" sz="3600" b="1">
              <a:solidFill>
                <a:srgbClr val="EC401A"/>
              </a:solidFill>
              <a:latin typeface="UTM Avo" panose="02040603050506020204" pitchFamily="18" charset="0"/>
            </a:endParaRPr>
          </a:p>
        </p:txBody>
      </p:sp>
      <p:sp>
        <p:nvSpPr>
          <p:cNvPr id="15" name="Rectangle 14">
            <a:extLst>
              <a:ext uri="{FF2B5EF4-FFF2-40B4-BE49-F238E27FC236}">
                <a16:creationId xmlns:a16="http://schemas.microsoft.com/office/drawing/2014/main" id="{3A0864F3-1642-46F2-A841-AA878DEB3A85}"/>
              </a:ext>
            </a:extLst>
          </p:cNvPr>
          <p:cNvSpPr/>
          <p:nvPr/>
        </p:nvSpPr>
        <p:spPr>
          <a:xfrm>
            <a:off x="7064817" y="697390"/>
            <a:ext cx="4054021" cy="2731582"/>
          </a:xfrm>
          <a:prstGeom prst="rect">
            <a:avLst/>
          </a:prstGeom>
          <a:noFill/>
        </p:spPr>
        <p:txBody>
          <a:bodyPr wrap="square" lIns="91440" tIns="45720" rIns="91440" bIns="45720">
            <a:spAutoFit/>
          </a:bodyPr>
          <a:lstStyle/>
          <a:p>
            <a:pPr algn="ctr">
              <a:lnSpc>
                <a:spcPct val="150000"/>
              </a:lnSpc>
            </a:pPr>
            <a:r>
              <a:rPr lang="en-US" sz="4000" b="0" cap="none" spc="0">
                <a:ln w="0"/>
                <a:solidFill>
                  <a:srgbClr val="002060"/>
                </a:solidFill>
                <a:effectLst>
                  <a:outerShdw blurRad="38100" dist="19050" dir="2700000" algn="tl" rotWithShape="0">
                    <a:schemeClr val="dk1">
                      <a:alpha val="40000"/>
                    </a:schemeClr>
                  </a:outerShdw>
                </a:effectLst>
                <a:latin typeface="UTM Avo" panose="02040603050506020204" pitchFamily="18" charset="0"/>
              </a:rPr>
              <a:t>Tranh vẽ bên min</a:t>
            </a:r>
            <a:r>
              <a:rPr lang="en-US" sz="4000">
                <a:ln w="0"/>
                <a:solidFill>
                  <a:srgbClr val="002060"/>
                </a:solidFill>
                <a:effectLst>
                  <a:outerShdw blurRad="38100" dist="19050" dir="2700000" algn="tl" rotWithShape="0">
                    <a:schemeClr val="dk1">
                      <a:alpha val="40000"/>
                    </a:schemeClr>
                  </a:outerShdw>
                </a:effectLst>
                <a:latin typeface="UTM Avo" panose="02040603050506020204" pitchFamily="18" charset="0"/>
              </a:rPr>
              <a:t>h họa bài Tập đọc nào?</a:t>
            </a:r>
          </a:p>
        </p:txBody>
      </p:sp>
      <p:sp>
        <p:nvSpPr>
          <p:cNvPr id="17" name="Rectangle 16">
            <a:extLst>
              <a:ext uri="{FF2B5EF4-FFF2-40B4-BE49-F238E27FC236}">
                <a16:creationId xmlns:a16="http://schemas.microsoft.com/office/drawing/2014/main" id="{E4B48049-055E-47E7-B89C-40C73C25E205}"/>
              </a:ext>
            </a:extLst>
          </p:cNvPr>
          <p:cNvSpPr/>
          <p:nvPr/>
        </p:nvSpPr>
        <p:spPr>
          <a:xfrm>
            <a:off x="586852" y="4695011"/>
            <a:ext cx="11204812" cy="1636666"/>
          </a:xfrm>
          <a:prstGeom prst="rect">
            <a:avLst/>
          </a:prstGeom>
          <a:noFill/>
        </p:spPr>
        <p:txBody>
          <a:bodyPr wrap="square" lIns="91440" tIns="45720" rIns="91440" bIns="45720">
            <a:spAutoFit/>
          </a:bodyPr>
          <a:lstStyle/>
          <a:p>
            <a:pPr algn="ctr">
              <a:lnSpc>
                <a:spcPct val="150000"/>
              </a:lnSpc>
            </a:pP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Hãy đọc </a:t>
            </a:r>
            <a:r>
              <a:rPr lang="vi-VN"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1 đoạn</a:t>
            </a: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 bài </a:t>
            </a:r>
            <a:r>
              <a:rPr lang="vi-VN" sz="3600" b="1">
                <a:ln w="0"/>
                <a:solidFill>
                  <a:srgbClr val="EC401A"/>
                </a:solidFill>
                <a:effectLst>
                  <a:outerShdw blurRad="38100" dist="19050" dir="2700000" algn="tl" rotWithShape="0">
                    <a:schemeClr val="dk1">
                      <a:alpha val="40000"/>
                    </a:schemeClr>
                  </a:outerShdw>
                </a:effectLst>
                <a:latin typeface="UTM Avo" panose="02040603050506020204" pitchFamily="18" charset="0"/>
              </a:rPr>
              <a:t>Con chuồn chuồn nước </a:t>
            </a:r>
            <a:r>
              <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rPr>
              <a:t>và trả l</a:t>
            </a:r>
            <a:r>
              <a:rPr lang="en-US" sz="3600">
                <a:ln w="0"/>
                <a:solidFill>
                  <a:srgbClr val="EC401A"/>
                </a:solidFill>
                <a:effectLst>
                  <a:outerShdw blurRad="38100" dist="19050" dir="2700000" algn="tl" rotWithShape="0">
                    <a:schemeClr val="dk1">
                      <a:alpha val="40000"/>
                    </a:schemeClr>
                  </a:outerShdw>
                </a:effectLst>
                <a:latin typeface="UTM Avo" panose="02040603050506020204" pitchFamily="18" charset="0"/>
              </a:rPr>
              <a:t>ời câu hỏi theo yêu cầu của giáo viên.</a:t>
            </a:r>
            <a:endParaRPr lang="en-US" sz="3600" b="0" cap="none" spc="0">
              <a:ln w="0"/>
              <a:solidFill>
                <a:srgbClr val="EC401A"/>
              </a:solidFill>
              <a:effectLst>
                <a:outerShdw blurRad="38100" dist="19050" dir="2700000" algn="tl" rotWithShape="0">
                  <a:schemeClr val="dk1">
                    <a:alpha val="40000"/>
                  </a:schemeClr>
                </a:outerShdw>
              </a:effectLst>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747484">
            <a:off x="10910386" y="-19190"/>
            <a:ext cx="1335609" cy="1335609"/>
          </a:xfrm>
          <a:prstGeom prst="rect">
            <a:avLst/>
          </a:prstGeom>
        </p:spPr>
      </p:pic>
    </p:spTree>
    <p:extLst>
      <p:ext uri="{BB962C8B-B14F-4D97-AF65-F5344CB8AC3E}">
        <p14:creationId xmlns:p14="http://schemas.microsoft.com/office/powerpoint/2010/main" val="339303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decel="58000" fill="hold" grpId="0" nodeType="clickEffect">
                                  <p:stCondLst>
                                    <p:cond delay="0"/>
                                  </p:stCondLst>
                                  <p:iterate type="wd">
                                    <p:tmPct val="10000"/>
                                  </p:iterate>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18" y="0"/>
            <a:ext cx="1297411" cy="1297411"/>
          </a:xfrm>
          <a:prstGeom prst="rect">
            <a:avLst/>
          </a:prstGeom>
        </p:spPr>
      </p:pic>
      <p:sp>
        <p:nvSpPr>
          <p:cNvPr id="3" name="Rectangle 2">
            <a:extLst>
              <a:ext uri="{FF2B5EF4-FFF2-40B4-BE49-F238E27FC236}">
                <a16:creationId xmlns:a16="http://schemas.microsoft.com/office/drawing/2014/main" id="{F965C2B7-C3BC-4A44-9EFC-487F41F66F2B}"/>
              </a:ext>
            </a:extLst>
          </p:cNvPr>
          <p:cNvSpPr/>
          <p:nvPr/>
        </p:nvSpPr>
        <p:spPr>
          <a:xfrm>
            <a:off x="766781" y="974878"/>
            <a:ext cx="10958688" cy="1472263"/>
          </a:xfrm>
          <a:prstGeom prst="rect">
            <a:avLst/>
          </a:prstGeom>
          <a:noFill/>
        </p:spPr>
        <p:txBody>
          <a:bodyPr wrap="square" lIns="91440" tIns="45720" rIns="91440" bIns="45720">
            <a:spAutoFit/>
          </a:bodyPr>
          <a:lstStyle/>
          <a:p>
            <a:pPr algn="just">
              <a:lnSpc>
                <a:spcPct val="150000"/>
              </a:lnSpc>
            </a:pPr>
            <a:r>
              <a:rPr lang="vi-VN" sz="3200">
                <a:ln w="0"/>
                <a:solidFill>
                  <a:srgbClr val="002060"/>
                </a:solidFill>
                <a:latin typeface="UTM Avo" panose="02040603050506020204" pitchFamily="18" charset="0"/>
              </a:rPr>
              <a:t>Lập bảng thống kê các bài tập đọc trong chủ điểm </a:t>
            </a:r>
          </a:p>
          <a:p>
            <a:pPr algn="just">
              <a:lnSpc>
                <a:spcPct val="150000"/>
              </a:lnSpc>
            </a:pPr>
            <a:r>
              <a:rPr lang="vi-VN" sz="3200" b="1">
                <a:ln w="0"/>
                <a:solidFill>
                  <a:srgbClr val="002060"/>
                </a:solidFill>
                <a:latin typeface="UTM Avo" panose="02040603050506020204" pitchFamily="18" charset="0"/>
              </a:rPr>
              <a:t>Khám phá thế giới </a:t>
            </a:r>
            <a:r>
              <a:rPr lang="vi-VN" sz="3200">
                <a:ln w="0"/>
                <a:solidFill>
                  <a:srgbClr val="002060"/>
                </a:solidFill>
                <a:latin typeface="UTM Avo" panose="02040603050506020204" pitchFamily="18" charset="0"/>
              </a:rPr>
              <a:t>( hoặc </a:t>
            </a:r>
            <a:r>
              <a:rPr lang="vi-VN" sz="3200" b="1">
                <a:ln w="0"/>
                <a:solidFill>
                  <a:srgbClr val="002060"/>
                </a:solidFill>
                <a:latin typeface="UTM Avo" panose="02040603050506020204" pitchFamily="18" charset="0"/>
              </a:rPr>
              <a:t>Tình yêu cuộc sống </a:t>
            </a:r>
            <a:r>
              <a:rPr lang="vi-VN" sz="3200">
                <a:ln w="0"/>
                <a:solidFill>
                  <a:srgbClr val="002060"/>
                </a:solidFill>
                <a:latin typeface="UTM Avo" panose="02040603050506020204" pitchFamily="18" charset="0"/>
              </a:rPr>
              <a:t>):</a:t>
            </a:r>
            <a:endParaRPr lang="en-US" sz="3200">
              <a:ln w="0"/>
              <a:solidFill>
                <a:srgbClr val="002060"/>
              </a:solidFill>
              <a:latin typeface="UTM Avo" panose="02040603050506020204" pitchFamily="18" charset="0"/>
            </a:endParaRPr>
          </a:p>
        </p:txBody>
      </p:sp>
      <p:sp>
        <p:nvSpPr>
          <p:cNvPr id="4" name="文本框 5">
            <a:extLst>
              <a:ext uri="{FF2B5EF4-FFF2-40B4-BE49-F238E27FC236}">
                <a16:creationId xmlns:a16="http://schemas.microsoft.com/office/drawing/2014/main" id="{728F92C1-65A9-42D0-A837-74B0DEFBF639}"/>
              </a:ext>
            </a:extLst>
          </p:cNvPr>
          <p:cNvSpPr txBox="1"/>
          <p:nvPr/>
        </p:nvSpPr>
        <p:spPr>
          <a:xfrm>
            <a:off x="1531097" y="369965"/>
            <a:ext cx="1288537" cy="584775"/>
          </a:xfrm>
          <a:prstGeom prst="rect">
            <a:avLst/>
          </a:prstGeom>
          <a:noFill/>
        </p:spPr>
        <p:txBody>
          <a:bodyPr wrap="square" rtlCol="0">
            <a:spAutoFit/>
          </a:bodyPr>
          <a:lstStyle/>
          <a:p>
            <a:pPr algn="ctr"/>
            <a:r>
              <a:rPr lang="en-US" altLang="zh-CN" sz="3200" b="1">
                <a:solidFill>
                  <a:srgbClr val="FE4309"/>
                </a:solidFill>
                <a:latin typeface="UTM Avo" panose="02040603050506020204" pitchFamily="18" charset="0"/>
                <a:ea typeface="字魂59号-创粗黑" panose="00000500000000000000" pitchFamily="2" charset="-122"/>
              </a:rPr>
              <a:t>Bài 2</a:t>
            </a:r>
            <a:endParaRPr lang="zh-CN" altLang="en-US" sz="3200" b="1" dirty="0">
              <a:solidFill>
                <a:srgbClr val="FE4309"/>
              </a:solidFill>
              <a:latin typeface="UTM Avo" panose="02040603050506020204" pitchFamily="18" charset="0"/>
              <a:ea typeface="字魂59号-创粗黑" panose="00000500000000000000" pitchFamily="2" charset="-122"/>
            </a:endParaRPr>
          </a:p>
        </p:txBody>
      </p:sp>
      <p:graphicFrame>
        <p:nvGraphicFramePr>
          <p:cNvPr id="6" name="Table 5"/>
          <p:cNvGraphicFramePr>
            <a:graphicFrameLocks noGrp="1"/>
          </p:cNvGraphicFramePr>
          <p:nvPr>
            <p:extLst>
              <p:ext uri="{D42A27DB-BD31-4B8C-83A1-F6EECF244321}">
                <p14:modId xmlns:p14="http://schemas.microsoft.com/office/powerpoint/2010/main" val="3085908202"/>
              </p:ext>
            </p:extLst>
          </p:nvPr>
        </p:nvGraphicFramePr>
        <p:xfrm>
          <a:off x="1018870" y="3021533"/>
          <a:ext cx="10117704" cy="1923091"/>
        </p:xfrm>
        <a:graphic>
          <a:graphicData uri="http://schemas.openxmlformats.org/drawingml/2006/table">
            <a:tbl>
              <a:tblPr firstRow="1" bandRow="1">
                <a:tableStyleId>{16D9F66E-5EB9-4882-86FB-DCBF35E3C3E4}</a:tableStyleId>
              </a:tblPr>
              <a:tblGrid>
                <a:gridCol w="1819864">
                  <a:extLst>
                    <a:ext uri="{9D8B030D-6E8A-4147-A177-3AD203B41FA5}">
                      <a16:colId xmlns:a16="http://schemas.microsoft.com/office/drawing/2014/main" val="2089287549"/>
                    </a:ext>
                  </a:extLst>
                </a:gridCol>
                <a:gridCol w="2183641">
                  <a:extLst>
                    <a:ext uri="{9D8B030D-6E8A-4147-A177-3AD203B41FA5}">
                      <a16:colId xmlns:a16="http://schemas.microsoft.com/office/drawing/2014/main" val="581169911"/>
                    </a:ext>
                  </a:extLst>
                </a:gridCol>
                <a:gridCol w="2361063">
                  <a:extLst>
                    <a:ext uri="{9D8B030D-6E8A-4147-A177-3AD203B41FA5}">
                      <a16:colId xmlns:a16="http://schemas.microsoft.com/office/drawing/2014/main" val="1283848486"/>
                    </a:ext>
                  </a:extLst>
                </a:gridCol>
                <a:gridCol w="3753136">
                  <a:extLst>
                    <a:ext uri="{9D8B030D-6E8A-4147-A177-3AD203B41FA5}">
                      <a16:colId xmlns:a16="http://schemas.microsoft.com/office/drawing/2014/main" val="1186551117"/>
                    </a:ext>
                  </a:extLst>
                </a:gridCol>
              </a:tblGrid>
              <a:tr h="6770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a:solidFill>
                            <a:srgbClr val="BC2201"/>
                          </a:solidFill>
                          <a:latin typeface="UTM Avo" panose="02040603050506020204" pitchFamily="18" charset="0"/>
                        </a:rPr>
                        <a:t>Tên bài</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a:solidFill>
                            <a:srgbClr val="BC2201"/>
                          </a:solidFill>
                          <a:latin typeface="UTM Avo" panose="02040603050506020204" pitchFamily="18" charset="0"/>
                        </a:rPr>
                        <a:t>Tác</a:t>
                      </a:r>
                      <a:r>
                        <a:rPr lang="vi-VN" sz="3200" baseline="0">
                          <a:solidFill>
                            <a:srgbClr val="BC2201"/>
                          </a:solidFill>
                          <a:latin typeface="UTM Avo" panose="02040603050506020204" pitchFamily="18" charset="0"/>
                        </a:rPr>
                        <a:t> giả</a:t>
                      </a:r>
                      <a:endParaRPr lang="en-US" sz="32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a:solidFill>
                            <a:srgbClr val="BC2201"/>
                          </a:solidFill>
                          <a:latin typeface="UTM Avo" panose="02040603050506020204" pitchFamily="18" charset="0"/>
                        </a:rPr>
                        <a:t>T</a:t>
                      </a:r>
                      <a:r>
                        <a:rPr lang="vi-VN" sz="3200">
                          <a:solidFill>
                            <a:srgbClr val="BC2201"/>
                          </a:solidFill>
                          <a:latin typeface="UTM Avo" panose="02040603050506020204" pitchFamily="18" charset="0"/>
                        </a:rPr>
                        <a:t>hể</a:t>
                      </a:r>
                      <a:r>
                        <a:rPr lang="vi-VN" sz="3200" baseline="0">
                          <a:solidFill>
                            <a:srgbClr val="BC2201"/>
                          </a:solidFill>
                          <a:latin typeface="UTM Avo" panose="02040603050506020204" pitchFamily="18" charset="0"/>
                        </a:rPr>
                        <a:t> loại</a:t>
                      </a:r>
                      <a:endParaRPr lang="en-US" sz="3200">
                        <a:solidFill>
                          <a:srgbClr val="BC2201"/>
                        </a:solidFill>
                        <a:latin typeface="UTM Avo" panose="02040603050506020204" pitchFamily="18" charset="0"/>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200">
                          <a:solidFill>
                            <a:srgbClr val="BC2201"/>
                          </a:solidFill>
                          <a:latin typeface="UTM Avo" panose="02040603050506020204" pitchFamily="18" charset="0"/>
                        </a:rPr>
                        <a:t>Nội</a:t>
                      </a:r>
                      <a:r>
                        <a:rPr lang="vi-VN" sz="3200" baseline="0">
                          <a:solidFill>
                            <a:srgbClr val="BC2201"/>
                          </a:solidFill>
                          <a:latin typeface="UTM Avo" panose="02040603050506020204" pitchFamily="18" charset="0"/>
                        </a:rPr>
                        <a:t> dung chính</a:t>
                      </a:r>
                      <a:endParaRPr lang="en-US" sz="3200">
                        <a:solidFill>
                          <a:srgbClr val="BC2201"/>
                        </a:solidFill>
                        <a:latin typeface="UTM Avo" panose="02040603050506020204" pitchFamily="18" charset="0"/>
                      </a:endParaRPr>
                    </a:p>
                  </a:txBody>
                  <a:tcPr anchor="ctr">
                    <a:solidFill>
                      <a:schemeClr val="bg1"/>
                    </a:solidFill>
                  </a:tcPr>
                </a:tc>
                <a:extLst>
                  <a:ext uri="{0D108BD9-81ED-4DB2-BD59-A6C34878D82A}">
                    <a16:rowId xmlns:a16="http://schemas.microsoft.com/office/drawing/2014/main" val="468747584"/>
                  </a:ext>
                </a:extLst>
              </a:tr>
              <a:tr h="1246081">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8568795"/>
                  </a:ext>
                </a:extLst>
              </a:tr>
            </a:tbl>
          </a:graphicData>
        </a:graphic>
      </p:graphicFrame>
    </p:spTree>
    <p:extLst>
      <p:ext uri="{BB962C8B-B14F-4D97-AF65-F5344CB8AC3E}">
        <p14:creationId xmlns:p14="http://schemas.microsoft.com/office/powerpoint/2010/main" val="334658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8000"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717</Words>
  <Application>Microsoft Office PowerPoint</Application>
  <PresentationFormat>Widescreen</PresentationFormat>
  <Paragraphs>112</Paragraphs>
  <Slides>14</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UTM Aptima</vt:lpstr>
      <vt:lpstr>SVN-Newton</vt:lpstr>
      <vt:lpstr>UTM Avo</vt:lpstr>
      <vt:lpstr>UTM Showcard</vt:lpstr>
      <vt:lpstr>Calibri</vt:lpstr>
      <vt:lpstr>Arial</vt:lpstr>
      <vt:lpstr>UTM Silk Script</vt:lpstr>
      <vt:lpstr>#9Slide07 HoneyCream</vt:lpstr>
      <vt:lpstr>Times New Roman</vt:lpstr>
      <vt:lpstr>UTM Cancel</vt:lpstr>
      <vt:lpstr>inpin heiti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BICHTRAN</dc:creator>
  <cp:keywords>MĂNGNONTEAMS</cp:keywords>
  <cp:lastModifiedBy>Nguyễn Thị Diệu Hiền_GV</cp:lastModifiedBy>
  <cp:revision>25</cp:revision>
  <dcterms:created xsi:type="dcterms:W3CDTF">2022-04-19T15:39:17Z</dcterms:created>
  <dcterms:modified xsi:type="dcterms:W3CDTF">2022-04-21T20:54:58Z</dcterms:modified>
</cp:coreProperties>
</file>