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</p:sldIdLst>
  <p:sldSz cx="18288000" cy="10287000"/>
  <p:notesSz cx="6858000" cy="9144000"/>
  <p:embeddedFontLst>
    <p:embeddedFont>
      <p:font typeface="Nuni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aegu" panose="020B0604020202020204" charset="0"/>
      <p:bold r:id="rId27"/>
    </p:embeddedFont>
    <p:embeddedFont>
      <p:font typeface="VNI-Ariston" pitchFamily="2" charset="0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l7NEREg3RHQ6vycw7gwhea3P1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40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26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6517869" y="1209219"/>
            <a:ext cx="11462561" cy="7593360"/>
          </a:xfrm>
          <a:custGeom>
            <a:avLst/>
            <a:gdLst/>
            <a:ahLst/>
            <a:cxnLst/>
            <a:rect l="l" t="t" r="r" b="b"/>
            <a:pathLst>
              <a:path w="7480069" h="3524447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3078677"/>
                </a:lnTo>
                <a:lnTo>
                  <a:pt x="0" y="3153607"/>
                </a:lnTo>
                <a:lnTo>
                  <a:pt x="0" y="3238697"/>
                </a:lnTo>
                <a:lnTo>
                  <a:pt x="3641090" y="3238697"/>
                </a:lnTo>
                <a:lnTo>
                  <a:pt x="3759200" y="3524447"/>
                </a:lnTo>
                <a:lnTo>
                  <a:pt x="3877310" y="3238697"/>
                </a:lnTo>
                <a:lnTo>
                  <a:pt x="7480069" y="3238697"/>
                </a:lnTo>
                <a:lnTo>
                  <a:pt x="7480069" y="3153607"/>
                </a:lnTo>
                <a:lnTo>
                  <a:pt x="7480069" y="3078677"/>
                </a:lnTo>
                <a:lnTo>
                  <a:pt x="7480069" y="148590"/>
                </a:lnTo>
                <a:lnTo>
                  <a:pt x="7480069" y="107950"/>
                </a:lnTo>
                <a:lnTo>
                  <a:pt x="74800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1"/>
          <p:cNvSpPr txBox="1"/>
          <p:nvPr/>
        </p:nvSpPr>
        <p:spPr>
          <a:xfrm>
            <a:off x="7378402" y="1834946"/>
            <a:ext cx="9790414" cy="46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 bài văn </a:t>
            </a:r>
            <a:endParaRPr sz="1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tả </a:t>
            </a:r>
            <a:r>
              <a:rPr lang="en-US" sz="11500" smtClean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 vật</a:t>
            </a:r>
            <a:endParaRPr sz="11500" b="0" i="0" u="none" strike="noStrike" cap="none">
              <a:solidFill>
                <a:srgbClr val="BB332A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8141013" y="746373"/>
            <a:ext cx="9007212" cy="896160"/>
          </a:xfrm>
          <a:custGeom>
            <a:avLst/>
            <a:gdLst/>
            <a:ahLst/>
            <a:cxnLst/>
            <a:rect l="l" t="t" r="r" b="b"/>
            <a:pathLst>
              <a:path w="60976731" h="6066790" extrusionOk="0">
                <a:moveTo>
                  <a:pt x="1692910" y="0"/>
                </a:moveTo>
                <a:lnTo>
                  <a:pt x="1692910" y="6065520"/>
                </a:lnTo>
                <a:cubicBezTo>
                  <a:pt x="1710690" y="6066790"/>
                  <a:pt x="1728470" y="6066790"/>
                  <a:pt x="1746250" y="6066790"/>
                </a:cubicBezTo>
                <a:lnTo>
                  <a:pt x="59220323" y="6066790"/>
                </a:lnTo>
                <a:lnTo>
                  <a:pt x="59220323" y="0"/>
                </a:lnTo>
                <a:lnTo>
                  <a:pt x="1692910" y="0"/>
                </a:lnTo>
                <a:close/>
                <a:moveTo>
                  <a:pt x="59677523" y="0"/>
                </a:moveTo>
                <a:lnTo>
                  <a:pt x="59220323" y="0"/>
                </a:lnTo>
                <a:lnTo>
                  <a:pt x="59220323" y="6065520"/>
                </a:lnTo>
                <a:lnTo>
                  <a:pt x="59230481" y="6065520"/>
                </a:lnTo>
                <a:cubicBezTo>
                  <a:pt x="59969623" y="6065520"/>
                  <a:pt x="60618588" y="5462270"/>
                  <a:pt x="60671931" y="4725670"/>
                </a:cubicBezTo>
                <a:lnTo>
                  <a:pt x="60922123" y="1338580"/>
                </a:lnTo>
                <a:cubicBezTo>
                  <a:pt x="60976731" y="603250"/>
                  <a:pt x="60416660" y="0"/>
                  <a:pt x="59677523" y="0"/>
                </a:cubicBezTo>
                <a:close/>
                <a:moveTo>
                  <a:pt x="1299210" y="0"/>
                </a:moveTo>
                <a:cubicBezTo>
                  <a:pt x="560070" y="0"/>
                  <a:pt x="0" y="603250"/>
                  <a:pt x="54610" y="1339850"/>
                </a:cubicBezTo>
                <a:lnTo>
                  <a:pt x="304800" y="4726940"/>
                </a:lnTo>
                <a:cubicBezTo>
                  <a:pt x="358140" y="5445760"/>
                  <a:pt x="977900" y="6037580"/>
                  <a:pt x="1694180" y="6065520"/>
                </a:cubicBezTo>
                <a:lnTo>
                  <a:pt x="1694180" y="0"/>
                </a:lnTo>
                <a:lnTo>
                  <a:pt x="1299210" y="0"/>
                </a:lnTo>
                <a:close/>
              </a:path>
            </a:pathLst>
          </a:custGeom>
          <a:solidFill>
            <a:srgbClr val="6A9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9144000" y="764848"/>
            <a:ext cx="7540468" cy="7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TẬP LÀM VĂN</a:t>
            </a:r>
            <a:endParaRPr sz="4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145166" y="7511361"/>
            <a:ext cx="7997668" cy="93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65928"/>
                </a:solidFill>
                <a:latin typeface="Gaegu"/>
                <a:ea typeface="Gaegu"/>
                <a:cs typeface="Gaegu"/>
                <a:sym typeface="Gaegu"/>
              </a:rPr>
              <a:t>Trang 12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l="5444" b="31324"/>
          <a:stretch/>
        </p:blipFill>
        <p:spPr>
          <a:xfrm>
            <a:off x="-178714" y="7498152"/>
            <a:ext cx="18742690" cy="277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6022" y="3779519"/>
            <a:ext cx="7362380" cy="614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4214" y="179293"/>
            <a:ext cx="2630171" cy="12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3"/>
          <p:cNvSpPr/>
          <p:nvPr/>
        </p:nvSpPr>
        <p:spPr>
          <a:xfrm>
            <a:off x="1527022" y="3407975"/>
            <a:ext cx="7038842" cy="4495664"/>
          </a:xfrm>
          <a:custGeom>
            <a:avLst/>
            <a:gdLst/>
            <a:ahLst/>
            <a:cxnLst/>
            <a:rect l="l" t="t" r="r" b="b"/>
            <a:pathLst>
              <a:path w="7687971" h="4048338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3602568"/>
                </a:lnTo>
                <a:lnTo>
                  <a:pt x="0" y="3677498"/>
                </a:lnTo>
                <a:lnTo>
                  <a:pt x="0" y="3762588"/>
                </a:lnTo>
                <a:lnTo>
                  <a:pt x="3641090" y="3762588"/>
                </a:lnTo>
                <a:lnTo>
                  <a:pt x="3759200" y="4048338"/>
                </a:lnTo>
                <a:lnTo>
                  <a:pt x="3877310" y="3762588"/>
                </a:lnTo>
                <a:lnTo>
                  <a:pt x="7687971" y="3762588"/>
                </a:lnTo>
                <a:lnTo>
                  <a:pt x="7687971" y="3677498"/>
                </a:lnTo>
                <a:lnTo>
                  <a:pt x="7687971" y="3602568"/>
                </a:lnTo>
                <a:lnTo>
                  <a:pt x="7687971" y="148590"/>
                </a:lnTo>
                <a:lnTo>
                  <a:pt x="7687971" y="107950"/>
                </a:lnTo>
                <a:lnTo>
                  <a:pt x="7687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3" name="Google Shape;333;p13"/>
          <p:cNvSpPr/>
          <p:nvPr/>
        </p:nvSpPr>
        <p:spPr>
          <a:xfrm>
            <a:off x="9574855" y="3341639"/>
            <a:ext cx="7646345" cy="4562000"/>
          </a:xfrm>
          <a:custGeom>
            <a:avLst/>
            <a:gdLst/>
            <a:ahLst/>
            <a:cxnLst/>
            <a:rect l="l" t="t" r="r" b="b"/>
            <a:pathLst>
              <a:path w="7687971" h="4048338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3602568"/>
                </a:lnTo>
                <a:lnTo>
                  <a:pt x="0" y="3677498"/>
                </a:lnTo>
                <a:lnTo>
                  <a:pt x="0" y="3762588"/>
                </a:lnTo>
                <a:lnTo>
                  <a:pt x="3641090" y="3762588"/>
                </a:lnTo>
                <a:lnTo>
                  <a:pt x="3759200" y="4048338"/>
                </a:lnTo>
                <a:lnTo>
                  <a:pt x="3877310" y="3762588"/>
                </a:lnTo>
                <a:lnTo>
                  <a:pt x="7687971" y="3762588"/>
                </a:lnTo>
                <a:lnTo>
                  <a:pt x="7687971" y="3677498"/>
                </a:lnTo>
                <a:lnTo>
                  <a:pt x="7687971" y="3602568"/>
                </a:lnTo>
                <a:lnTo>
                  <a:pt x="7687971" y="148590"/>
                </a:lnTo>
                <a:lnTo>
                  <a:pt x="7687971" y="107950"/>
                </a:lnTo>
                <a:lnTo>
                  <a:pt x="7687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34" name="Google Shape;334;p13"/>
          <p:cNvPicPr preferRelativeResize="0"/>
          <p:nvPr/>
        </p:nvPicPr>
        <p:blipFill rotWithShape="1">
          <a:blip r:embed="rId4">
            <a:alphaModFix/>
          </a:blip>
          <a:srcRect l="482" r="559" b="36052"/>
          <a:stretch/>
        </p:blipFill>
        <p:spPr>
          <a:xfrm>
            <a:off x="1828800" y="9242933"/>
            <a:ext cx="18288000" cy="135165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/>
          <p:nvPr/>
        </p:nvSpPr>
        <p:spPr>
          <a:xfrm>
            <a:off x="11324610" y="3549622"/>
            <a:ext cx="4428761" cy="83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D1581F"/>
                </a:solidFill>
                <a:latin typeface="Calibri"/>
                <a:ea typeface="Calibri"/>
                <a:cs typeface="Calibri"/>
                <a:sym typeface="Calibri"/>
              </a:rPr>
              <a:t>Sửa lỗi</a:t>
            </a:r>
            <a:endParaRPr sz="7200" u="none">
              <a:solidFill>
                <a:srgbClr val="D158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3"/>
          <p:cNvSpPr txBox="1"/>
          <p:nvPr/>
        </p:nvSpPr>
        <p:spPr>
          <a:xfrm>
            <a:off x="2749376" y="3619500"/>
            <a:ext cx="4389549" cy="807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D1581F"/>
                </a:solidFill>
                <a:latin typeface="Calibri"/>
                <a:ea typeface="Calibri"/>
                <a:cs typeface="Calibri"/>
                <a:sym typeface="Calibri"/>
              </a:rPr>
              <a:t>Lỗi</a:t>
            </a:r>
            <a:endParaRPr sz="5400">
              <a:solidFill>
                <a:srgbClr val="D158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 txBox="1"/>
          <p:nvPr/>
        </p:nvSpPr>
        <p:spPr>
          <a:xfrm>
            <a:off x="1784056" y="4566443"/>
            <a:ext cx="6761488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Bộ sách giáo khoa của em có nhiều quyển. Có quyển sách Tiếng Việt tập hai.</a:t>
            </a:r>
            <a:endParaRPr sz="4000" b="0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89615" y="0"/>
            <a:ext cx="3802269" cy="156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5412" y="8070284"/>
            <a:ext cx="2785320" cy="237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412" y="2111153"/>
            <a:ext cx="1632434" cy="74795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3"/>
          <p:cNvSpPr txBox="1"/>
          <p:nvPr/>
        </p:nvSpPr>
        <p:spPr>
          <a:xfrm>
            <a:off x="9765785" y="4591167"/>
            <a:ext cx="7264484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lvl="1">
              <a:lnSpc>
                <a:spcPct val="130000"/>
              </a:lnSpc>
            </a:pPr>
            <a:r>
              <a:rPr lang="en-US" sz="400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Bộ sách giáo khoa của em có </a:t>
            </a:r>
            <a:r>
              <a:rPr lang="en-US" sz="400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nhiều </a:t>
            </a:r>
            <a:r>
              <a:rPr lang="en-US" sz="4000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quyển nhưng em chỉ thích quyển </a:t>
            </a:r>
            <a:r>
              <a:rPr lang="en-US" sz="400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sách Tiếng Việt tập hai.</a:t>
            </a:r>
            <a:endParaRPr lang="en-US" sz="400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13"/>
          <p:cNvPicPr preferRelativeResize="0"/>
          <p:nvPr/>
        </p:nvPicPr>
        <p:blipFill rotWithShape="1">
          <a:blip r:embed="rId8">
            <a:alphaModFix/>
          </a:blip>
          <a:srcRect b="77966"/>
          <a:stretch/>
        </p:blipFill>
        <p:spPr>
          <a:xfrm rot="10800000" flipH="1">
            <a:off x="2514600" y="4431178"/>
            <a:ext cx="4624325" cy="6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3"/>
          <p:cNvPicPr preferRelativeResize="0"/>
          <p:nvPr/>
        </p:nvPicPr>
        <p:blipFill rotWithShape="1">
          <a:blip r:embed="rId8">
            <a:alphaModFix/>
          </a:blip>
          <a:srcRect b="77966"/>
          <a:stretch/>
        </p:blipFill>
        <p:spPr>
          <a:xfrm>
            <a:off x="11379360" y="4426237"/>
            <a:ext cx="4851240" cy="6478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3"/>
          <p:cNvSpPr txBox="1"/>
          <p:nvPr/>
        </p:nvSpPr>
        <p:spPr>
          <a:xfrm>
            <a:off x="2826664" y="1843443"/>
            <a:ext cx="6705600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BB332A"/>
                </a:solidFill>
                <a:latin typeface="Calibri"/>
                <a:ea typeface="Calibri"/>
                <a:cs typeface="Calibri"/>
                <a:sym typeface="Calibri"/>
              </a:rPr>
              <a:t>c. Lỗi về câu</a:t>
            </a:r>
            <a:endParaRPr sz="4400">
              <a:solidFill>
                <a:srgbClr val="BB33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 txBox="1"/>
          <p:nvPr/>
        </p:nvSpPr>
        <p:spPr>
          <a:xfrm>
            <a:off x="5791200" y="705565"/>
            <a:ext cx="6705600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BB332A"/>
                </a:solidFill>
                <a:latin typeface="Calibri"/>
                <a:ea typeface="Calibri"/>
                <a:cs typeface="Calibri"/>
                <a:sym typeface="Calibri"/>
              </a:rPr>
              <a:t>Một số lỗi thường mắc</a:t>
            </a:r>
            <a:endParaRPr sz="5400" b="1">
              <a:solidFill>
                <a:srgbClr val="BB33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92321" y="5642960"/>
            <a:ext cx="325120" cy="408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/>
      <p:bldP spid="34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4214" y="179293"/>
            <a:ext cx="2630171" cy="12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4"/>
          <p:cNvSpPr/>
          <p:nvPr/>
        </p:nvSpPr>
        <p:spPr>
          <a:xfrm>
            <a:off x="1527022" y="3407975"/>
            <a:ext cx="7038842" cy="5834958"/>
          </a:xfrm>
          <a:custGeom>
            <a:avLst/>
            <a:gdLst/>
            <a:ahLst/>
            <a:cxnLst/>
            <a:rect l="l" t="t" r="r" b="b"/>
            <a:pathLst>
              <a:path w="7687971" h="4048338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3602568"/>
                </a:lnTo>
                <a:lnTo>
                  <a:pt x="0" y="3677498"/>
                </a:lnTo>
                <a:lnTo>
                  <a:pt x="0" y="3762588"/>
                </a:lnTo>
                <a:lnTo>
                  <a:pt x="3641090" y="3762588"/>
                </a:lnTo>
                <a:lnTo>
                  <a:pt x="3759200" y="4048338"/>
                </a:lnTo>
                <a:lnTo>
                  <a:pt x="3877310" y="3762588"/>
                </a:lnTo>
                <a:lnTo>
                  <a:pt x="7687971" y="3762588"/>
                </a:lnTo>
                <a:lnTo>
                  <a:pt x="7687971" y="3677498"/>
                </a:lnTo>
                <a:lnTo>
                  <a:pt x="7687971" y="3602568"/>
                </a:lnTo>
                <a:lnTo>
                  <a:pt x="7687971" y="148590"/>
                </a:lnTo>
                <a:lnTo>
                  <a:pt x="7687971" y="107950"/>
                </a:lnTo>
                <a:lnTo>
                  <a:pt x="7687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>
            <a:off x="9574855" y="3341639"/>
            <a:ext cx="7646345" cy="5901294"/>
          </a:xfrm>
          <a:custGeom>
            <a:avLst/>
            <a:gdLst/>
            <a:ahLst/>
            <a:cxnLst/>
            <a:rect l="l" t="t" r="r" b="b"/>
            <a:pathLst>
              <a:path w="7687971" h="4048338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3602568"/>
                </a:lnTo>
                <a:lnTo>
                  <a:pt x="0" y="3677498"/>
                </a:lnTo>
                <a:lnTo>
                  <a:pt x="0" y="3762588"/>
                </a:lnTo>
                <a:lnTo>
                  <a:pt x="3641090" y="3762588"/>
                </a:lnTo>
                <a:lnTo>
                  <a:pt x="3759200" y="4048338"/>
                </a:lnTo>
                <a:lnTo>
                  <a:pt x="3877310" y="3762588"/>
                </a:lnTo>
                <a:lnTo>
                  <a:pt x="7687971" y="3762588"/>
                </a:lnTo>
                <a:lnTo>
                  <a:pt x="7687971" y="3677498"/>
                </a:lnTo>
                <a:lnTo>
                  <a:pt x="7687971" y="3602568"/>
                </a:lnTo>
                <a:lnTo>
                  <a:pt x="7687971" y="148590"/>
                </a:lnTo>
                <a:lnTo>
                  <a:pt x="7687971" y="107950"/>
                </a:lnTo>
                <a:lnTo>
                  <a:pt x="7687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53" name="Google Shape;353;p14"/>
          <p:cNvPicPr preferRelativeResize="0"/>
          <p:nvPr/>
        </p:nvPicPr>
        <p:blipFill rotWithShape="1">
          <a:blip r:embed="rId4">
            <a:alphaModFix/>
          </a:blip>
          <a:srcRect l="482" r="559" b="36052"/>
          <a:stretch/>
        </p:blipFill>
        <p:spPr>
          <a:xfrm>
            <a:off x="1828800" y="9242933"/>
            <a:ext cx="18288000" cy="135165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4"/>
          <p:cNvSpPr txBox="1"/>
          <p:nvPr/>
        </p:nvSpPr>
        <p:spPr>
          <a:xfrm>
            <a:off x="11324610" y="3549622"/>
            <a:ext cx="4428761" cy="83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D1581F"/>
                </a:solidFill>
                <a:latin typeface="Calibri"/>
                <a:ea typeface="Calibri"/>
                <a:cs typeface="Calibri"/>
                <a:sym typeface="Calibri"/>
              </a:rPr>
              <a:t>Cách sửa</a:t>
            </a:r>
            <a:endParaRPr sz="7200" u="none">
              <a:solidFill>
                <a:srgbClr val="D158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4"/>
          <p:cNvSpPr txBox="1"/>
          <p:nvPr/>
        </p:nvSpPr>
        <p:spPr>
          <a:xfrm>
            <a:off x="2749376" y="3595366"/>
            <a:ext cx="4389549" cy="807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D1581F"/>
                </a:solidFill>
                <a:latin typeface="Calibri"/>
                <a:ea typeface="Calibri"/>
                <a:cs typeface="Calibri"/>
                <a:sym typeface="Calibri"/>
              </a:rPr>
              <a:t>Lỗi</a:t>
            </a:r>
            <a:endParaRPr sz="5400">
              <a:solidFill>
                <a:srgbClr val="D158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4"/>
          <p:cNvSpPr txBox="1"/>
          <p:nvPr/>
        </p:nvSpPr>
        <p:spPr>
          <a:xfrm>
            <a:off x="2053296" y="4487853"/>
            <a:ext cx="6761488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smtClean="0">
                <a:solidFill>
                  <a:srgbClr val="0000FF"/>
                </a:solidFill>
                <a:latin typeface="VNI-Ariston" pitchFamily="2" charset="0"/>
              </a:rPr>
              <a:t>   Chieác </a:t>
            </a:r>
            <a:r>
              <a:rPr lang="en-US" altLang="en-US" sz="4400">
                <a:solidFill>
                  <a:srgbClr val="0000FF"/>
                </a:solidFill>
                <a:latin typeface="VNI-Ariston" pitchFamily="2" charset="0"/>
              </a:rPr>
              <a:t>ñoàng hoà laø vaät </a:t>
            </a:r>
            <a:r>
              <a:rPr lang="en-US" altLang="en-US" sz="4400">
                <a:solidFill>
                  <a:srgbClr val="0000FF"/>
                </a:solidFill>
                <a:latin typeface="VNI-Ariston" pitchFamily="2" charset="0"/>
              </a:rPr>
              <a:t>quí </a:t>
            </a:r>
            <a:r>
              <a:rPr lang="en-US" altLang="en-US" sz="4400" smtClean="0">
                <a:solidFill>
                  <a:srgbClr val="0000FF"/>
                </a:solidFill>
                <a:latin typeface="VNI-Ariston" pitchFamily="2" charset="0"/>
              </a:rPr>
              <a:t>giaù </a:t>
            </a:r>
            <a:r>
              <a:rPr lang="en-US" altLang="en-US" sz="4400">
                <a:solidFill>
                  <a:srgbClr val="0000FF"/>
                </a:solidFill>
                <a:latin typeface="VNI-Ariston" pitchFamily="2" charset="0"/>
              </a:rPr>
              <a:t>ñoái vôùi gia ñình em vaø </a:t>
            </a:r>
            <a:r>
              <a:rPr lang="en-US" altLang="en-US" sz="4400">
                <a:solidFill>
                  <a:srgbClr val="0000FF"/>
                </a:solidFill>
                <a:latin typeface="VNI-Ariston" pitchFamily="2" charset="0"/>
              </a:rPr>
              <a:t>em </a:t>
            </a:r>
            <a:r>
              <a:rPr lang="en-US" altLang="en-US" sz="4400" smtClean="0">
                <a:solidFill>
                  <a:srgbClr val="0000FF"/>
                </a:solidFill>
                <a:latin typeface="VNI-Ariston" pitchFamily="2" charset="0"/>
              </a:rPr>
              <a:t>raát quí </a:t>
            </a:r>
            <a:r>
              <a:rPr lang="en-US" altLang="en-US" sz="4400">
                <a:solidFill>
                  <a:srgbClr val="0000FF"/>
                </a:solidFill>
                <a:latin typeface="VNI-Ariston" pitchFamily="2" charset="0"/>
              </a:rPr>
              <a:t>noù vaø chieác ñoàng hoà giuùp em xem giôø giaác chính xaùc.</a:t>
            </a:r>
            <a:endParaRPr lang="en-US" altLang="en-US" sz="440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357" name="Google Shape;35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89615" y="0"/>
            <a:ext cx="3802269" cy="156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5412" y="8070284"/>
            <a:ext cx="2785320" cy="237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412" y="2111153"/>
            <a:ext cx="1632434" cy="74795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4"/>
          <p:cNvSpPr txBox="1"/>
          <p:nvPr/>
        </p:nvSpPr>
        <p:spPr>
          <a:xfrm>
            <a:off x="9906748" y="4680933"/>
            <a:ext cx="681661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VNI-Ariston" pitchFamily="2" charset="0"/>
              </a:rPr>
              <a:t>Chieác ñoàng hoà laø vaät quí giaù ñoái vôùi gia ñình </a:t>
            </a:r>
            <a:r>
              <a:rPr lang="en-US" altLang="en-US" sz="4400" b="1">
                <a:solidFill>
                  <a:srgbClr val="0000FF"/>
                </a:solidFill>
                <a:latin typeface="VNI-Ariston" pitchFamily="2" charset="0"/>
              </a:rPr>
              <a:t>em</a:t>
            </a:r>
            <a:r>
              <a:rPr lang="en-US" altLang="en-US" sz="4400" b="1" smtClean="0">
                <a:solidFill>
                  <a:srgbClr val="0000FF"/>
                </a:solidFill>
                <a:latin typeface="VNI-Ariston" pitchFamily="2" charset="0"/>
              </a:rPr>
              <a:t>. Chieác </a:t>
            </a:r>
            <a:r>
              <a:rPr lang="en-US" altLang="en-US" sz="4400" b="1">
                <a:solidFill>
                  <a:srgbClr val="0000FF"/>
                </a:solidFill>
                <a:latin typeface="VNI-Ariston" pitchFamily="2" charset="0"/>
              </a:rPr>
              <a:t>ñoàng hoà giuùp em xem giôø giaác chính xaùc.</a:t>
            </a:r>
            <a:endParaRPr lang="en-US" altLang="en-US" sz="4400" b="1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361" name="Google Shape;361;p14"/>
          <p:cNvPicPr preferRelativeResize="0"/>
          <p:nvPr/>
        </p:nvPicPr>
        <p:blipFill rotWithShape="1">
          <a:blip r:embed="rId8">
            <a:alphaModFix/>
          </a:blip>
          <a:srcRect b="77966"/>
          <a:stretch/>
        </p:blipFill>
        <p:spPr>
          <a:xfrm rot="10800000" flipH="1">
            <a:off x="2514600" y="4431178"/>
            <a:ext cx="4624325" cy="6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4"/>
          <p:cNvPicPr preferRelativeResize="0"/>
          <p:nvPr/>
        </p:nvPicPr>
        <p:blipFill rotWithShape="1">
          <a:blip r:embed="rId8">
            <a:alphaModFix/>
          </a:blip>
          <a:srcRect b="77966"/>
          <a:stretch/>
        </p:blipFill>
        <p:spPr>
          <a:xfrm>
            <a:off x="11379360" y="4426237"/>
            <a:ext cx="4851240" cy="6478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4"/>
          <p:cNvSpPr txBox="1"/>
          <p:nvPr/>
        </p:nvSpPr>
        <p:spPr>
          <a:xfrm>
            <a:off x="2826664" y="1843443"/>
            <a:ext cx="9670136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mtClean="0">
                <a:solidFill>
                  <a:srgbClr val="BB332A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4400">
                <a:solidFill>
                  <a:srgbClr val="BB332A"/>
                </a:solidFill>
                <a:latin typeface="Calibri"/>
                <a:ea typeface="Calibri"/>
                <a:cs typeface="Calibri"/>
                <a:sym typeface="Calibri"/>
              </a:rPr>
              <a:t>Lỗi về </a:t>
            </a:r>
            <a:r>
              <a:rPr lang="en-US" sz="4400" smtClean="0">
                <a:solidFill>
                  <a:srgbClr val="BB332A"/>
                </a:solidFill>
                <a:latin typeface="Calibri"/>
                <a:ea typeface="Calibri"/>
                <a:cs typeface="Calibri"/>
                <a:sym typeface="Calibri"/>
              </a:rPr>
              <a:t>câu (quá dài, thiếu dấu chấm câu)</a:t>
            </a:r>
            <a:endParaRPr sz="4400">
              <a:solidFill>
                <a:srgbClr val="BB33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4"/>
          <p:cNvSpPr txBox="1"/>
          <p:nvPr/>
        </p:nvSpPr>
        <p:spPr>
          <a:xfrm>
            <a:off x="5791200" y="705565"/>
            <a:ext cx="6705600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BB332A"/>
                </a:solidFill>
                <a:latin typeface="Calibri"/>
                <a:ea typeface="Calibri"/>
                <a:cs typeface="Calibri"/>
                <a:sym typeface="Calibri"/>
              </a:rPr>
              <a:t>Một số lỗi thường mắc</a:t>
            </a:r>
            <a:endParaRPr sz="5400" b="1">
              <a:solidFill>
                <a:srgbClr val="BB33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92960" y="6794561"/>
            <a:ext cx="3129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884160" y="5547360"/>
            <a:ext cx="849344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34040" y="6210890"/>
            <a:ext cx="849344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4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15"/>
          <p:cNvPicPr preferRelativeResize="0"/>
          <p:nvPr/>
        </p:nvPicPr>
        <p:blipFill rotWithShape="1">
          <a:blip r:embed="rId3">
            <a:alphaModFix/>
          </a:blip>
          <a:srcRect l="482" r="559" b="36052"/>
          <a:stretch/>
        </p:blipFill>
        <p:spPr>
          <a:xfrm>
            <a:off x="0" y="8935342"/>
            <a:ext cx="18288000" cy="135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704" y="364714"/>
            <a:ext cx="1980511" cy="203913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5"/>
          <p:cNvSpPr txBox="1"/>
          <p:nvPr/>
        </p:nvSpPr>
        <p:spPr>
          <a:xfrm>
            <a:off x="2437466" y="914377"/>
            <a:ext cx="9589635" cy="93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3. Một số đoạn văn hay</a:t>
            </a:r>
            <a:endParaRPr sz="560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9969" y="6836362"/>
            <a:ext cx="1090178" cy="121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97967" y="416635"/>
            <a:ext cx="1722666" cy="1205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8"/>
          <p:cNvSpPr/>
          <p:nvPr/>
        </p:nvSpPr>
        <p:spPr>
          <a:xfrm>
            <a:off x="2027450" y="2453200"/>
            <a:ext cx="14233110" cy="5635240"/>
          </a:xfrm>
          <a:custGeom>
            <a:avLst/>
            <a:gdLst/>
            <a:ahLst/>
            <a:cxnLst/>
            <a:rect l="l" t="t" r="r" b="b"/>
            <a:pathLst>
              <a:path w="4861865" h="2017991" extrusionOk="0">
                <a:moveTo>
                  <a:pt x="0" y="0"/>
                </a:moveTo>
                <a:lnTo>
                  <a:pt x="4861865" y="0"/>
                </a:lnTo>
                <a:lnTo>
                  <a:pt x="4861865" y="2017991"/>
                </a:lnTo>
                <a:lnTo>
                  <a:pt x="0" y="20179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5" name="Google Shape;415;p18"/>
          <p:cNvSpPr/>
          <p:nvPr/>
        </p:nvSpPr>
        <p:spPr>
          <a:xfrm>
            <a:off x="2401703" y="914854"/>
            <a:ext cx="13484593" cy="1839842"/>
          </a:xfrm>
          <a:custGeom>
            <a:avLst/>
            <a:gdLst/>
            <a:ahLst/>
            <a:cxnLst/>
            <a:rect l="l" t="t" r="r" b="b"/>
            <a:pathLst>
              <a:path w="7480069" h="1020583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574813"/>
                </a:lnTo>
                <a:lnTo>
                  <a:pt x="0" y="649743"/>
                </a:lnTo>
                <a:lnTo>
                  <a:pt x="0" y="734833"/>
                </a:lnTo>
                <a:lnTo>
                  <a:pt x="3641090" y="734833"/>
                </a:lnTo>
                <a:lnTo>
                  <a:pt x="3759200" y="1020583"/>
                </a:lnTo>
                <a:lnTo>
                  <a:pt x="3877310" y="734833"/>
                </a:lnTo>
                <a:lnTo>
                  <a:pt x="7480069" y="734833"/>
                </a:lnTo>
                <a:lnTo>
                  <a:pt x="7480069" y="649743"/>
                </a:lnTo>
                <a:lnTo>
                  <a:pt x="7480069" y="574813"/>
                </a:lnTo>
                <a:lnTo>
                  <a:pt x="7480069" y="148590"/>
                </a:lnTo>
                <a:lnTo>
                  <a:pt x="7480069" y="107950"/>
                </a:lnTo>
                <a:lnTo>
                  <a:pt x="7480069" y="0"/>
                </a:lnTo>
                <a:lnTo>
                  <a:pt x="0" y="0"/>
                </a:lnTo>
                <a:close/>
              </a:path>
            </a:pathLst>
          </a:custGeom>
          <a:solidFill>
            <a:srgbClr val="6A9221"/>
          </a:solidFill>
          <a:ln>
            <a:noFill/>
          </a:ln>
        </p:spPr>
      </p:sp>
      <p:sp>
        <p:nvSpPr>
          <p:cNvPr id="416" name="Google Shape;416;p18"/>
          <p:cNvSpPr/>
          <p:nvPr/>
        </p:nvSpPr>
        <p:spPr>
          <a:xfrm>
            <a:off x="-365717" y="8935481"/>
            <a:ext cx="19019431" cy="2293127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6A9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7" name="Google Shape;4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31185">
            <a:off x="5136878" y="9495278"/>
            <a:ext cx="1829867" cy="28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35583" y="9299450"/>
            <a:ext cx="905913" cy="680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8"/>
          <p:cNvPicPr preferRelativeResize="0"/>
          <p:nvPr/>
        </p:nvPicPr>
        <p:blipFill rotWithShape="1">
          <a:blip r:embed="rId5">
            <a:alphaModFix/>
          </a:blip>
          <a:srcRect l="18384" t="9330"/>
          <a:stretch/>
        </p:blipFill>
        <p:spPr>
          <a:xfrm>
            <a:off x="0" y="0"/>
            <a:ext cx="2559192" cy="403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8"/>
          <p:cNvPicPr preferRelativeResize="0"/>
          <p:nvPr/>
        </p:nvPicPr>
        <p:blipFill rotWithShape="1">
          <a:blip r:embed="rId5">
            <a:alphaModFix/>
          </a:blip>
          <a:srcRect l="18384" t="9330"/>
          <a:stretch/>
        </p:blipFill>
        <p:spPr>
          <a:xfrm flipH="1">
            <a:off x="15728808" y="0"/>
            <a:ext cx="2559192" cy="403275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8"/>
          <p:cNvSpPr txBox="1"/>
          <p:nvPr/>
        </p:nvSpPr>
        <p:spPr>
          <a:xfrm>
            <a:off x="2256043" y="2754703"/>
            <a:ext cx="10759200" cy="1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65928"/>
              </a:buClr>
              <a:buSzPts val="4200"/>
              <a:buFont typeface="Arial"/>
              <a:buChar char="•"/>
            </a:pPr>
            <a:r>
              <a:rPr lang="en-US" sz="420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Đọc lại bài văn, phát hiện lỗi sai trong bài.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8"/>
          <p:cNvSpPr txBox="1"/>
          <p:nvPr/>
        </p:nvSpPr>
        <p:spPr>
          <a:xfrm>
            <a:off x="4237327" y="1181100"/>
            <a:ext cx="9813347" cy="94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 Chữa lỗi và viết lại bài</a:t>
            </a:r>
            <a:endParaRPr sz="66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8"/>
          <p:cNvSpPr txBox="1"/>
          <p:nvPr/>
        </p:nvSpPr>
        <p:spPr>
          <a:xfrm>
            <a:off x="2256043" y="3650838"/>
            <a:ext cx="107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65928"/>
              </a:buClr>
              <a:buSzPts val="4200"/>
              <a:buFont typeface="Arial"/>
              <a:buChar char="•"/>
            </a:pPr>
            <a:r>
              <a:rPr lang="en-US" sz="420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Sửa lỗi sai trong bài làm.</a:t>
            </a:r>
            <a:endParaRPr/>
          </a:p>
        </p:txBody>
      </p:sp>
      <p:sp>
        <p:nvSpPr>
          <p:cNvPr id="424" name="Google Shape;424;p18"/>
          <p:cNvSpPr txBox="1"/>
          <p:nvPr/>
        </p:nvSpPr>
        <p:spPr>
          <a:xfrm>
            <a:off x="2256048" y="4527425"/>
            <a:ext cx="1348470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65928"/>
              </a:buClr>
              <a:buSzPts val="4200"/>
              <a:buFont typeface="Arial"/>
              <a:buChar char="•"/>
            </a:pPr>
            <a:r>
              <a:rPr lang="en-US" sz="420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Chọn một đoạn trong bài và viết lại theo cách khác hay </a:t>
            </a:r>
            <a:r>
              <a:rPr lang="en-US" sz="4200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hơn</a:t>
            </a:r>
            <a:endParaRPr sz="420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92449" y="5927200"/>
            <a:ext cx="4399888" cy="439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9"/>
          <p:cNvSpPr txBox="1"/>
          <p:nvPr/>
        </p:nvSpPr>
        <p:spPr>
          <a:xfrm>
            <a:off x="2943225" y="840543"/>
            <a:ext cx="12401550" cy="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1581F"/>
                </a:solidFill>
                <a:latin typeface="Arial"/>
                <a:ea typeface="Arial"/>
                <a:cs typeface="Arial"/>
                <a:sym typeface="Arial"/>
              </a:rPr>
              <a:t>Đánh giá mục tiêu</a:t>
            </a:r>
            <a:endParaRPr sz="7200">
              <a:solidFill>
                <a:srgbClr val="D158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669" y="5648930"/>
            <a:ext cx="1124198" cy="1124198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9"/>
          <p:cNvSpPr txBox="1"/>
          <p:nvPr/>
        </p:nvSpPr>
        <p:spPr>
          <a:xfrm>
            <a:off x="8040599" y="5648930"/>
            <a:ext cx="762913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Chọn và viết lại một đoạn văn trong bài làm với đầy đủ các tiêu chí</a:t>
            </a:r>
            <a:endParaRPr sz="400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669" y="3221780"/>
            <a:ext cx="1124198" cy="1124198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9"/>
          <p:cNvSpPr txBox="1"/>
          <p:nvPr/>
        </p:nvSpPr>
        <p:spPr>
          <a:xfrm>
            <a:off x="8040599" y="2961582"/>
            <a:ext cx="8193074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Suy ngẫm được điểm làm tốt và điểm cần cải thiện khi miêu tả </a:t>
            </a:r>
            <a:r>
              <a:rPr lang="en-US" sz="4000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đồ vật</a:t>
            </a:r>
            <a:endParaRPr sz="400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37419" y="9107373"/>
            <a:ext cx="1221881" cy="917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46986" y="9469457"/>
            <a:ext cx="1829867" cy="28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233673" y="207474"/>
            <a:ext cx="1847769" cy="190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9"/>
          <p:cNvPicPr preferRelativeResize="0"/>
          <p:nvPr/>
        </p:nvPicPr>
        <p:blipFill rotWithShape="1">
          <a:blip r:embed="rId8">
            <a:alphaModFix/>
          </a:blip>
          <a:srcRect l="26329"/>
          <a:stretch/>
        </p:blipFill>
        <p:spPr>
          <a:xfrm>
            <a:off x="0" y="707633"/>
            <a:ext cx="1779256" cy="162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86752" y="1316786"/>
            <a:ext cx="1185009" cy="67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955850">
            <a:off x="-620510" y="-691459"/>
            <a:ext cx="2344257" cy="180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14635392" y="6919619"/>
            <a:ext cx="3968392" cy="414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332406">
            <a:off x="415646" y="8880666"/>
            <a:ext cx="3579719" cy="194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895624" y="8171876"/>
            <a:ext cx="3101130" cy="283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849466" y="2877294"/>
            <a:ext cx="5532202" cy="690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19"/>
          <p:cNvPicPr preferRelativeResize="0"/>
          <p:nvPr/>
        </p:nvPicPr>
        <p:blipFill rotWithShape="1">
          <a:blip r:embed="rId15">
            <a:alphaModFix/>
          </a:blip>
          <a:srcRect l="10294" t="30410" r="53431" b="36911"/>
          <a:stretch/>
        </p:blipFill>
        <p:spPr>
          <a:xfrm>
            <a:off x="6409434" y="3279178"/>
            <a:ext cx="1096433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9"/>
          <p:cNvPicPr preferRelativeResize="0"/>
          <p:nvPr/>
        </p:nvPicPr>
        <p:blipFill rotWithShape="1">
          <a:blip r:embed="rId15">
            <a:alphaModFix/>
          </a:blip>
          <a:srcRect l="10294" t="30410" r="53431" b="36911"/>
          <a:stretch/>
        </p:blipFill>
        <p:spPr>
          <a:xfrm>
            <a:off x="6409434" y="5711603"/>
            <a:ext cx="1096433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"/>
          <p:cNvSpPr txBox="1"/>
          <p:nvPr/>
        </p:nvSpPr>
        <p:spPr>
          <a:xfrm>
            <a:off x="1662325" y="2226424"/>
            <a:ext cx="1496335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u="none">
                <a:solidFill>
                  <a:srgbClr val="D1581F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 sz="7200" u="none">
              <a:solidFill>
                <a:srgbClr val="D158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0"/>
          <p:cNvSpPr/>
          <p:nvPr/>
        </p:nvSpPr>
        <p:spPr>
          <a:xfrm rot="5400000">
            <a:off x="12929053" y="3288652"/>
            <a:ext cx="3217059" cy="5339273"/>
          </a:xfrm>
          <a:custGeom>
            <a:avLst/>
            <a:gdLst/>
            <a:ahLst/>
            <a:cxnLst/>
            <a:rect l="l" t="t" r="r" b="b"/>
            <a:pathLst>
              <a:path w="7480069" h="8374575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7928805"/>
                </a:lnTo>
                <a:lnTo>
                  <a:pt x="0" y="8003734"/>
                </a:lnTo>
                <a:lnTo>
                  <a:pt x="0" y="8088825"/>
                </a:lnTo>
                <a:lnTo>
                  <a:pt x="3641090" y="8088825"/>
                </a:lnTo>
                <a:lnTo>
                  <a:pt x="3759200" y="8374575"/>
                </a:lnTo>
                <a:lnTo>
                  <a:pt x="3877310" y="8088825"/>
                </a:lnTo>
                <a:lnTo>
                  <a:pt x="7480069" y="8088825"/>
                </a:lnTo>
                <a:lnTo>
                  <a:pt x="7480069" y="8003734"/>
                </a:lnTo>
                <a:lnTo>
                  <a:pt x="7480069" y="7928805"/>
                </a:lnTo>
                <a:lnTo>
                  <a:pt x="7480069" y="148590"/>
                </a:lnTo>
                <a:lnTo>
                  <a:pt x="7480069" y="107950"/>
                </a:lnTo>
                <a:lnTo>
                  <a:pt x="74800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3" name="Google Shape;453;p20"/>
          <p:cNvSpPr txBox="1"/>
          <p:nvPr/>
        </p:nvSpPr>
        <p:spPr>
          <a:xfrm>
            <a:off x="12454091" y="5295900"/>
            <a:ext cx="4432442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- Chuẩn bị bài sau: Ôn tập </a:t>
            </a:r>
            <a:r>
              <a:rPr lang="en-US" sz="3600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về tả cây cối</a:t>
            </a:r>
            <a:endParaRPr sz="3600" u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20"/>
          <p:cNvPicPr preferRelativeResize="0"/>
          <p:nvPr/>
        </p:nvPicPr>
        <p:blipFill rotWithShape="1">
          <a:blip r:embed="rId3">
            <a:alphaModFix/>
          </a:blip>
          <a:srcRect l="482" r="559" b="36052"/>
          <a:stretch/>
        </p:blipFill>
        <p:spPr>
          <a:xfrm>
            <a:off x="0" y="8935342"/>
            <a:ext cx="18288000" cy="135165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0"/>
          <p:cNvSpPr/>
          <p:nvPr/>
        </p:nvSpPr>
        <p:spPr>
          <a:xfrm rot="-5400000">
            <a:off x="2192357" y="3288652"/>
            <a:ext cx="3217059" cy="5339273"/>
          </a:xfrm>
          <a:custGeom>
            <a:avLst/>
            <a:gdLst/>
            <a:ahLst/>
            <a:cxnLst/>
            <a:rect l="l" t="t" r="r" b="b"/>
            <a:pathLst>
              <a:path w="7480069" h="8374575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7928805"/>
                </a:lnTo>
                <a:lnTo>
                  <a:pt x="0" y="8003734"/>
                </a:lnTo>
                <a:lnTo>
                  <a:pt x="0" y="8088825"/>
                </a:lnTo>
                <a:lnTo>
                  <a:pt x="3641090" y="8088825"/>
                </a:lnTo>
                <a:lnTo>
                  <a:pt x="3759200" y="8374575"/>
                </a:lnTo>
                <a:lnTo>
                  <a:pt x="3877310" y="8088825"/>
                </a:lnTo>
                <a:lnTo>
                  <a:pt x="7480069" y="8088825"/>
                </a:lnTo>
                <a:lnTo>
                  <a:pt x="7480069" y="8003734"/>
                </a:lnTo>
                <a:lnTo>
                  <a:pt x="7480069" y="7928805"/>
                </a:lnTo>
                <a:lnTo>
                  <a:pt x="7480069" y="148590"/>
                </a:lnTo>
                <a:lnTo>
                  <a:pt x="7480069" y="107950"/>
                </a:lnTo>
                <a:lnTo>
                  <a:pt x="74800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6" name="Google Shape;456;p20"/>
          <p:cNvSpPr txBox="1"/>
          <p:nvPr/>
        </p:nvSpPr>
        <p:spPr>
          <a:xfrm>
            <a:off x="1568837" y="5295900"/>
            <a:ext cx="4603363" cy="58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- Về nhà viết lại  bài </a:t>
            </a:r>
            <a:r>
              <a:rPr lang="en-US" sz="360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văn.</a:t>
            </a:r>
            <a:endParaRPr sz="3600" u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20"/>
          <p:cNvPicPr preferRelativeResize="0"/>
          <p:nvPr/>
        </p:nvPicPr>
        <p:blipFill rotWithShape="1">
          <a:blip r:embed="rId4">
            <a:alphaModFix/>
          </a:blip>
          <a:srcRect b="57300"/>
          <a:stretch/>
        </p:blipFill>
        <p:spPr>
          <a:xfrm rot="10800000">
            <a:off x="7697431" y="0"/>
            <a:ext cx="2893137" cy="168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95945" flipH="1">
            <a:off x="5182663" y="168655"/>
            <a:ext cx="1932077" cy="150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0"/>
          <p:cNvPicPr preferRelativeResize="0"/>
          <p:nvPr/>
        </p:nvPicPr>
        <p:blipFill rotWithShape="1">
          <a:blip r:embed="rId6">
            <a:alphaModFix/>
          </a:blip>
          <a:srcRect r="15852"/>
          <a:stretch/>
        </p:blipFill>
        <p:spPr>
          <a:xfrm rot="6624818">
            <a:off x="-452630" y="669378"/>
            <a:ext cx="3355240" cy="238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22840" y="-349765"/>
            <a:ext cx="1163084" cy="20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3797326" y="-349765"/>
            <a:ext cx="1163084" cy="20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95945" flipH="1">
            <a:off x="11321540" y="168655"/>
            <a:ext cx="1932077" cy="150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0"/>
          <p:cNvPicPr preferRelativeResize="0"/>
          <p:nvPr/>
        </p:nvPicPr>
        <p:blipFill rotWithShape="1">
          <a:blip r:embed="rId6">
            <a:alphaModFix/>
          </a:blip>
          <a:srcRect r="15852"/>
          <a:stretch/>
        </p:blipFill>
        <p:spPr>
          <a:xfrm rot="-6571224" flipH="1">
            <a:off x="15403630" y="677901"/>
            <a:ext cx="3355240" cy="238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3107" y="2832884"/>
            <a:ext cx="7772400" cy="7690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8940" y="700099"/>
            <a:ext cx="14944513" cy="78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084" y="5588679"/>
            <a:ext cx="2263713" cy="396273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1"/>
          <p:cNvSpPr txBox="1"/>
          <p:nvPr/>
        </p:nvSpPr>
        <p:spPr>
          <a:xfrm>
            <a:off x="3967328" y="2541742"/>
            <a:ext cx="10353339" cy="31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u="none">
                <a:solidFill>
                  <a:srgbClr val="BB332A"/>
                </a:solidFill>
                <a:latin typeface="Nunito"/>
                <a:ea typeface="Nunito"/>
                <a:cs typeface="Nunito"/>
                <a:sym typeface="Nunito"/>
              </a:rPr>
              <a:t>Chào tạm biệt và hẹn gặp lại</a:t>
            </a:r>
            <a:endParaRPr sz="10000" b="1" u="none">
              <a:solidFill>
                <a:srgbClr val="BB332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2" name="Google Shape;472;p21"/>
          <p:cNvSpPr/>
          <p:nvPr/>
        </p:nvSpPr>
        <p:spPr>
          <a:xfrm>
            <a:off x="-365717" y="8935481"/>
            <a:ext cx="19019431" cy="2293127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6A9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3" name="Google Shape;473;p21"/>
          <p:cNvPicPr preferRelativeResize="0"/>
          <p:nvPr/>
        </p:nvPicPr>
        <p:blipFill rotWithShape="1">
          <a:blip r:embed="rId5">
            <a:alphaModFix/>
          </a:blip>
          <a:srcRect r="2332" b="3052"/>
          <a:stretch/>
        </p:blipFill>
        <p:spPr>
          <a:xfrm>
            <a:off x="14497719" y="8335273"/>
            <a:ext cx="3790281" cy="195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1"/>
          <p:cNvPicPr preferRelativeResize="0"/>
          <p:nvPr/>
        </p:nvPicPr>
        <p:blipFill rotWithShape="1">
          <a:blip r:embed="rId5">
            <a:alphaModFix/>
          </a:blip>
          <a:srcRect l="2333" b="3052"/>
          <a:stretch/>
        </p:blipFill>
        <p:spPr>
          <a:xfrm>
            <a:off x="0" y="8335273"/>
            <a:ext cx="3790281" cy="195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1"/>
          <p:cNvPicPr preferRelativeResize="0"/>
          <p:nvPr/>
        </p:nvPicPr>
        <p:blipFill rotWithShape="1">
          <a:blip r:embed="rId6">
            <a:alphaModFix/>
          </a:blip>
          <a:srcRect b="77966"/>
          <a:stretch/>
        </p:blipFill>
        <p:spPr>
          <a:xfrm>
            <a:off x="5650664" y="5918901"/>
            <a:ext cx="6986672" cy="109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6595" y="5688565"/>
            <a:ext cx="5213032" cy="425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10738" y="6916040"/>
            <a:ext cx="4569975" cy="456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2943225" y="840543"/>
            <a:ext cx="124015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D1581F"/>
                </a:solidFill>
                <a:latin typeface="Arial"/>
                <a:ea typeface="Arial"/>
                <a:cs typeface="Arial"/>
                <a:sym typeface="Arial"/>
              </a:rPr>
              <a:t>Mục tiêu bài học</a:t>
            </a:r>
            <a:endParaRPr sz="7200" b="0" i="0" u="none" strike="noStrike" cap="none">
              <a:solidFill>
                <a:srgbClr val="D158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669" y="5648930"/>
            <a:ext cx="1124198" cy="112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8040599" y="5648930"/>
            <a:ext cx="762913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Chọn và viết lại một đoạn văn trong bài làm với đầy đủ các tiêu chí</a:t>
            </a:r>
            <a:endParaRPr sz="4000" b="0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669" y="3221780"/>
            <a:ext cx="1124198" cy="112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8040599" y="2961582"/>
            <a:ext cx="8193074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Suy ngẫm được điểm làm tốt và điểm cần cải thiện khi miêu tả </a:t>
            </a:r>
            <a:r>
              <a:rPr lang="en-US" sz="4000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đồ vật</a:t>
            </a:r>
            <a:endParaRPr sz="4000" b="0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37419" y="9107373"/>
            <a:ext cx="1221881" cy="917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46986" y="9469457"/>
            <a:ext cx="1829867" cy="28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233673" y="207474"/>
            <a:ext cx="1847769" cy="190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8">
            <a:alphaModFix/>
          </a:blip>
          <a:srcRect l="26329"/>
          <a:stretch/>
        </p:blipFill>
        <p:spPr>
          <a:xfrm>
            <a:off x="0" y="707633"/>
            <a:ext cx="1779256" cy="162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86752" y="1316786"/>
            <a:ext cx="1185009" cy="67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955850">
            <a:off x="-620510" y="-691459"/>
            <a:ext cx="2344257" cy="180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14635392" y="6919619"/>
            <a:ext cx="3968392" cy="414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332406">
            <a:off x="415646" y="8880666"/>
            <a:ext cx="3579719" cy="194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895624" y="8171876"/>
            <a:ext cx="3101130" cy="283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849466" y="2877294"/>
            <a:ext cx="5532202" cy="6904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2943225" y="840543"/>
            <a:ext cx="12401550" cy="93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>
                <a:solidFill>
                  <a:srgbClr val="D1581F"/>
                </a:solidFill>
                <a:latin typeface="Arial"/>
                <a:ea typeface="Arial"/>
                <a:cs typeface="Arial"/>
                <a:sym typeface="Arial"/>
              </a:rPr>
              <a:t>Nội dung</a:t>
            </a:r>
            <a:endParaRPr sz="8800" b="0" i="0" u="none" strike="noStrike" cap="none">
              <a:solidFill>
                <a:srgbClr val="D158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2564325" y="6053718"/>
            <a:ext cx="954562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Đọc một số đoạn văn hay.</a:t>
            </a:r>
            <a:endParaRPr sz="4800" b="1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2943225" y="3027760"/>
            <a:ext cx="8193074" cy="88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Xác định yêu cầu đề.</a:t>
            </a:r>
            <a:endParaRPr sz="4800" b="1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l="26329"/>
          <a:stretch/>
        </p:blipFill>
        <p:spPr>
          <a:xfrm>
            <a:off x="0" y="707633"/>
            <a:ext cx="1779256" cy="162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752" y="1316786"/>
            <a:ext cx="1185009" cy="67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55850">
            <a:off x="-620510" y="-691459"/>
            <a:ext cx="2344257" cy="18029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3"/>
          <p:cNvGrpSpPr/>
          <p:nvPr/>
        </p:nvGrpSpPr>
        <p:grpSpPr>
          <a:xfrm>
            <a:off x="978929" y="2677317"/>
            <a:ext cx="1392832" cy="1439958"/>
            <a:chOff x="6402444" y="3041822"/>
            <a:chExt cx="1392832" cy="1439958"/>
          </a:xfrm>
        </p:grpSpPr>
        <p:pic>
          <p:nvPicPr>
            <p:cNvPr id="125" name="Google Shape;125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02444" y="3041822"/>
              <a:ext cx="1392832" cy="14399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3"/>
            <p:cNvSpPr txBox="1"/>
            <p:nvPr/>
          </p:nvSpPr>
          <p:spPr>
            <a:xfrm>
              <a:off x="6762592" y="3154507"/>
              <a:ext cx="672535" cy="1214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55" b="0" i="0" u="none" strike="noStrike" cap="none">
                  <a:solidFill>
                    <a:srgbClr val="FFE7D3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8314759" y="4040494"/>
            <a:ext cx="12096102" cy="1439958"/>
            <a:chOff x="989089" y="5224429"/>
            <a:chExt cx="12096102" cy="1439958"/>
          </a:xfrm>
        </p:grpSpPr>
        <p:sp>
          <p:nvSpPr>
            <p:cNvPr id="128" name="Google Shape;128;p3"/>
            <p:cNvSpPr txBox="1"/>
            <p:nvPr/>
          </p:nvSpPr>
          <p:spPr>
            <a:xfrm>
              <a:off x="3006167" y="5845044"/>
              <a:ext cx="10079024" cy="624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>
                  <a:solidFill>
                    <a:srgbClr val="065928"/>
                  </a:solidFill>
                  <a:latin typeface="Calibri"/>
                  <a:ea typeface="Calibri"/>
                  <a:cs typeface="Calibri"/>
                  <a:sym typeface="Calibri"/>
                </a:rPr>
                <a:t>Hướng dẫn đánh giá bài làm.</a:t>
              </a:r>
              <a:endParaRPr sz="4800" b="1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3"/>
            <p:cNvGrpSpPr/>
            <p:nvPr/>
          </p:nvGrpSpPr>
          <p:grpSpPr>
            <a:xfrm>
              <a:off x="989089" y="5224429"/>
              <a:ext cx="1392832" cy="1439958"/>
              <a:chOff x="6402444" y="3041822"/>
              <a:chExt cx="1392832" cy="1439958"/>
            </a:xfrm>
          </p:grpSpPr>
          <p:pic>
            <p:nvPicPr>
              <p:cNvPr id="130" name="Google Shape;130;p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402444" y="3041822"/>
                <a:ext cx="1392832" cy="143995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1" name="Google Shape;131;p3"/>
              <p:cNvSpPr txBox="1"/>
              <p:nvPr/>
            </p:nvSpPr>
            <p:spPr>
              <a:xfrm>
                <a:off x="6762592" y="3154507"/>
                <a:ext cx="672535" cy="1218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755" b="0" i="0" u="none" strike="noStrike" cap="none">
                    <a:solidFill>
                      <a:srgbClr val="FFE7D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</p:grpSp>
      <p:grpSp>
        <p:nvGrpSpPr>
          <p:cNvPr id="132" name="Google Shape;132;p3"/>
          <p:cNvGrpSpPr/>
          <p:nvPr/>
        </p:nvGrpSpPr>
        <p:grpSpPr>
          <a:xfrm>
            <a:off x="964125" y="5508925"/>
            <a:ext cx="1392832" cy="1439958"/>
            <a:chOff x="6402444" y="3041822"/>
            <a:chExt cx="1392832" cy="1439958"/>
          </a:xfrm>
        </p:grpSpPr>
        <p:pic>
          <p:nvPicPr>
            <p:cNvPr id="133" name="Google Shape;13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02444" y="3041822"/>
              <a:ext cx="1392832" cy="14399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3"/>
            <p:cNvSpPr txBox="1"/>
            <p:nvPr/>
          </p:nvSpPr>
          <p:spPr>
            <a:xfrm>
              <a:off x="6762592" y="3154507"/>
              <a:ext cx="672535" cy="1218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55" b="0" i="0" u="none" strike="noStrike" cap="none">
                  <a:solidFill>
                    <a:srgbClr val="FFE7D3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135" name="Google Shape;135;p3"/>
          <p:cNvGrpSpPr/>
          <p:nvPr/>
        </p:nvGrpSpPr>
        <p:grpSpPr>
          <a:xfrm>
            <a:off x="7134753" y="7721224"/>
            <a:ext cx="1392832" cy="1439958"/>
            <a:chOff x="6402444" y="3041822"/>
            <a:chExt cx="1392832" cy="1439958"/>
          </a:xfrm>
        </p:grpSpPr>
        <p:pic>
          <p:nvPicPr>
            <p:cNvPr id="136" name="Google Shape;136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02444" y="3041822"/>
              <a:ext cx="1392832" cy="14399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3"/>
            <p:cNvSpPr txBox="1"/>
            <p:nvPr/>
          </p:nvSpPr>
          <p:spPr>
            <a:xfrm>
              <a:off x="6762592" y="3154507"/>
              <a:ext cx="672535" cy="1218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55" b="0" i="0" u="none" strike="noStrike" cap="none">
                  <a:solidFill>
                    <a:srgbClr val="FFE7D3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sp>
        <p:nvSpPr>
          <p:cNvPr id="138" name="Google Shape;138;p3"/>
          <p:cNvSpPr txBox="1"/>
          <p:nvPr/>
        </p:nvSpPr>
        <p:spPr>
          <a:xfrm>
            <a:off x="9088120" y="8332726"/>
            <a:ext cx="9545624" cy="62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Chữa lỗi và viết lại bài.</a:t>
            </a:r>
            <a:endParaRPr sz="4800" b="1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4242" y="7933235"/>
            <a:ext cx="1888408" cy="205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60932" y="2214076"/>
            <a:ext cx="1847617" cy="167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7856990" y="6878113"/>
            <a:ext cx="850670" cy="130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9055308" y="3354213"/>
            <a:ext cx="850670" cy="130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3111" y="1892934"/>
            <a:ext cx="850670" cy="130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7320" y="4712139"/>
            <a:ext cx="850670" cy="130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840800" y="473039"/>
            <a:ext cx="3042072" cy="218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11">
            <a:alphaModFix/>
          </a:blip>
          <a:srcRect l="5444" b="31324"/>
          <a:stretch/>
        </p:blipFill>
        <p:spPr>
          <a:xfrm>
            <a:off x="-227345" y="9268944"/>
            <a:ext cx="18742690" cy="277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139955" y="9221634"/>
            <a:ext cx="1221881" cy="917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/>
          <p:nvPr/>
        </p:nvSpPr>
        <p:spPr>
          <a:xfrm>
            <a:off x="-281721" y="8831400"/>
            <a:ext cx="19019431" cy="2293127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6A9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38264" y="201557"/>
            <a:ext cx="3042072" cy="218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4207" y="8433435"/>
            <a:ext cx="920337" cy="69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9282" y="8463316"/>
            <a:ext cx="905913" cy="680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" y="265620"/>
            <a:ext cx="1079393" cy="7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/>
          <p:nvPr/>
        </p:nvSpPr>
        <p:spPr>
          <a:xfrm>
            <a:off x="1407639" y="272893"/>
            <a:ext cx="8688466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1. Xác định yêu cầu đề bài</a:t>
            </a:r>
            <a:endParaRPr sz="5600" b="1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457467" y="3601169"/>
            <a:ext cx="175410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Đề 3:  </a:t>
            </a:r>
            <a:r>
              <a:rPr lang="en-US" sz="4800" b="0" i="0" u="none" strike="noStrike" cap="none" smtClean="0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Tả một đồ vật trong nhà mà em yêu thích.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518346" y="1623060"/>
            <a:ext cx="129265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Đề 1:  Tả </a:t>
            </a:r>
            <a:r>
              <a:rPr lang="en-US" sz="4800" b="0" i="0" u="none" strike="noStrike" cap="none" smtClea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quyển sách </a:t>
            </a:r>
            <a:r>
              <a:rPr lang="en-US" sz="4800" b="0" i="1" u="none" strike="noStrike" cap="none" smtClea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Tiếng Việt 5, tập hai </a:t>
            </a:r>
            <a:r>
              <a:rPr lang="en-US" sz="4800" b="0" u="none" strike="noStrike" cap="none" smtClea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của em.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518345" y="2693458"/>
            <a:ext cx="129265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Đề 2:  Tả </a:t>
            </a:r>
            <a:r>
              <a:rPr lang="en-US" sz="4800" b="0" i="0" u="none" strike="noStrike" cap="none" smtClean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cái đồng hồ báo thức.</a:t>
            </a:r>
            <a:endParaRPr/>
          </a:p>
        </p:txBody>
      </p:sp>
      <p:cxnSp>
        <p:nvCxnSpPr>
          <p:cNvPr id="163" name="Google Shape;163;p4"/>
          <p:cNvCxnSpPr/>
          <p:nvPr/>
        </p:nvCxnSpPr>
        <p:spPr>
          <a:xfrm>
            <a:off x="2911194" y="2344307"/>
            <a:ext cx="7797446" cy="17417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64" name="Google Shape;164;p4"/>
          <p:cNvCxnSpPr/>
          <p:nvPr/>
        </p:nvCxnSpPr>
        <p:spPr>
          <a:xfrm>
            <a:off x="3605917" y="3391482"/>
            <a:ext cx="4583043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66" name="Google Shape;166;p4"/>
          <p:cNvCxnSpPr/>
          <p:nvPr/>
        </p:nvCxnSpPr>
        <p:spPr>
          <a:xfrm>
            <a:off x="3883893" y="5641791"/>
            <a:ext cx="9710187" cy="2526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67" name="Google Shape;167;p4"/>
          <p:cNvCxnSpPr/>
          <p:nvPr/>
        </p:nvCxnSpPr>
        <p:spPr>
          <a:xfrm>
            <a:off x="3883893" y="4533795"/>
            <a:ext cx="4305067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1" name="Google Shape;159;p4"/>
          <p:cNvSpPr txBox="1"/>
          <p:nvPr/>
        </p:nvSpPr>
        <p:spPr>
          <a:xfrm>
            <a:off x="389527" y="4685712"/>
            <a:ext cx="175410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Đề </a:t>
            </a:r>
            <a:r>
              <a:rPr lang="en-US" sz="4800" b="0" i="0" u="none" strike="noStrike" cap="none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4:  Tả một đồ vật hoặc món quà có ý nghĩa sâu sắc với em.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2" name="Google Shape;159;p4"/>
          <p:cNvSpPr txBox="1"/>
          <p:nvPr/>
        </p:nvSpPr>
        <p:spPr>
          <a:xfrm>
            <a:off x="486982" y="5897782"/>
            <a:ext cx="17541054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Đề </a:t>
            </a:r>
            <a:r>
              <a:rPr lang="en-US" sz="4800" b="0" i="0" u="none" strike="noStrike" cap="none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5:  Tả một đồ vật trong viện bảo tàng hoặc trong nhà truyền thống mà em đã có dịp quan sát.</a:t>
            </a:r>
            <a:endParaRPr>
              <a:solidFill>
                <a:srgbClr val="C00000"/>
              </a:solidFill>
            </a:endParaRPr>
          </a:p>
        </p:txBody>
      </p:sp>
      <p:cxnSp>
        <p:nvCxnSpPr>
          <p:cNvPr id="25" name="Google Shape;166;p4"/>
          <p:cNvCxnSpPr/>
          <p:nvPr/>
        </p:nvCxnSpPr>
        <p:spPr>
          <a:xfrm>
            <a:off x="3883893" y="6850342"/>
            <a:ext cx="6519947" cy="1696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7" name="Google Shape;166;p4"/>
          <p:cNvCxnSpPr/>
          <p:nvPr/>
        </p:nvCxnSpPr>
        <p:spPr>
          <a:xfrm>
            <a:off x="11981413" y="6879869"/>
            <a:ext cx="5636027" cy="1466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-365717" y="8935481"/>
            <a:ext cx="19019431" cy="2293127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6A9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31185">
            <a:off x="2609696" y="9550083"/>
            <a:ext cx="2247711" cy="35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983" y="9258300"/>
            <a:ext cx="905913" cy="680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5">
            <a:alphaModFix/>
          </a:blip>
          <a:srcRect b="19771"/>
          <a:stretch/>
        </p:blipFill>
        <p:spPr>
          <a:xfrm flipH="1">
            <a:off x="10671101" y="7844978"/>
            <a:ext cx="1621126" cy="246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98682" y="9474962"/>
            <a:ext cx="808463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91814" y="8835180"/>
            <a:ext cx="1296186" cy="110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450475">
            <a:off x="16619157" y="-49681"/>
            <a:ext cx="2723078" cy="21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492410" flipH="1">
            <a:off x="-1012494" y="-93081"/>
            <a:ext cx="2723078" cy="21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9">
            <a:alphaModFix/>
          </a:blip>
          <a:srcRect t="11764"/>
          <a:stretch/>
        </p:blipFill>
        <p:spPr>
          <a:xfrm>
            <a:off x="208919" y="7610252"/>
            <a:ext cx="1639562" cy="101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063039" y="5243007"/>
            <a:ext cx="425302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1600200" y="422013"/>
            <a:ext cx="12926597" cy="64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2. Hướng dẫn đánh giá bài làm</a:t>
            </a:r>
            <a:endParaRPr sz="5400" b="1" i="0" u="none" strike="noStrike" cap="none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6258799" y="2091311"/>
            <a:ext cx="6522826" cy="131722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65928"/>
                </a:solidFill>
                <a:latin typeface="Arial"/>
                <a:ea typeface="Arial"/>
                <a:cs typeface="Arial"/>
                <a:sym typeface="Arial"/>
              </a:rPr>
              <a:t>BỐ CỤC</a:t>
            </a:r>
            <a:endParaRPr sz="5400" b="1" i="0" u="none" strike="noStrike" cap="none">
              <a:solidFill>
                <a:srgbClr val="0659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1082389" y="5782789"/>
            <a:ext cx="4388425" cy="1317224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Mở bài</a:t>
            </a:r>
            <a:endParaRPr sz="5400" b="1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7073264" y="5782789"/>
            <a:ext cx="4388425" cy="1317224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Thân bài</a:t>
            </a:r>
            <a:endParaRPr sz="5400" b="1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2892957" y="5761664"/>
            <a:ext cx="4388425" cy="1317224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Kết bài</a:t>
            </a:r>
            <a:endParaRPr sz="5400" b="1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5"/>
          <p:cNvCxnSpPr/>
          <p:nvPr/>
        </p:nvCxnSpPr>
        <p:spPr>
          <a:xfrm flipH="1">
            <a:off x="3561425" y="3400717"/>
            <a:ext cx="5984665" cy="225324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8" name="Google Shape;188;p5"/>
          <p:cNvCxnSpPr/>
          <p:nvPr/>
        </p:nvCxnSpPr>
        <p:spPr>
          <a:xfrm>
            <a:off x="9546089" y="3408123"/>
            <a:ext cx="0" cy="2462119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9" name="Google Shape;189;p5"/>
          <p:cNvCxnSpPr/>
          <p:nvPr/>
        </p:nvCxnSpPr>
        <p:spPr>
          <a:xfrm>
            <a:off x="9522711" y="3408123"/>
            <a:ext cx="5984665" cy="225324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/>
          <p:nvPr/>
        </p:nvSpPr>
        <p:spPr>
          <a:xfrm>
            <a:off x="1143000" y="2400300"/>
            <a:ext cx="7468692" cy="6355749"/>
          </a:xfrm>
          <a:custGeom>
            <a:avLst/>
            <a:gdLst/>
            <a:ahLst/>
            <a:cxnLst/>
            <a:rect l="l" t="t" r="r" b="b"/>
            <a:pathLst>
              <a:path w="7687971" h="4048338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3602568"/>
                </a:lnTo>
                <a:lnTo>
                  <a:pt x="0" y="3677498"/>
                </a:lnTo>
                <a:lnTo>
                  <a:pt x="0" y="3762588"/>
                </a:lnTo>
                <a:lnTo>
                  <a:pt x="3641090" y="3762588"/>
                </a:lnTo>
                <a:lnTo>
                  <a:pt x="3759200" y="4048338"/>
                </a:lnTo>
                <a:lnTo>
                  <a:pt x="3877310" y="3762588"/>
                </a:lnTo>
                <a:lnTo>
                  <a:pt x="7687971" y="3762588"/>
                </a:lnTo>
                <a:lnTo>
                  <a:pt x="7687971" y="3677498"/>
                </a:lnTo>
                <a:lnTo>
                  <a:pt x="7687971" y="3602568"/>
                </a:lnTo>
                <a:lnTo>
                  <a:pt x="7687971" y="148590"/>
                </a:lnTo>
                <a:lnTo>
                  <a:pt x="7687971" y="107950"/>
                </a:lnTo>
                <a:lnTo>
                  <a:pt x="7687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5" name="Google Shape;195;p6"/>
          <p:cNvSpPr/>
          <p:nvPr/>
        </p:nvSpPr>
        <p:spPr>
          <a:xfrm>
            <a:off x="9296400" y="2333963"/>
            <a:ext cx="8229600" cy="6422086"/>
          </a:xfrm>
          <a:custGeom>
            <a:avLst/>
            <a:gdLst/>
            <a:ahLst/>
            <a:cxnLst/>
            <a:rect l="l" t="t" r="r" b="b"/>
            <a:pathLst>
              <a:path w="7687971" h="4048338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3602568"/>
                </a:lnTo>
                <a:lnTo>
                  <a:pt x="0" y="3677498"/>
                </a:lnTo>
                <a:lnTo>
                  <a:pt x="0" y="3762588"/>
                </a:lnTo>
                <a:lnTo>
                  <a:pt x="3641090" y="3762588"/>
                </a:lnTo>
                <a:lnTo>
                  <a:pt x="3759200" y="4048338"/>
                </a:lnTo>
                <a:lnTo>
                  <a:pt x="3877310" y="3762588"/>
                </a:lnTo>
                <a:lnTo>
                  <a:pt x="7687971" y="3762588"/>
                </a:lnTo>
                <a:lnTo>
                  <a:pt x="7687971" y="3677498"/>
                </a:lnTo>
                <a:lnTo>
                  <a:pt x="7687971" y="3602568"/>
                </a:lnTo>
                <a:lnTo>
                  <a:pt x="7687971" y="148590"/>
                </a:lnTo>
                <a:lnTo>
                  <a:pt x="7687971" y="107950"/>
                </a:lnTo>
                <a:lnTo>
                  <a:pt x="7687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96" name="Google Shape;1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4214" y="179293"/>
            <a:ext cx="2630171" cy="120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4">
            <a:alphaModFix/>
          </a:blip>
          <a:srcRect l="482" r="559" b="36052"/>
          <a:stretch/>
        </p:blipFill>
        <p:spPr>
          <a:xfrm>
            <a:off x="0" y="8935342"/>
            <a:ext cx="18288000" cy="135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89615" y="0"/>
            <a:ext cx="3802269" cy="156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3737" y="7915996"/>
            <a:ext cx="2785320" cy="237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"/>
          <p:cNvPicPr preferRelativeResize="0"/>
          <p:nvPr/>
        </p:nvPicPr>
        <p:blipFill rotWithShape="1">
          <a:blip r:embed="rId7">
            <a:alphaModFix/>
          </a:blip>
          <a:srcRect b="7007"/>
          <a:stretch/>
        </p:blipFill>
        <p:spPr>
          <a:xfrm>
            <a:off x="15825856" y="8184914"/>
            <a:ext cx="2659408" cy="210208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/>
          <p:nvPr/>
        </p:nvSpPr>
        <p:spPr>
          <a:xfrm>
            <a:off x="1383825" y="4654988"/>
            <a:ext cx="719035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Đúng bố cục bài văn tả </a:t>
            </a:r>
            <a:r>
              <a:rPr lang="en-US" sz="4000" smtClean="0">
                <a:latin typeface="Calibri"/>
                <a:ea typeface="Calibri"/>
                <a:cs typeface="Calibri"/>
                <a:sym typeface="Calibri"/>
              </a:rPr>
              <a:t>đồ vật</a:t>
            </a:r>
            <a:r>
              <a:rPr lang="en-US" sz="40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Đúng chính tả, trình bày sạch sẽ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6"/>
          <p:cNvPicPr preferRelativeResize="0"/>
          <p:nvPr/>
        </p:nvPicPr>
        <p:blipFill rotWithShape="1">
          <a:blip r:embed="rId8">
            <a:alphaModFix/>
          </a:blip>
          <a:srcRect b="77966"/>
          <a:stretch/>
        </p:blipFill>
        <p:spPr>
          <a:xfrm rot="10800000" flipH="1">
            <a:off x="2506013" y="3366877"/>
            <a:ext cx="4624325" cy="6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6"/>
          <p:cNvPicPr preferRelativeResize="0"/>
          <p:nvPr/>
        </p:nvPicPr>
        <p:blipFill rotWithShape="1">
          <a:blip r:embed="rId8">
            <a:alphaModFix/>
          </a:blip>
          <a:srcRect b="77966"/>
          <a:stretch/>
        </p:blipFill>
        <p:spPr>
          <a:xfrm>
            <a:off x="11048202" y="3340794"/>
            <a:ext cx="4851240" cy="6478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6"/>
          <p:cNvSpPr/>
          <p:nvPr/>
        </p:nvSpPr>
        <p:spPr>
          <a:xfrm>
            <a:off x="3557113" y="2563848"/>
            <a:ext cx="264046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Hình thức </a:t>
            </a:r>
            <a:endParaRPr sz="44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12573000" y="2525891"/>
            <a:ext cx="24304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Nội dung </a:t>
            </a:r>
            <a:endParaRPr sz="44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9663822" y="3752103"/>
            <a:ext cx="762000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Đúng yêu cầu đề bài 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Thể hiện khả năng quan sát và chọn lọc đặc điểm miêu tả đặc sắc, phù hợp 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Diễn đạt mạch lạc, lối viết giàu cảm xúc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1818525" y="758612"/>
            <a:ext cx="13992091" cy="89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Tiêu chí đánh giá </a:t>
            </a:r>
            <a:endParaRPr sz="8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4214" y="179293"/>
            <a:ext cx="2630171" cy="120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0"/>
          <p:cNvPicPr preferRelativeResize="0"/>
          <p:nvPr/>
        </p:nvPicPr>
        <p:blipFill rotWithShape="1">
          <a:blip r:embed="rId4">
            <a:alphaModFix/>
          </a:blip>
          <a:srcRect l="482" r="559" b="36052"/>
          <a:stretch/>
        </p:blipFill>
        <p:spPr>
          <a:xfrm>
            <a:off x="1828800" y="9242933"/>
            <a:ext cx="18288000" cy="135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89615" y="0"/>
            <a:ext cx="3802269" cy="156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5412" y="8070284"/>
            <a:ext cx="2785320" cy="237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412" y="2111153"/>
            <a:ext cx="1632434" cy="74795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/>
          <p:nvPr/>
        </p:nvSpPr>
        <p:spPr>
          <a:xfrm>
            <a:off x="3124200" y="3144309"/>
            <a:ext cx="15697200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ấn tượng với điều gì nhất trong bài viết của bạn?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60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học được điều gì từ bài viết của bạn? 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60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có góp ý gì để bài viết của bạn hay hơn?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2819400" y="1016416"/>
            <a:ext cx="12401550" cy="101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u="none">
                <a:solidFill>
                  <a:srgbClr val="D1581F"/>
                </a:solidFill>
                <a:latin typeface="Arial"/>
                <a:ea typeface="Arial"/>
                <a:cs typeface="Arial"/>
                <a:sym typeface="Arial"/>
              </a:rPr>
              <a:t>Góc chia sẻ</a:t>
            </a:r>
            <a:endParaRPr sz="8800" u="none">
              <a:solidFill>
                <a:srgbClr val="D158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" name="Google Shape;267;p10"/>
          <p:cNvGrpSpPr/>
          <p:nvPr/>
        </p:nvGrpSpPr>
        <p:grpSpPr>
          <a:xfrm>
            <a:off x="1775488" y="2724836"/>
            <a:ext cx="1002271" cy="1121042"/>
            <a:chOff x="6402444" y="2822673"/>
            <a:chExt cx="1392832" cy="1659107"/>
          </a:xfrm>
        </p:grpSpPr>
        <p:pic>
          <p:nvPicPr>
            <p:cNvPr id="268" name="Google Shape;268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02444" y="3041822"/>
              <a:ext cx="1392832" cy="14399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10"/>
            <p:cNvSpPr txBox="1"/>
            <p:nvPr/>
          </p:nvSpPr>
          <p:spPr>
            <a:xfrm>
              <a:off x="6697028" y="2822673"/>
              <a:ext cx="672535" cy="1214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55">
                  <a:solidFill>
                    <a:srgbClr val="FFE7D3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pic>
        <p:nvPicPr>
          <p:cNvPr id="270" name="Google Shape;270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58986" y="2581232"/>
            <a:ext cx="401940" cy="6175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10"/>
          <p:cNvGrpSpPr/>
          <p:nvPr/>
        </p:nvGrpSpPr>
        <p:grpSpPr>
          <a:xfrm>
            <a:off x="1828800" y="4296309"/>
            <a:ext cx="1002271" cy="1142364"/>
            <a:chOff x="6402444" y="2822673"/>
            <a:chExt cx="1392832" cy="1690663"/>
          </a:xfrm>
        </p:grpSpPr>
        <p:pic>
          <p:nvPicPr>
            <p:cNvPr id="272" name="Google Shape;272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02444" y="3041822"/>
              <a:ext cx="1392832" cy="14399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10"/>
            <p:cNvSpPr txBox="1"/>
            <p:nvPr/>
          </p:nvSpPr>
          <p:spPr>
            <a:xfrm>
              <a:off x="6697028" y="2822673"/>
              <a:ext cx="672535" cy="1690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55">
                  <a:solidFill>
                    <a:srgbClr val="FFE7D3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6755">
                <a:solidFill>
                  <a:srgbClr val="FFE7D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4" name="Google Shape;274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57166" y="4143006"/>
            <a:ext cx="402919" cy="619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10"/>
          <p:cNvGrpSpPr/>
          <p:nvPr/>
        </p:nvGrpSpPr>
        <p:grpSpPr>
          <a:xfrm>
            <a:off x="1828799" y="5841972"/>
            <a:ext cx="1002271" cy="1142364"/>
            <a:chOff x="6402444" y="2822673"/>
            <a:chExt cx="1392832" cy="1690663"/>
          </a:xfrm>
        </p:grpSpPr>
        <p:pic>
          <p:nvPicPr>
            <p:cNvPr id="276" name="Google Shape;276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02444" y="3041822"/>
              <a:ext cx="1392832" cy="14399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10"/>
            <p:cNvSpPr txBox="1"/>
            <p:nvPr/>
          </p:nvSpPr>
          <p:spPr>
            <a:xfrm>
              <a:off x="6697028" y="2822673"/>
              <a:ext cx="672535" cy="1690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55">
                  <a:solidFill>
                    <a:srgbClr val="FFE7D3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pic>
        <p:nvPicPr>
          <p:cNvPr id="278" name="Google Shape;278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66589" y="5730354"/>
            <a:ext cx="401940" cy="617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4214" y="179293"/>
            <a:ext cx="2630171" cy="12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"/>
          <p:cNvSpPr/>
          <p:nvPr/>
        </p:nvSpPr>
        <p:spPr>
          <a:xfrm>
            <a:off x="3535572" y="3407975"/>
            <a:ext cx="5030292" cy="5240725"/>
          </a:xfrm>
          <a:custGeom>
            <a:avLst/>
            <a:gdLst/>
            <a:ahLst/>
            <a:cxnLst/>
            <a:rect l="l" t="t" r="r" b="b"/>
            <a:pathLst>
              <a:path w="7687971" h="4048338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3602568"/>
                </a:lnTo>
                <a:lnTo>
                  <a:pt x="0" y="3677498"/>
                </a:lnTo>
                <a:lnTo>
                  <a:pt x="0" y="3762588"/>
                </a:lnTo>
                <a:lnTo>
                  <a:pt x="3641090" y="3762588"/>
                </a:lnTo>
                <a:lnTo>
                  <a:pt x="3759200" y="4048338"/>
                </a:lnTo>
                <a:lnTo>
                  <a:pt x="3877310" y="3762588"/>
                </a:lnTo>
                <a:lnTo>
                  <a:pt x="7687971" y="3762588"/>
                </a:lnTo>
                <a:lnTo>
                  <a:pt x="7687971" y="3677498"/>
                </a:lnTo>
                <a:lnTo>
                  <a:pt x="7687971" y="3602568"/>
                </a:lnTo>
                <a:lnTo>
                  <a:pt x="7687971" y="148590"/>
                </a:lnTo>
                <a:lnTo>
                  <a:pt x="7687971" y="107950"/>
                </a:lnTo>
                <a:lnTo>
                  <a:pt x="7687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5" name="Google Shape;285;p11"/>
          <p:cNvSpPr/>
          <p:nvPr/>
        </p:nvSpPr>
        <p:spPr>
          <a:xfrm>
            <a:off x="9532264" y="3341638"/>
            <a:ext cx="5075227" cy="5307061"/>
          </a:xfrm>
          <a:custGeom>
            <a:avLst/>
            <a:gdLst/>
            <a:ahLst/>
            <a:cxnLst/>
            <a:rect l="l" t="t" r="r" b="b"/>
            <a:pathLst>
              <a:path w="7687971" h="4048338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3602568"/>
                </a:lnTo>
                <a:lnTo>
                  <a:pt x="0" y="3677498"/>
                </a:lnTo>
                <a:lnTo>
                  <a:pt x="0" y="3762588"/>
                </a:lnTo>
                <a:lnTo>
                  <a:pt x="3641090" y="3762588"/>
                </a:lnTo>
                <a:lnTo>
                  <a:pt x="3759200" y="4048338"/>
                </a:lnTo>
                <a:lnTo>
                  <a:pt x="3877310" y="3762588"/>
                </a:lnTo>
                <a:lnTo>
                  <a:pt x="7687971" y="3762588"/>
                </a:lnTo>
                <a:lnTo>
                  <a:pt x="7687971" y="3677498"/>
                </a:lnTo>
                <a:lnTo>
                  <a:pt x="7687971" y="3602568"/>
                </a:lnTo>
                <a:lnTo>
                  <a:pt x="7687971" y="148590"/>
                </a:lnTo>
                <a:lnTo>
                  <a:pt x="7687971" y="107950"/>
                </a:lnTo>
                <a:lnTo>
                  <a:pt x="7687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86" name="Google Shape;286;p11"/>
          <p:cNvPicPr preferRelativeResize="0"/>
          <p:nvPr/>
        </p:nvPicPr>
        <p:blipFill rotWithShape="1">
          <a:blip r:embed="rId4">
            <a:alphaModFix/>
          </a:blip>
          <a:srcRect l="482" r="559" b="36052"/>
          <a:stretch/>
        </p:blipFill>
        <p:spPr>
          <a:xfrm>
            <a:off x="1828800" y="9242933"/>
            <a:ext cx="18288000" cy="135165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1"/>
          <p:cNvSpPr txBox="1"/>
          <p:nvPr/>
        </p:nvSpPr>
        <p:spPr>
          <a:xfrm>
            <a:off x="9691341" y="3549622"/>
            <a:ext cx="4428761" cy="83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D1581F"/>
                </a:solidFill>
                <a:latin typeface="Calibri"/>
                <a:ea typeface="Calibri"/>
                <a:cs typeface="Calibri"/>
                <a:sym typeface="Calibri"/>
              </a:rPr>
              <a:t>Sửa lại</a:t>
            </a:r>
            <a:endParaRPr sz="7200" u="none">
              <a:solidFill>
                <a:srgbClr val="D158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1"/>
          <p:cNvSpPr txBox="1"/>
          <p:nvPr/>
        </p:nvSpPr>
        <p:spPr>
          <a:xfrm>
            <a:off x="3812118" y="3434052"/>
            <a:ext cx="4389549" cy="807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D1581F"/>
                </a:solidFill>
                <a:latin typeface="Calibri"/>
                <a:ea typeface="Calibri"/>
                <a:cs typeface="Calibri"/>
                <a:sym typeface="Calibri"/>
              </a:rPr>
              <a:t>Lỗi</a:t>
            </a:r>
            <a:endParaRPr sz="5400">
              <a:solidFill>
                <a:srgbClr val="D158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3552606" y="4648081"/>
            <a:ext cx="503768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giữ dìn</a:t>
            </a:r>
            <a:endParaRPr sz="4000" b="0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89615" y="0"/>
            <a:ext cx="3802269" cy="156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5412" y="8070284"/>
            <a:ext cx="2785320" cy="237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412" y="2111153"/>
            <a:ext cx="1632434" cy="74795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 txBox="1"/>
          <p:nvPr/>
        </p:nvSpPr>
        <p:spPr>
          <a:xfrm>
            <a:off x="9499516" y="4914900"/>
            <a:ext cx="5189221" cy="56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ctr" rtl="0">
              <a:lnSpc>
                <a:spcPct val="90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giữ gìn</a:t>
            </a:r>
            <a:endParaRPr sz="4000" b="0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11"/>
          <p:cNvPicPr preferRelativeResize="0"/>
          <p:nvPr/>
        </p:nvPicPr>
        <p:blipFill rotWithShape="1">
          <a:blip r:embed="rId8">
            <a:alphaModFix/>
          </a:blip>
          <a:srcRect b="77966"/>
          <a:stretch/>
        </p:blipFill>
        <p:spPr>
          <a:xfrm rot="10800000" flipH="1">
            <a:off x="3577342" y="4431178"/>
            <a:ext cx="4624325" cy="6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1"/>
          <p:cNvPicPr preferRelativeResize="0"/>
          <p:nvPr/>
        </p:nvPicPr>
        <p:blipFill rotWithShape="1">
          <a:blip r:embed="rId8">
            <a:alphaModFix/>
          </a:blip>
          <a:srcRect b="77966"/>
          <a:stretch/>
        </p:blipFill>
        <p:spPr>
          <a:xfrm>
            <a:off x="9746091" y="4426237"/>
            <a:ext cx="4851240" cy="6478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1"/>
          <p:cNvSpPr txBox="1"/>
          <p:nvPr/>
        </p:nvSpPr>
        <p:spPr>
          <a:xfrm>
            <a:off x="2826664" y="1843443"/>
            <a:ext cx="6705600" cy="82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BB332A"/>
                </a:solidFill>
                <a:latin typeface="Calibri"/>
                <a:ea typeface="Calibri"/>
                <a:cs typeface="Calibri"/>
                <a:sym typeface="Calibri"/>
              </a:rPr>
              <a:t>a. Lỗi chính tả</a:t>
            </a:r>
            <a:endParaRPr sz="4400">
              <a:solidFill>
                <a:srgbClr val="BB33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1"/>
          <p:cNvSpPr txBox="1"/>
          <p:nvPr/>
        </p:nvSpPr>
        <p:spPr>
          <a:xfrm>
            <a:off x="5791200" y="705565"/>
            <a:ext cx="6705600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BB332A"/>
                </a:solidFill>
                <a:latin typeface="Calibri"/>
                <a:ea typeface="Calibri"/>
                <a:cs typeface="Calibri"/>
                <a:sym typeface="Calibri"/>
              </a:rPr>
              <a:t>Một số lỗi thường mắc</a:t>
            </a:r>
            <a:endParaRPr sz="5400" b="1">
              <a:solidFill>
                <a:srgbClr val="BB33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3563537" y="5486281"/>
            <a:ext cx="503768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cuấn sách</a:t>
            </a:r>
            <a:endParaRPr sz="4000" b="0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9574855" y="5486281"/>
            <a:ext cx="503768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cuốn sách</a:t>
            </a:r>
            <a:endParaRPr sz="4000" b="0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1"/>
          <p:cNvSpPr txBox="1"/>
          <p:nvPr/>
        </p:nvSpPr>
        <p:spPr>
          <a:xfrm>
            <a:off x="3552268" y="6324481"/>
            <a:ext cx="503768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chạy quài</a:t>
            </a:r>
            <a:endParaRPr sz="4000" b="0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1"/>
          <p:cNvSpPr txBox="1"/>
          <p:nvPr/>
        </p:nvSpPr>
        <p:spPr>
          <a:xfrm>
            <a:off x="9542804" y="6274600"/>
            <a:ext cx="503768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chạy hoài</a:t>
            </a:r>
            <a:endParaRPr sz="4000" b="0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1"/>
          <p:cNvSpPr txBox="1"/>
          <p:nvPr/>
        </p:nvSpPr>
        <p:spPr>
          <a:xfrm>
            <a:off x="3429000" y="7200662"/>
            <a:ext cx="503768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trồng sách</a:t>
            </a:r>
            <a:endParaRPr sz="4000" b="0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1"/>
          <p:cNvSpPr txBox="1"/>
          <p:nvPr/>
        </p:nvSpPr>
        <p:spPr>
          <a:xfrm>
            <a:off x="9590601" y="7124700"/>
            <a:ext cx="503768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chồng sách</a:t>
            </a:r>
            <a:endParaRPr sz="4000" b="0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4214" y="-755427"/>
            <a:ext cx="2630171" cy="12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2"/>
          <p:cNvSpPr/>
          <p:nvPr/>
        </p:nvSpPr>
        <p:spPr>
          <a:xfrm>
            <a:off x="731520" y="1741734"/>
            <a:ext cx="7777396" cy="7036505"/>
          </a:xfrm>
          <a:custGeom>
            <a:avLst/>
            <a:gdLst/>
            <a:ahLst/>
            <a:cxnLst/>
            <a:rect l="l" t="t" r="r" b="b"/>
            <a:pathLst>
              <a:path w="7687971" h="4048338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3602568"/>
                </a:lnTo>
                <a:lnTo>
                  <a:pt x="0" y="3677498"/>
                </a:lnTo>
                <a:lnTo>
                  <a:pt x="0" y="3762588"/>
                </a:lnTo>
                <a:lnTo>
                  <a:pt x="3641090" y="3762588"/>
                </a:lnTo>
                <a:lnTo>
                  <a:pt x="3759200" y="4048338"/>
                </a:lnTo>
                <a:lnTo>
                  <a:pt x="3877310" y="3762588"/>
                </a:lnTo>
                <a:lnTo>
                  <a:pt x="7687971" y="3762588"/>
                </a:lnTo>
                <a:lnTo>
                  <a:pt x="7687971" y="3677498"/>
                </a:lnTo>
                <a:lnTo>
                  <a:pt x="7687971" y="3602568"/>
                </a:lnTo>
                <a:lnTo>
                  <a:pt x="7687971" y="148590"/>
                </a:lnTo>
                <a:lnTo>
                  <a:pt x="7687971" y="107950"/>
                </a:lnTo>
                <a:lnTo>
                  <a:pt x="7687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0" name="Google Shape;310;p12"/>
          <p:cNvSpPr/>
          <p:nvPr/>
        </p:nvSpPr>
        <p:spPr>
          <a:xfrm>
            <a:off x="9574855" y="1675399"/>
            <a:ext cx="7646345" cy="7102840"/>
          </a:xfrm>
          <a:custGeom>
            <a:avLst/>
            <a:gdLst/>
            <a:ahLst/>
            <a:cxnLst/>
            <a:rect l="l" t="t" r="r" b="b"/>
            <a:pathLst>
              <a:path w="7687971" h="4048338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3602568"/>
                </a:lnTo>
                <a:lnTo>
                  <a:pt x="0" y="3677498"/>
                </a:lnTo>
                <a:lnTo>
                  <a:pt x="0" y="3762588"/>
                </a:lnTo>
                <a:lnTo>
                  <a:pt x="3641090" y="3762588"/>
                </a:lnTo>
                <a:lnTo>
                  <a:pt x="3759200" y="4048338"/>
                </a:lnTo>
                <a:lnTo>
                  <a:pt x="3877310" y="3762588"/>
                </a:lnTo>
                <a:lnTo>
                  <a:pt x="7687971" y="3762588"/>
                </a:lnTo>
                <a:lnTo>
                  <a:pt x="7687971" y="3677498"/>
                </a:lnTo>
                <a:lnTo>
                  <a:pt x="7687971" y="3602568"/>
                </a:lnTo>
                <a:lnTo>
                  <a:pt x="7687971" y="148590"/>
                </a:lnTo>
                <a:lnTo>
                  <a:pt x="7687971" y="107950"/>
                </a:lnTo>
                <a:lnTo>
                  <a:pt x="7687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11" name="Google Shape;311;p12"/>
          <p:cNvPicPr preferRelativeResize="0"/>
          <p:nvPr/>
        </p:nvPicPr>
        <p:blipFill rotWithShape="1">
          <a:blip r:embed="rId4">
            <a:alphaModFix/>
          </a:blip>
          <a:srcRect l="482" r="559" b="36052"/>
          <a:stretch/>
        </p:blipFill>
        <p:spPr>
          <a:xfrm>
            <a:off x="1828800" y="9242933"/>
            <a:ext cx="18288000" cy="135165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2"/>
          <p:cNvSpPr txBox="1"/>
          <p:nvPr/>
        </p:nvSpPr>
        <p:spPr>
          <a:xfrm>
            <a:off x="11324610" y="1883382"/>
            <a:ext cx="4428761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D1581F"/>
                </a:solidFill>
                <a:latin typeface="Calibri"/>
                <a:ea typeface="Calibri"/>
                <a:cs typeface="Calibri"/>
                <a:sym typeface="Calibri"/>
              </a:rPr>
              <a:t>Sửa lỗi</a:t>
            </a:r>
            <a:endParaRPr sz="6600" u="none">
              <a:solidFill>
                <a:srgbClr val="D158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2"/>
          <p:cNvSpPr txBox="1"/>
          <p:nvPr/>
        </p:nvSpPr>
        <p:spPr>
          <a:xfrm>
            <a:off x="2749376" y="1929126"/>
            <a:ext cx="438954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D1581F"/>
                </a:solidFill>
                <a:latin typeface="Calibri"/>
                <a:ea typeface="Calibri"/>
                <a:cs typeface="Calibri"/>
                <a:sym typeface="Calibri"/>
              </a:rPr>
              <a:t>Lỗi</a:t>
            </a:r>
            <a:endParaRPr sz="4800">
              <a:solidFill>
                <a:srgbClr val="D158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2"/>
          <p:cNvSpPr txBox="1"/>
          <p:nvPr/>
        </p:nvSpPr>
        <p:spPr>
          <a:xfrm>
            <a:off x="971714" y="2913823"/>
            <a:ext cx="7297007" cy="40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lvl="1">
              <a:lnSpc>
                <a:spcPct val="130000"/>
              </a:lnSpc>
            </a:pPr>
            <a:r>
              <a:rPr lang="en-US" sz="4000" b="0" i="0" u="none" strike="noStrike" cap="none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Chiếc </a:t>
            </a:r>
            <a:r>
              <a:rPr lang="en-US" sz="4000" b="0" i="0" u="none" strike="noStrike" cap="none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đồng hồ </a:t>
            </a:r>
            <a:r>
              <a:rPr lang="en-US" sz="4000" b="0" i="0" u="none" strike="noStrike" cap="none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 </a:t>
            </a:r>
            <a:r>
              <a:rPr lang="en-US" sz="4000" b="0" i="0" u="none" strike="noStrike" cap="none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màu xanh. Lớp vỏ bên ngoài của </a:t>
            </a:r>
            <a:r>
              <a:rPr lang="en-US" sz="4000" b="0" i="0" u="none" strike="noStrike" cap="none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đồng hồ </a:t>
            </a:r>
            <a:r>
              <a:rPr lang="en-US" sz="4000" b="0" i="0" u="none" strike="noStrike" cap="none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làm bằng nhựa.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</a:t>
            </a:r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sz="4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quai xách cong cong rất tiện cho việc di chuyển</a:t>
            </a:r>
            <a:endParaRPr sz="4000" b="0" i="0" u="none" strike="noStrike" cap="none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15" name="Google Shape;31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89615" y="0"/>
            <a:ext cx="3802269" cy="156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5412" y="8070284"/>
            <a:ext cx="2785320" cy="237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412" y="2111153"/>
            <a:ext cx="1632434" cy="74795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/>
          <p:nvPr/>
        </p:nvSpPr>
        <p:spPr>
          <a:xfrm>
            <a:off x="9574855" y="3000769"/>
            <a:ext cx="7264484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Thay từ </a:t>
            </a:r>
            <a:r>
              <a:rPr lang="en-US" sz="400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đồng hồ</a:t>
            </a:r>
            <a:r>
              <a:rPr lang="en-US" sz="4000" b="0" i="0" u="none" strike="noStrike" cap="none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bằng một đại từ thay thế</a:t>
            </a:r>
            <a:endParaRPr sz="4000" b="0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2"/>
          <p:cNvPicPr preferRelativeResize="0"/>
          <p:nvPr/>
        </p:nvPicPr>
        <p:blipFill rotWithShape="1">
          <a:blip r:embed="rId8">
            <a:alphaModFix/>
          </a:blip>
          <a:srcRect b="77966"/>
          <a:stretch/>
        </p:blipFill>
        <p:spPr>
          <a:xfrm rot="10800000" flipH="1">
            <a:off x="2514600" y="2764938"/>
            <a:ext cx="4624325" cy="6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2"/>
          <p:cNvPicPr preferRelativeResize="0"/>
          <p:nvPr/>
        </p:nvPicPr>
        <p:blipFill rotWithShape="1">
          <a:blip r:embed="rId8">
            <a:alphaModFix/>
          </a:blip>
          <a:srcRect b="77966"/>
          <a:stretch/>
        </p:blipFill>
        <p:spPr>
          <a:xfrm>
            <a:off x="11379360" y="2759997"/>
            <a:ext cx="4851240" cy="6478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2"/>
          <p:cNvSpPr txBox="1"/>
          <p:nvPr/>
        </p:nvSpPr>
        <p:spPr>
          <a:xfrm>
            <a:off x="2826664" y="908723"/>
            <a:ext cx="6705600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B332A"/>
                </a:solidFill>
                <a:latin typeface="Calibri"/>
                <a:ea typeface="Calibri"/>
                <a:cs typeface="Calibri"/>
                <a:sym typeface="Calibri"/>
              </a:rPr>
              <a:t>b. Lỗi dùng từ</a:t>
            </a:r>
            <a:endParaRPr sz="4800">
              <a:solidFill>
                <a:srgbClr val="BB33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349460" y="7349871"/>
            <a:ext cx="757255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Quyển sách có 5 </a:t>
            </a:r>
            <a:r>
              <a:rPr lang="en-US" sz="4000" b="0" i="0" u="none" strike="noStrike" cap="none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tiêu điểm</a:t>
            </a:r>
            <a:r>
              <a:rPr lang="en-US" sz="4000" b="0" i="0" u="none" strike="noStrike" cap="none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2"/>
          <p:cNvSpPr txBox="1"/>
          <p:nvPr/>
        </p:nvSpPr>
        <p:spPr>
          <a:xfrm>
            <a:off x="9603140" y="7350972"/>
            <a:ext cx="726428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Quyển sách có 5 </a:t>
            </a:r>
            <a:r>
              <a:rPr lang="en-US" sz="4000" b="0" i="0" u="none" strike="noStrike" cap="none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chủ điểm</a:t>
            </a:r>
            <a:r>
              <a:rPr lang="en-US" sz="4000" b="0" i="0" u="none" strike="noStrike" cap="none" smtClean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b="0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" name="Google Shape;324;p12"/>
          <p:cNvCxnSpPr/>
          <p:nvPr/>
        </p:nvCxnSpPr>
        <p:spPr>
          <a:xfrm flipV="1">
            <a:off x="731520" y="7158380"/>
            <a:ext cx="7777396" cy="654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5" name="Google Shape;325;p12"/>
          <p:cNvCxnSpPr/>
          <p:nvPr/>
        </p:nvCxnSpPr>
        <p:spPr>
          <a:xfrm>
            <a:off x="9574855" y="7164929"/>
            <a:ext cx="7646345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6" name="Google Shape;326;p12"/>
          <p:cNvSpPr txBox="1"/>
          <p:nvPr/>
        </p:nvSpPr>
        <p:spPr>
          <a:xfrm>
            <a:off x="5709920" y="86446"/>
            <a:ext cx="6705600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BB332A"/>
                </a:solidFill>
                <a:latin typeface="Calibri"/>
                <a:ea typeface="Calibri"/>
                <a:cs typeface="Calibri"/>
                <a:sym typeface="Calibri"/>
              </a:rPr>
              <a:t>Một số lỗi thường mắc</a:t>
            </a:r>
            <a:endParaRPr sz="4800" b="1">
              <a:solidFill>
                <a:srgbClr val="BB33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628</Words>
  <Application>Microsoft Office PowerPoint</Application>
  <PresentationFormat>Custom</PresentationFormat>
  <Paragraphs>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Nunito</vt:lpstr>
      <vt:lpstr>Arial</vt:lpstr>
      <vt:lpstr>Calibri</vt:lpstr>
      <vt:lpstr>Times New Roman</vt:lpstr>
      <vt:lpstr>Gaegu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KHANH PRO</cp:lastModifiedBy>
  <cp:revision>7</cp:revision>
  <dcterms:created xsi:type="dcterms:W3CDTF">2006-08-16T00:00:00Z</dcterms:created>
  <dcterms:modified xsi:type="dcterms:W3CDTF">2022-03-05T04:56:51Z</dcterms:modified>
</cp:coreProperties>
</file>