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5" r:id="rId2"/>
    <p:sldId id="272" r:id="rId3"/>
    <p:sldId id="296" r:id="rId4"/>
    <p:sldId id="298" r:id="rId5"/>
    <p:sldId id="303" r:id="rId6"/>
    <p:sldId id="256" r:id="rId7"/>
    <p:sldId id="295" r:id="rId8"/>
    <p:sldId id="314" r:id="rId9"/>
    <p:sldId id="315" r:id="rId10"/>
    <p:sldId id="297" r:id="rId11"/>
    <p:sldId id="313" r:id="rId12"/>
    <p:sldId id="316" r:id="rId13"/>
    <p:sldId id="317" r:id="rId14"/>
    <p:sldId id="310" r:id="rId15"/>
    <p:sldId id="308" r:id="rId16"/>
    <p:sldId id="299" r:id="rId17"/>
    <p:sldId id="301" r:id="rId18"/>
    <p:sldId id="302" r:id="rId19"/>
    <p:sldId id="294" r:id="rId20"/>
    <p:sldId id="293" r:id="rId21"/>
    <p:sldId id="318" r:id="rId22"/>
    <p:sldId id="280" r:id="rId23"/>
    <p:sldId id="284" r:id="rId24"/>
  </p:sldIdLst>
  <p:sldSz cx="12192000" cy="6858000"/>
  <p:notesSz cx="6858000" cy="9144000"/>
  <p:embeddedFontLst>
    <p:embeddedFont>
      <p:font typeface="#9Slide03 Arima Madurai Black" panose="020B0604020202020204" charset="0"/>
      <p:bold r:id="rId26"/>
    </p:embeddedFont>
    <p:embeddedFont>
      <p:font typeface="#9Slide03 BoosterNextFYBlack" panose="020B0604020202020204" charset="0"/>
      <p:regular r:id="rId27"/>
    </p:embeddedFont>
    <p:embeddedFont>
      <p:font typeface="#9Slide05 Lobster" panose="020B0604020202020204" charset="0"/>
      <p:regular r:id="rId28"/>
    </p:embeddedFont>
    <p:embeddedFont>
      <p:font typeface="#9Slide05 SVNBlenda Script" panose="020B0604020202020204" charset="0"/>
      <p:regular r:id="rId29"/>
    </p:embeddedFont>
    <p:embeddedFont>
      <p:font typeface="#9Slide05 SVNCattleya Script" panose="02000000000000000000" charset="0"/>
      <p:regular r:id="rId30"/>
    </p:embeddedFont>
    <p:embeddedFont>
      <p:font typeface="#9Slide05 VL Fadilla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7" pos="24" userDrawn="1">
          <p15:clr>
            <a:srgbClr val="A4A3A4"/>
          </p15:clr>
        </p15:guide>
        <p15:guide id="8" orient="horz" pos="2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43"/>
    <a:srgbClr val="B000B9"/>
    <a:srgbClr val="C448CA"/>
    <a:srgbClr val="ED1E79"/>
    <a:srgbClr val="0000FF"/>
    <a:srgbClr val="EAEAEA"/>
    <a:srgbClr val="EED7CE"/>
    <a:srgbClr val="FF87CA"/>
    <a:srgbClr val="FFFFFF"/>
    <a:srgbClr val="FF5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78810" autoAdjust="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>
        <p:guide pos="7680"/>
        <p:guide pos="24"/>
        <p:guide orient="horz" pos="24"/>
        <p:guide orient="horz" pos="42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0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0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3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6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1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8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3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8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48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5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3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người</a:t>
            </a:r>
            <a:r>
              <a:rPr lang="en-US" altLang="zh-CN" baseline="0" dirty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6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668" b="-1650"/>
          <a:stretch/>
        </p:blipFill>
        <p:spPr>
          <a:xfrm>
            <a:off x="68704" y="3147236"/>
            <a:ext cx="3375565" cy="2570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009" y="3752459"/>
            <a:ext cx="2097793" cy="2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9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3438" y="33814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890624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138638" y="338143"/>
            <a:ext cx="1041173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thay thế những từ ngữ lặp lại trong hai đoạn văn sau bằng đại từ hoặc từ ngữ đồng nghĩa</a:t>
            </a:r>
            <a:endParaRPr lang="zh-CN" altLang="en-US" sz="1400" b="1" spc="300" dirty="0">
              <a:solidFill>
                <a:srgbClr val="C00000"/>
              </a:solidFill>
              <a:uFillTx/>
              <a:latin typeface="Tahoma" panose="020B0604030504040204" pitchFamily="34" charset="0"/>
              <a:ea typeface="字体管家天蝎座" panose="00020600040101010101" charset="-122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904479" y="7661710"/>
            <a:ext cx="4897757" cy="220751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847" y="1843844"/>
            <a:ext cx="1196557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thú.Có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248,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202" y="2181698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156" y="1798324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456" y="258088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192" y="412132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124" y="489222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4448" y="3346783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36" y="3738662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202" y="179813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9840" y="1683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373" y="11574254"/>
            <a:ext cx="2992120" cy="299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56942-935E-4013-8A64-710B0A1B55B5}"/>
              </a:ext>
            </a:extLst>
          </p:cNvPr>
          <p:cNvSpPr txBox="1"/>
          <p:nvPr/>
        </p:nvSpPr>
        <p:spPr>
          <a:xfrm>
            <a:off x="169840" y="1300529"/>
            <a:ext cx="11815946" cy="523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 ở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Yên (Thanh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võ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săn đi săn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trai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dân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tan,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cướp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quét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bờ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cõi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Năm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248,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quân xâm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Cuộc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tuy không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nhưng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gương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non sông,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B29B05-27E2-4277-8ED2-FFEF6F39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7" y="130397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1BBCA3D-20E8-400F-B751-B675D678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843" y="131036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0FE52BF5-C4E4-4104-B541-0C0A581C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151" y="1764887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2F114D1-6610-4581-9040-CA31000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09" y="222662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863FA0D4-A3AA-4212-9855-C8E20EFF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5" y="39180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99F6912-5DD9-43A5-B741-A821BB26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18" y="4477520"/>
            <a:ext cx="467006" cy="3365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1A005C19-C3CA-456B-ADF8-AF48CDFF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187" y="53962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135040" y="-2445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 Trieu (225-248)">
            <a:extLst>
              <a:ext uri="{FF2B5EF4-FFF2-40B4-BE49-F238E27FC236}">
                <a16:creationId xmlns:a16="http://schemas.microsoft.com/office/drawing/2014/main" id="{E6980374-7DB6-4A75-81C9-6E9CA8C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498C37F4-7127-4992-A9E7-9220C3CC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1"/>
            <a:ext cx="69088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cưỡi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248</a:t>
            </a:r>
          </a:p>
        </p:txBody>
      </p:sp>
    </p:spTree>
    <p:extLst>
      <p:ext uri="{BB962C8B-B14F-4D97-AF65-F5344CB8AC3E}">
        <p14:creationId xmlns:p14="http://schemas.microsoft.com/office/powerpoint/2010/main" val="3724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332208"/>
            <a:ext cx="2992120" cy="2992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3" y="1763162"/>
            <a:ext cx="11965577" cy="4358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248,                                 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5113" y="3266097"/>
            <a:ext cx="17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412" y="3657980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78" y="171744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78818" y="1730532"/>
            <a:ext cx="38220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họ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62057" y="2106475"/>
            <a:ext cx="107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34310" y="2485676"/>
            <a:ext cx="954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82010" y="4010947"/>
            <a:ext cx="553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435757" y="4791738"/>
            <a:ext cx="81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</a:t>
            </a:r>
          </a:p>
        </p:txBody>
      </p:sp>
      <p:grpSp>
        <p:nvGrpSpPr>
          <p:cNvPr id="22" name="组合 11"/>
          <p:cNvGrpSpPr/>
          <p:nvPr/>
        </p:nvGrpSpPr>
        <p:grpSpPr>
          <a:xfrm>
            <a:off x="169840" y="87662"/>
            <a:ext cx="965200" cy="1009015"/>
            <a:chOff x="11295" y="1307"/>
            <a:chExt cx="3874" cy="4046"/>
          </a:xfrm>
        </p:grpSpPr>
        <p:pic>
          <p:nvPicPr>
            <p:cNvPr id="2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2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1135040" y="61629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412890"/>
            <a:ext cx="2992120" cy="2992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727850" y="8277806"/>
            <a:ext cx="92363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</a:t>
            </a:r>
            <a:r>
              <a:rPr lang="en-US" sz="4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biên</a:t>
            </a:r>
            <a:r>
              <a:rPr lang="en-US" sz="4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phòng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085131"/>
            <a:ext cx="1121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người, một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một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1529" y="2410887"/>
            <a:ext cx="11178039" cy="16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dùng đại từ hoặc những từ đồng nghĩa thay thế cho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ở câu đứng trước để tạo mối liên hệ giữa các câu và tránh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lần.</a:t>
            </a:r>
            <a:endParaRPr lang="en-US" alt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8" descr="f7d30ea4b628d33971365e72821aa1c5"/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68541" y="5610720"/>
            <a:ext cx="965200" cy="1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21023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073" y="4060122"/>
            <a:ext cx="2992120" cy="299212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071850" y="1446882"/>
            <a:ext cx="7858930" cy="1191816"/>
            <a:chOff x="170539" y="1588230"/>
            <a:chExt cx="5560409" cy="1770131"/>
          </a:xfrm>
        </p:grpSpPr>
        <p:sp>
          <p:nvSpPr>
            <p:cNvPr id="63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văn này, con có cảm nghĩ gì về bà Triệu Thị Trinh?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1430692"/>
            <a:ext cx="831693" cy="11211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71850" y="3549106"/>
            <a:ext cx="7858930" cy="1191816"/>
            <a:chOff x="170539" y="1588230"/>
            <a:chExt cx="5560409" cy="1770131"/>
          </a:xfrm>
        </p:grpSpPr>
        <p:sp>
          <p:nvSpPr>
            <p:cNvPr id="22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tên những Nữ tướng tài giỏi ở nước ta?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3532916"/>
            <a:ext cx="831693" cy="1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98987" y="-5882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756" y="4800855"/>
            <a:ext cx="2571568" cy="2571568"/>
          </a:xfrm>
          <a:prstGeom prst="rect">
            <a:avLst/>
          </a:prstGeom>
        </p:spPr>
      </p:pic>
      <p:grpSp>
        <p:nvGrpSpPr>
          <p:cNvPr id="10" name="组合 11"/>
          <p:cNvGrpSpPr/>
          <p:nvPr/>
        </p:nvGrpSpPr>
        <p:grpSpPr>
          <a:xfrm>
            <a:off x="87706" y="224938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3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1150821" y="325657"/>
            <a:ext cx="105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kể về một tấm gương hiếu học, trong đó có sử dụng phép thay thế từ ngữ để liên kết câu.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5247" y="1573307"/>
            <a:ext cx="5526742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Hãy kể tên những tấm gương hiếu học mà em biết?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6305" y="3319782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Nguyễn Hiền – ông Trạng 13 tuổi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6305" y="3955608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Nguyễn Ngọc Kí – bị liệt hai tay, viết bằng chân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16305" y="4539245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Mạc Đĩnh Chi – nhà nghèo nhưng rất hiếu học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16305" y="5227363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Cao Bá Quát – người nổi tiếng văn hay chữ tốt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16305" y="5814689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73161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/>
      <p:bldP spid="25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366681" y="5280750"/>
            <a:ext cx="6858001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Em học tập được gì qua những tấm gương hiếu học đó?</a:t>
            </a:r>
          </a:p>
        </p:txBody>
      </p:sp>
    </p:spTree>
    <p:extLst>
      <p:ext uri="{BB962C8B-B14F-4D97-AF65-F5344CB8AC3E}">
        <p14:creationId xmlns:p14="http://schemas.microsoft.com/office/powerpoint/2010/main" val="278408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9"/>
          <p:cNvSpPr txBox="1"/>
          <p:nvPr/>
        </p:nvSpPr>
        <p:spPr>
          <a:xfrm>
            <a:off x="431256" y="-2655823"/>
            <a:ext cx="1006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Hãy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xếp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từ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sau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vào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nhóm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thích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hợp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: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công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đồn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biên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phòng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tòa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án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xét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xử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bảo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cảnh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giác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cơ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quan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ninh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giữ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bí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thẩm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phán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.</a:t>
            </a:r>
            <a:endParaRPr lang="zh-CN" altLang="en-US" b="1" spc="300" dirty="0">
              <a:solidFill>
                <a:srgbClr val="C00000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  <a:cs typeface="#9Slide03 Arima Madurai ExtraBo" panose="00000900000000000000" pitchFamily="2" charset="0"/>
            </a:endParaRPr>
          </a:p>
        </p:txBody>
      </p:sp>
      <p:pic>
        <p:nvPicPr>
          <p:cNvPr id="17" name="图片 8" descr="f7d30ea4b628d33971365e72821aa1c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139481" y="5833140"/>
            <a:ext cx="940237" cy="982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95BB89-66B4-41BE-94FA-B3661752D874}"/>
              </a:ext>
            </a:extLst>
          </p:cNvPr>
          <p:cNvSpPr/>
          <p:nvPr/>
        </p:nvSpPr>
        <p:spPr>
          <a:xfrm>
            <a:off x="1752600" y="304800"/>
            <a:ext cx="2971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A73217-F007-41DC-A5DD-7231FB4FB8E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4724400" y="838200"/>
            <a:ext cx="1600200" cy="6477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328135C-DFC2-4542-B57E-87F61799E6E2}"/>
              </a:ext>
            </a:extLst>
          </p:cNvPr>
          <p:cNvSpPr/>
          <p:nvPr/>
        </p:nvSpPr>
        <p:spPr>
          <a:xfrm>
            <a:off x="6934200" y="2895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endParaRPr lang="en-US" sz="28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A42CA8D-811F-47CF-BC77-E2FB602F4464}"/>
              </a:ext>
            </a:extLst>
          </p:cNvPr>
          <p:cNvSpPr/>
          <p:nvPr/>
        </p:nvSpPr>
        <p:spPr>
          <a:xfrm>
            <a:off x="6324600" y="228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95D26F-5CC1-4A55-95E6-F57092AEB19E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724400" y="1485900"/>
            <a:ext cx="2209800" cy="2019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97F51A3-5B17-4D8E-9E34-5BE6F1F2FD6E}"/>
              </a:ext>
            </a:extLst>
          </p:cNvPr>
          <p:cNvSpPr/>
          <p:nvPr/>
        </p:nvSpPr>
        <p:spPr>
          <a:xfrm>
            <a:off x="1600200" y="3505200"/>
            <a:ext cx="36576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nghĩa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chỉ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A6686A-2BE5-467B-B0FD-01719E400D05}"/>
              </a:ext>
            </a:extLst>
          </p:cNvPr>
          <p:cNvCxnSpPr>
            <a:endCxn id="29" idx="1"/>
          </p:cNvCxnSpPr>
          <p:nvPr/>
        </p:nvCxnSpPr>
        <p:spPr>
          <a:xfrm>
            <a:off x="5257800" y="4495800"/>
            <a:ext cx="990600" cy="1219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FD930588-DEDA-485D-AE4A-3D6F54CC5DF9}"/>
              </a:ext>
            </a:extLst>
          </p:cNvPr>
          <p:cNvSpPr/>
          <p:nvPr/>
        </p:nvSpPr>
        <p:spPr>
          <a:xfrm>
            <a:off x="6248400" y="5105400"/>
            <a:ext cx="39624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phụ</a:t>
            </a:r>
            <a:r>
              <a:rPr lang="en-US" sz="2800" dirty="0"/>
              <a:t> (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E2DAD5-6E03-401D-92D4-CB6F341E536C}"/>
              </a:ext>
            </a:extLst>
          </p:cNvPr>
          <p:cNvCxnSpPr/>
          <p:nvPr/>
        </p:nvCxnSpPr>
        <p:spPr>
          <a:xfrm flipV="1">
            <a:off x="5257800" y="3505200"/>
            <a:ext cx="1676400" cy="952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8B195D5C-AFF8-4C5B-843A-B171AA87F422}"/>
              </a:ext>
            </a:extLst>
          </p:cNvPr>
          <p:cNvSpPr/>
          <p:nvPr/>
        </p:nvSpPr>
        <p:spPr>
          <a:xfrm>
            <a:off x="3724701" y="1378534"/>
            <a:ext cx="5892800" cy="1989909"/>
          </a:xfrm>
          <a:prstGeom prst="wedgeEllipseCallout">
            <a:avLst>
              <a:gd name="adj1" fmla="val -64586"/>
              <a:gd name="adj2" fmla="val 25308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Nêu tác dụng của việc thay thế từ ngữ?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0" y="2884088"/>
            <a:ext cx="3951293" cy="40901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32571" y="4663440"/>
            <a:ext cx="1959429" cy="2092751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3864569" y="1855160"/>
            <a:ext cx="678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2E7E38"/>
                </a:solidFill>
                <a:latin typeface="#9Slide05 SVNBlenda Script" panose="02000804000000020003" pitchFamily="2" charset="0"/>
                <a:ea typeface="字体管家棉花糖" panose="00020600040101010101" charset="-122"/>
              </a:rPr>
              <a:t>KHỞI ĐỘNG</a:t>
            </a:r>
            <a:endParaRPr lang="zh-CN" altLang="en-US" sz="7200" b="1" spc="300" dirty="0">
              <a:solidFill>
                <a:srgbClr val="2E7E38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</a:endParaRPr>
          </a:p>
        </p:txBody>
      </p:sp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00" y="-18499"/>
            <a:ext cx="471932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189033" y="-1410344"/>
            <a:ext cx="21288375" cy="11858625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72868" y="4200064"/>
            <a:ext cx="9954773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4437" y="53527"/>
            <a:ext cx="7823457" cy="28103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2149" y="1023577"/>
            <a:ext cx="68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Đáng</a:t>
            </a:r>
            <a:r>
              <a:rPr lang="en-US" altLang="zh-CN" sz="800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giá</a:t>
            </a:r>
            <a:r>
              <a:rPr lang="en-US" altLang="zh-CN" sz="800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56410" y="2884942"/>
            <a:ext cx="9971231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6627" y="4263456"/>
            <a:ext cx="1066770" cy="10667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9699" y="2921581"/>
            <a:ext cx="799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danh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an </a:t>
            </a:r>
            <a:r>
              <a:rPr lang="en-US" sz="3600" dirty="0" err="1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ninh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9699" y="4222884"/>
            <a:ext cx="863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14076" y="5538006"/>
            <a:ext cx="9913565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5697" y="5826130"/>
            <a:ext cx="8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4.</a:t>
            </a:r>
          </a:p>
        </p:txBody>
      </p:sp>
      <p:pic>
        <p:nvPicPr>
          <p:cNvPr id="34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6716" y="2978031"/>
            <a:ext cx="1066770" cy="1066768"/>
          </a:xfrm>
          <a:prstGeom prst="rect">
            <a:avLst/>
          </a:prstGeom>
        </p:spPr>
      </p:pic>
      <p:pic>
        <p:nvPicPr>
          <p:cNvPr id="3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6627" y="5656751"/>
            <a:ext cx="1066770" cy="106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1" b="90762" l="18848" r="89844">
                        <a14:foregroundMark x1="16309" y1="45161" x2="17969" y2="38856"/>
                        <a14:foregroundMark x1="54102" y1="90762" x2="54102" y2="90762"/>
                        <a14:foregroundMark x1="62695" y1="49853" x2="62695" y2="49853"/>
                        <a14:foregroundMark x1="69141" y1="50733" x2="69141" y2="50733"/>
                        <a14:foregroundMark x1="60840" y1="55132" x2="70020" y2="55425"/>
                        <a14:backgroundMark x1="60938" y1="61877" x2="61523" y2="62463"/>
                        <a14:backgroundMark x1="62793" y1="63930" x2="62793" y2="63930"/>
                        <a14:backgroundMark x1="63379" y1="64076" x2="64160" y2="64809"/>
                        <a14:backgroundMark x1="64160" y1="64956" x2="64160" y2="64956"/>
                        <a14:backgroundMark x1="56934" y1="66862" x2="56836" y2="72141"/>
                        <a14:backgroundMark x1="65625" y1="63783" x2="67383" y2="64370"/>
                        <a14:backgroundMark x1="68555" y1="64516" x2="68555" y2="64516"/>
                        <a14:backgroundMark x1="46680" y1="24633" x2="46875" y2="88123"/>
                        <a14:backgroundMark x1="43457" y1="75513" x2="76074" y2="76393"/>
                        <a14:backgroundMark x1="48926" y1="82991" x2="58203" y2="82991"/>
                        <a14:backgroundMark x1="62402" y1="83724" x2="73145" y2="85337"/>
                        <a14:backgroundMark x1="64746" y1="67742" x2="64746" y2="67742"/>
                        <a14:backgroundMark x1="64746" y1="67742" x2="71875" y2="68915"/>
                        <a14:backgroundMark x1="58887" y1="69648" x2="58887" y2="72287"/>
                        <a14:backgroundMark x1="58887" y1="72287" x2="60254" y2="76100"/>
                        <a14:backgroundMark x1="63477" y1="61437" x2="66992" y2="61290"/>
                        <a14:backgroundMark x1="61230" y1="59091" x2="73535" y2="59531"/>
                        <a14:backgroundMark x1="73535" y1="59531" x2="73535" y2="5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09" t="-6093" r="-51213" b="6211"/>
          <a:stretch/>
        </p:blipFill>
        <p:spPr>
          <a:xfrm>
            <a:off x="276283" y="-806339"/>
            <a:ext cx="9373632" cy="6488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2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2604" y="-436458"/>
            <a:ext cx="7522959" cy="30945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137995" y="575028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Đánh giá mục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39662"/>
            <a:ext cx="2880360" cy="1807210"/>
          </a:xfrm>
          <a:prstGeom prst="rect">
            <a:avLst/>
          </a:prstGeom>
        </p:spPr>
      </p:pic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440" y="4496624"/>
            <a:ext cx="2575560" cy="2353945"/>
          </a:xfrm>
          <a:prstGeom prst="rect">
            <a:avLst/>
          </a:prstGeom>
        </p:spPr>
      </p:pic>
      <p:pic>
        <p:nvPicPr>
          <p:cNvPr id="53" name="图片 3" descr="5c95d9be9ffa50fc92ed5552156a00c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9666" y="-391512"/>
            <a:ext cx="7858760" cy="3610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9200" y="1043267"/>
            <a:ext cx="41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Dặn</a:t>
            </a:r>
            <a:r>
              <a:rPr lang="en-US" altLang="zh-CN" sz="7200" dirty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 </a:t>
            </a:r>
            <a:r>
              <a:rPr lang="en-US" altLang="zh-CN" sz="7200" dirty="0" err="1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dò</a:t>
            </a:r>
            <a:endParaRPr lang="zh-CN" altLang="en-US" sz="7200" dirty="0">
              <a:solidFill>
                <a:srgbClr val="2E7E38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  <p:grpSp>
        <p:nvGrpSpPr>
          <p:cNvPr id="55" name="组合 22"/>
          <p:cNvGrpSpPr/>
          <p:nvPr/>
        </p:nvGrpSpPr>
        <p:grpSpPr>
          <a:xfrm>
            <a:off x="576835" y="3349417"/>
            <a:ext cx="1329055" cy="1275080"/>
            <a:chOff x="707" y="2702"/>
            <a:chExt cx="3118" cy="3118"/>
          </a:xfrm>
        </p:grpSpPr>
        <p:grpSp>
          <p:nvGrpSpPr>
            <p:cNvPr id="64" name="组合 2"/>
            <p:cNvGrpSpPr/>
            <p:nvPr/>
          </p:nvGrpSpPr>
          <p:grpSpPr>
            <a:xfrm>
              <a:off x="707" y="2702"/>
              <a:ext cx="3118" cy="3118"/>
              <a:chOff x="1736" y="2746"/>
              <a:chExt cx="3118" cy="3118"/>
            </a:xfrm>
            <a:solidFill>
              <a:srgbClr val="00B0F0"/>
            </a:solidFill>
          </p:grpSpPr>
          <p:sp>
            <p:nvSpPr>
              <p:cNvPr id="66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5" name="图片 21" descr="200802200852275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1" y="3405"/>
              <a:ext cx="1711" cy="1711"/>
            </a:xfrm>
            <a:prstGeom prst="rect">
              <a:avLst/>
            </a:prstGeom>
          </p:spPr>
        </p:pic>
      </p:grpSp>
      <p:grpSp>
        <p:nvGrpSpPr>
          <p:cNvPr id="56" name="组合 24"/>
          <p:cNvGrpSpPr/>
          <p:nvPr/>
        </p:nvGrpSpPr>
        <p:grpSpPr>
          <a:xfrm>
            <a:off x="577049" y="4914838"/>
            <a:ext cx="1329055" cy="1275080"/>
            <a:chOff x="5073" y="2724"/>
            <a:chExt cx="3118" cy="3118"/>
          </a:xfrm>
        </p:grpSpPr>
        <p:grpSp>
          <p:nvGrpSpPr>
            <p:cNvPr id="60" name="组合 15"/>
            <p:cNvGrpSpPr/>
            <p:nvPr/>
          </p:nvGrpSpPr>
          <p:grpSpPr>
            <a:xfrm>
              <a:off x="5073" y="2724"/>
              <a:ext cx="3118" cy="3118"/>
              <a:chOff x="1736" y="2746"/>
              <a:chExt cx="3118" cy="3118"/>
            </a:xfrm>
            <a:solidFill>
              <a:srgbClr val="FFC000"/>
            </a:solidFill>
          </p:grpSpPr>
          <p:sp>
            <p:nvSpPr>
              <p:cNvPr id="62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1" name="图片 23" descr="ueg5jojpevf5dkh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6" y="3179"/>
              <a:ext cx="2091" cy="2091"/>
            </a:xfrm>
            <a:prstGeom prst="rect">
              <a:avLst/>
            </a:prstGeom>
          </p:spPr>
        </p:pic>
      </p:grpSp>
      <p:sp>
        <p:nvSpPr>
          <p:cNvPr id="69" name="文本框 13"/>
          <p:cNvSpPr txBox="1"/>
          <p:nvPr/>
        </p:nvSpPr>
        <p:spPr>
          <a:xfrm>
            <a:off x="2040160" y="3676485"/>
            <a:ext cx="76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Làm</a:t>
            </a:r>
            <a:r>
              <a:rPr lang="en-US" altLang="zh-CN" sz="360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bài 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3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vào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vở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2071916" y="5107100"/>
            <a:ext cx="89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Chuẩn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bị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bài</a:t>
            </a:r>
            <a:r>
              <a:rPr lang="en-US" altLang="zh-CN" sz="360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sau “Mở rộng vốn từ: Truyền thống”.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1939" y="1570431"/>
            <a:ext cx="68484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200" dirty="0">
                <a:solidFill>
                  <a:srgbClr val="4984BA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Thanks you</a:t>
            </a:r>
            <a:endParaRPr lang="zh-CN" altLang="en-US" sz="7200" dirty="0">
              <a:solidFill>
                <a:srgbClr val="4984BA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5" y="693222"/>
            <a:ext cx="8581902" cy="364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 sau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ai,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em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xuôi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Thưa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giùm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nguôi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nâu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dirty="0"/>
          </a:p>
        </p:txBody>
      </p:sp>
      <p:grpSp>
        <p:nvGrpSpPr>
          <p:cNvPr id="17" name="组合 11"/>
          <p:cNvGrpSpPr/>
          <p:nvPr/>
        </p:nvGrpSpPr>
        <p:grpSpPr>
          <a:xfrm>
            <a:off x="10424160" y="4963886"/>
            <a:ext cx="1767840" cy="1792305"/>
            <a:chOff x="11295" y="1307"/>
            <a:chExt cx="3874" cy="4046"/>
          </a:xfrm>
        </p:grpSpPr>
        <p:pic>
          <p:nvPicPr>
            <p:cNvPr id="18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9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0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9"/>
            <a:ext cx="3194127" cy="19387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1619662" y="4145582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thay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vi-VN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356260" y="4579450"/>
            <a:ext cx="819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82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7d30ea4b628d33971365e72821aa1c5"/>
          <p:cNvPicPr>
            <a:picLocks noChangeAspect="1"/>
          </p:cNvPicPr>
          <p:nvPr/>
        </p:nvPicPr>
        <p:blipFill>
          <a:blip r:embed="rId4"/>
          <a:srcRect l="16885" t="7870" r="18795" b="24954"/>
          <a:stretch>
            <a:fillRect/>
          </a:stretch>
        </p:blipFill>
        <p:spPr>
          <a:xfrm>
            <a:off x="10072415" y="4569012"/>
            <a:ext cx="2006509" cy="2095222"/>
          </a:xfrm>
          <a:prstGeom prst="rect">
            <a:avLst/>
          </a:prstGeom>
        </p:spPr>
      </p:pic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8"/>
            <a:ext cx="3776254" cy="2292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271171" y="1259194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thay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vi-VN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2135233" y="2643325"/>
            <a:ext cx="916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78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11640" y="0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140" y="-131775"/>
            <a:ext cx="2642293" cy="2642293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1873" y="9328929"/>
            <a:ext cx="2992120" cy="299212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03125" y="4520535"/>
            <a:ext cx="4298787" cy="2337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3283" y="0"/>
            <a:ext cx="5116057" cy="23505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921391" y="735052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721" y="24401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1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039921" y="133347"/>
            <a:ext cx="1091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đoạn văn sau, người viết đã dùng những từ ngữ nào để chỉ nhân vật </a:t>
            </a:r>
            <a:r>
              <a:rPr lang="en-US" altLang="en-US" sz="27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 Đổng Thiên Vương</a:t>
            </a:r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(Thánh Gióng)? Việc dùng nhiều từ ngữ thay thế cho nhau như vậy có tác dụng gì?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03035"/>
            <a:ext cx="11887200" cy="36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0" y="4768017"/>
            <a:ext cx="24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531" y="1878040"/>
            <a:ext cx="25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267" y="2283767"/>
            <a:ext cx="200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238" y="3037928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389738"/>
            <a:ext cx="10693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934670"/>
            <a:ext cx="10693400" cy="923330"/>
          </a:xfrm>
          <a:prstGeom prst="rect">
            <a:avLst/>
          </a:prstGeom>
          <a:solidFill>
            <a:srgbClr val="FFEFBD"/>
          </a:solidFill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rõ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8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2">
            <a:extLst>
              <a:ext uri="{FF2B5EF4-FFF2-40B4-BE49-F238E27FC236}">
                <a16:creationId xmlns:a16="http://schemas.microsoft.com/office/drawing/2014/main" id="{48748200-3569-4A9D-B58A-E3DB865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2"/>
            <a:ext cx="12192000" cy="68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FA8CF-DE91-4416-86E4-6970D912B181}"/>
              </a:ext>
            </a:extLst>
          </p:cNvPr>
          <p:cNvSpPr txBox="1"/>
          <p:nvPr/>
        </p:nvSpPr>
        <p:spPr>
          <a:xfrm>
            <a:off x="8183090" y="6109682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">
            <a:extLst>
              <a:ext uri="{FF2B5EF4-FFF2-40B4-BE49-F238E27FC236}">
                <a16:creationId xmlns:a16="http://schemas.microsoft.com/office/drawing/2014/main" id="{ED936D19-7941-4AA3-8419-66E35476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"/>
            <a:ext cx="12065329" cy="68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1D350-4C18-43AE-B48E-AFE7BBA19645}"/>
              </a:ext>
            </a:extLst>
          </p:cNvPr>
          <p:cNvSpPr txBox="1"/>
          <p:nvPr/>
        </p:nvSpPr>
        <p:spPr>
          <a:xfrm>
            <a:off x="6982692" y="6103917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</a:t>
            </a:r>
          </a:p>
        </p:txBody>
      </p:sp>
    </p:spTree>
    <p:extLst>
      <p:ext uri="{BB962C8B-B14F-4D97-AF65-F5344CB8AC3E}">
        <p14:creationId xmlns:p14="http://schemas.microsoft.com/office/powerpoint/2010/main" val="9900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1856</Words>
  <Application>Microsoft Office PowerPoint</Application>
  <PresentationFormat>Widescreen</PresentationFormat>
  <Paragraphs>140</Paragraphs>
  <Slides>23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#9Slide03 BoosterNextFYBlack</vt:lpstr>
      <vt:lpstr>Arial</vt:lpstr>
      <vt:lpstr>#9Slide05 Lobster</vt:lpstr>
      <vt:lpstr>Calibri Light</vt:lpstr>
      <vt:lpstr>#9Slide05 SVNCattleya Script</vt:lpstr>
      <vt:lpstr>#9Slide05 VL Fadilla</vt:lpstr>
      <vt:lpstr>Lato</vt:lpstr>
      <vt:lpstr>#9Slide05 SVNBlenda Script</vt:lpstr>
      <vt:lpstr>Tahoma</vt:lpstr>
      <vt:lpstr>Times New Roman</vt:lpstr>
      <vt:lpstr>#9Slide03 Arima Madurai Black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儿童卡通教育说课通用动态PPT课件</dc:title>
  <dc:creator>Administrator</dc:creator>
  <cp:lastModifiedBy>yenlyly0109@gmail.com</cp:lastModifiedBy>
  <cp:revision>557</cp:revision>
  <dcterms:created xsi:type="dcterms:W3CDTF">2015-05-05T08:02:00Z</dcterms:created>
  <dcterms:modified xsi:type="dcterms:W3CDTF">2022-03-17T02:03:05Z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