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76" r:id="rId4"/>
    <p:sldId id="310" r:id="rId5"/>
    <p:sldId id="301" r:id="rId6"/>
    <p:sldId id="302" r:id="rId7"/>
    <p:sldId id="303" r:id="rId8"/>
    <p:sldId id="258" r:id="rId9"/>
    <p:sldId id="259" r:id="rId10"/>
    <p:sldId id="311" r:id="rId11"/>
    <p:sldId id="312" r:id="rId12"/>
    <p:sldId id="313" r:id="rId13"/>
    <p:sldId id="314" r:id="rId14"/>
    <p:sldId id="315" r:id="rId15"/>
    <p:sldId id="316" r:id="rId16"/>
    <p:sldId id="317" r:id="rId17"/>
    <p:sldId id="318" r:id="rId18"/>
    <p:sldId id="319" r:id="rId19"/>
    <p:sldId id="2879" r:id="rId20"/>
    <p:sldId id="2878" r:id="rId21"/>
    <p:sldId id="320" r:id="rId22"/>
    <p:sldId id="322" r:id="rId23"/>
    <p:sldId id="2877" r:id="rId24"/>
    <p:sldId id="261" r:id="rId25"/>
    <p:sldId id="277"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73" d="100"/>
          <a:sy n="73" d="100"/>
        </p:scale>
        <p:origin x="86"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E51BD-6F00-4AD6-B674-35B533E96FE3}"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D38CD-9581-4619-B410-D62A3538A786}" type="slidenum">
              <a:rPr lang="en-US" smtClean="0"/>
              <a:t>‹#›</a:t>
            </a:fld>
            <a:endParaRPr lang="en-US"/>
          </a:p>
        </p:txBody>
      </p:sp>
    </p:spTree>
    <p:extLst>
      <p:ext uri="{BB962C8B-B14F-4D97-AF65-F5344CB8AC3E}">
        <p14:creationId xmlns:p14="http://schemas.microsoft.com/office/powerpoint/2010/main" val="460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66169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4501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05286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fld id="{AF4D38CD-9581-4619-B410-D62A3538A786}" type="slidenum">
              <a:rPr lang="en-US" smtClean="0"/>
              <a:t>15</a:t>
            </a:fld>
            <a:endParaRPr lang="en-US"/>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52324"/>
                </a:solidFill>
                <a:effectLst/>
                <a:latin typeface="Roboto Condensed" panose="02000000000000000000" pitchFamily="2" charset="0"/>
              </a:rPr>
              <a:t>Trồng trong chậu: Đất trồng gồm đất + tro trấu + xơ dừa + vôi bột theo tỉ lệ 1:1:1:1. Khi trồng chú ý trồng cây theo hướng Bắc Nam. Bỏ đất vào chậu và trồng cây lên, dùng bình để tưới tạo độ ẩm cho cây phát triển.</a:t>
            </a:r>
            <a:endParaRPr lang="en-US"/>
          </a:p>
        </p:txBody>
      </p:sp>
      <p:sp>
        <p:nvSpPr>
          <p:cNvPr id="4" name="Slide Number Placeholder 3"/>
          <p:cNvSpPr>
            <a:spLocks noGrp="1"/>
          </p:cNvSpPr>
          <p:nvPr>
            <p:ph type="sldNum" sz="quarter" idx="5"/>
          </p:nvPr>
        </p:nvSpPr>
        <p:spPr/>
        <p:txBody>
          <a:bodyPr/>
          <a:lstStyle/>
          <a:p>
            <a:fld id="{AF4D38CD-9581-4619-B410-D62A3538A786}" type="slidenum">
              <a:rPr lang="en-US" smtClean="0"/>
              <a:t>22</a:t>
            </a:fld>
            <a:endParaRPr lang="en-US"/>
          </a:p>
        </p:txBody>
      </p:sp>
    </p:spTree>
    <p:extLst>
      <p:ext uri="{BB962C8B-B14F-4D97-AF65-F5344CB8AC3E}">
        <p14:creationId xmlns:p14="http://schemas.microsoft.com/office/powerpoint/2010/main" val="100548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CE7F-65B8-478D-B76E-BD5B81784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1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25</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66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733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625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3822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16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403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438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648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527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601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956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248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1086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91012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746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27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105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8742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7465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8478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9694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987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09582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74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8645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0167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9763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18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635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880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93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12/3/2022</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1635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12/3/2022</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06160319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9" r:id="rId4"/>
    <p:sldLayoutId id="2147483663" r:id="rId5"/>
    <p:sldLayoutId id="2147483651" r:id="rId6"/>
    <p:sldLayoutId id="2147483652" r:id="rId7"/>
    <p:sldLayoutId id="2147483653" r:id="rId8"/>
    <p:sldLayoutId id="2147483654" r:id="rId9"/>
    <p:sldLayoutId id="2147483655"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56" r:id="rId26"/>
    <p:sldLayoutId id="2147483657" r:id="rId27"/>
    <p:sldLayoutId id="2147483658" r:id="rId28"/>
    <p:sldLayoutId id="2147483659" r:id="rId29"/>
    <p:sldLayoutId id="2147483660" r:id="rId30"/>
    <p:sldLayoutId id="2147483680" r:id="rId31"/>
    <p:sldLayoutId id="214748366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3.gif"/><Relationship Id="rId5" Type="http://schemas.openxmlformats.org/officeDocument/2006/relationships/image" Target="../media/image7.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4.xml"/><Relationship Id="rId7" Type="http://schemas.openxmlformats.org/officeDocument/2006/relationships/image" Target="../media/image70.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9.emf"/><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9.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3.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image" Target="../media/image88.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gif"/><Relationship Id="rId10" Type="http://schemas.openxmlformats.org/officeDocument/2006/relationships/slide" Target="slide7.xml"/><Relationship Id="rId4" Type="http://schemas.openxmlformats.org/officeDocument/2006/relationships/image" Target="../media/image14.png"/><Relationship Id="rId9" Type="http://schemas.openxmlformats.org/officeDocument/2006/relationships/slide" Target="slide6.xml"/><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4.xml"/><Relationship Id="rId4" Type="http://schemas.openxmlformats.org/officeDocument/2006/relationships/image" Target="../media/image29.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gif"/><Relationship Id="rId5"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4378632" y="3429000"/>
            <a:ext cx="3722253" cy="3308416"/>
          </a:xfrm>
          <a:prstGeom prst="rect">
            <a:avLst/>
          </a:prstGeom>
        </p:spPr>
      </p:pic>
      <p:grpSp>
        <p:nvGrpSpPr>
          <p:cNvPr id="4" name="Group 3">
            <a:extLst>
              <a:ext uri="{FF2B5EF4-FFF2-40B4-BE49-F238E27FC236}">
                <a16:creationId xmlns:a16="http://schemas.microsoft.com/office/drawing/2014/main" id="{E717DD0E-9AE6-4FD6-9628-3C4A5CA55E74}"/>
              </a:ext>
            </a:extLst>
          </p:cNvPr>
          <p:cNvGrpSpPr/>
          <p:nvPr/>
        </p:nvGrpSpPr>
        <p:grpSpPr>
          <a:xfrm>
            <a:off x="1797947" y="588452"/>
            <a:ext cx="8596105" cy="2749534"/>
            <a:chOff x="1797947" y="588452"/>
            <a:chExt cx="8596105" cy="2749534"/>
          </a:xfrm>
        </p:grpSpPr>
        <p:pic>
          <p:nvPicPr>
            <p:cNvPr id="5" name="Picture 4">
              <a:extLst>
                <a:ext uri="{FF2B5EF4-FFF2-40B4-BE49-F238E27FC236}">
                  <a16:creationId xmlns:a16="http://schemas.microsoft.com/office/drawing/2014/main" id="{4FB1B90E-39BA-4A29-BCBE-85AD6B7A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947" y="588452"/>
              <a:ext cx="8596105" cy="2749534"/>
            </a:xfrm>
            <a:prstGeom prst="rect">
              <a:avLst/>
            </a:prstGeom>
          </p:spPr>
        </p:pic>
        <p:sp>
          <p:nvSpPr>
            <p:cNvPr id="2" name="Rectangle 1">
              <a:extLst>
                <a:ext uri="{FF2B5EF4-FFF2-40B4-BE49-F238E27FC236}">
                  <a16:creationId xmlns:a16="http://schemas.microsoft.com/office/drawing/2014/main" id="{FFF6810B-3D11-4B1D-A1DB-7DCB5937F376}"/>
                </a:ext>
              </a:extLst>
            </p:cNvPr>
            <p:cNvSpPr/>
            <p:nvPr/>
          </p:nvSpPr>
          <p:spPr>
            <a:xfrm>
              <a:off x="4981904" y="1807779"/>
              <a:ext cx="2932386" cy="693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algn="ctr"/>
            <a:r>
              <a:rPr lang="en-US" sz="8800" dirty="0" err="1">
                <a:solidFill>
                  <a:srgbClr val="002060"/>
                </a:solidFill>
                <a:latin typeface="#1Li-N5 Brannboll Ny" panose="02000000000000000000" pitchFamily="2" charset="0"/>
              </a:rPr>
              <a:t>Chồi</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mọc</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từ</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vị</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trí</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nào</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trên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thân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cây</a:t>
            </a:r>
            <a:r>
              <a:rPr lang="en-US" sz="8800" dirty="0">
                <a:solidFill>
                  <a:srgbClr val="002060"/>
                </a:solidFill>
                <a:latin typeface="#1Li-N5 Brannboll Ny" panose="02000000000000000000" pitchFamily="2" charset="0"/>
              </a:rPr>
              <a:t>?</a:t>
            </a:r>
          </a:p>
        </p:txBody>
      </p:sp>
    </p:spTree>
    <p:extLst>
      <p:ext uri="{BB962C8B-B14F-4D97-AF65-F5344CB8AC3E}">
        <p14:creationId xmlns:p14="http://schemas.microsoft.com/office/powerpoint/2010/main" val="409776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B2C66A6-AF46-4281-B0E0-4D756D6B77D6}"/>
              </a:ext>
            </a:extLst>
          </p:cNvPr>
          <p:cNvGrpSpPr/>
          <p:nvPr/>
        </p:nvGrpSpPr>
        <p:grpSpPr>
          <a:xfrm>
            <a:off x="796998" y="400602"/>
            <a:ext cx="3389370" cy="3482489"/>
            <a:chOff x="459202" y="517737"/>
            <a:chExt cx="3389370" cy="3482489"/>
          </a:xfrm>
        </p:grpSpPr>
        <p:pic>
          <p:nvPicPr>
            <p:cNvPr id="3" name="Picture 2">
              <a:extLst>
                <a:ext uri="{FF2B5EF4-FFF2-40B4-BE49-F238E27FC236}">
                  <a16:creationId xmlns:a16="http://schemas.microsoft.com/office/drawing/2014/main" id="{0A588B61-F72F-4EC8-9F66-7A4D7F9A3ECC}"/>
                </a:ext>
              </a:extLst>
            </p:cNvPr>
            <p:cNvPicPr>
              <a:picLocks noChangeAspect="1"/>
            </p:cNvPicPr>
            <p:nvPr/>
          </p:nvPicPr>
          <p:blipFill>
            <a:blip r:embed="rId3"/>
            <a:stretch>
              <a:fillRect/>
            </a:stretch>
          </p:blipFill>
          <p:spPr>
            <a:xfrm>
              <a:off x="459202" y="517737"/>
              <a:ext cx="2867836" cy="2867836"/>
            </a:xfrm>
            <a:prstGeom prst="ellipse">
              <a:avLst/>
            </a:prstGeom>
          </p:spPr>
        </p:pic>
        <p:sp>
          <p:nvSpPr>
            <p:cNvPr id="16" name="TextBox 15">
              <a:extLst>
                <a:ext uri="{FF2B5EF4-FFF2-40B4-BE49-F238E27FC236}">
                  <a16:creationId xmlns:a16="http://schemas.microsoft.com/office/drawing/2014/main" id="{80645E9E-C26C-449C-B2D2-274B96BD64AA}"/>
                </a:ext>
              </a:extLst>
            </p:cNvPr>
            <p:cNvSpPr txBox="1"/>
            <p:nvPr/>
          </p:nvSpPr>
          <p:spPr>
            <a:xfrm>
              <a:off x="1278916" y="3415451"/>
              <a:ext cx="2569656" cy="584775"/>
            </a:xfrm>
            <a:prstGeom prst="rect">
              <a:avLst/>
            </a:prstGeom>
            <a:noFill/>
          </p:spPr>
          <p:txBody>
            <a:bodyPr wrap="square" rtlCol="0">
              <a:spAutoFit/>
            </a:bodyPr>
            <a:lstStyle/>
            <a:p>
              <a:r>
                <a:rPr lang="en-US" sz="3200">
                  <a:latin typeface="#1Li-N5 Brannboll Ny" panose="02000000000000000000" pitchFamily="2" charset="0"/>
                </a:rPr>
                <a:t>Cây mía</a:t>
              </a:r>
            </a:p>
          </p:txBody>
        </p:sp>
      </p:grpSp>
      <p:grpSp>
        <p:nvGrpSpPr>
          <p:cNvPr id="22" name="Group 21">
            <a:extLst>
              <a:ext uri="{FF2B5EF4-FFF2-40B4-BE49-F238E27FC236}">
                <a16:creationId xmlns:a16="http://schemas.microsoft.com/office/drawing/2014/main" id="{5EEA7C16-28D0-46D1-AB15-FC6E7BCA83B8}"/>
              </a:ext>
            </a:extLst>
          </p:cNvPr>
          <p:cNvGrpSpPr/>
          <p:nvPr/>
        </p:nvGrpSpPr>
        <p:grpSpPr>
          <a:xfrm>
            <a:off x="3777755" y="400602"/>
            <a:ext cx="3943900" cy="3367227"/>
            <a:chOff x="3778388" y="646548"/>
            <a:chExt cx="3943900" cy="3367227"/>
          </a:xfrm>
        </p:grpSpPr>
        <p:pic>
          <p:nvPicPr>
            <p:cNvPr id="5" name="Picture 4">
              <a:extLst>
                <a:ext uri="{FF2B5EF4-FFF2-40B4-BE49-F238E27FC236}">
                  <a16:creationId xmlns:a16="http://schemas.microsoft.com/office/drawing/2014/main" id="{8FD8C491-DCFD-4211-A86E-5200DEF6D1C5}"/>
                </a:ext>
              </a:extLst>
            </p:cNvPr>
            <p:cNvPicPr>
              <a:picLocks noChangeAspect="1"/>
            </p:cNvPicPr>
            <p:nvPr/>
          </p:nvPicPr>
          <p:blipFill>
            <a:blip r:embed="rId4"/>
            <a:stretch>
              <a:fillRect/>
            </a:stretch>
          </p:blipFill>
          <p:spPr>
            <a:xfrm>
              <a:off x="3778388" y="646548"/>
              <a:ext cx="3943900" cy="2610214"/>
            </a:xfrm>
            <a:prstGeom prst="ellipse">
              <a:avLst/>
            </a:prstGeom>
          </p:spPr>
        </p:pic>
        <p:sp>
          <p:nvSpPr>
            <p:cNvPr id="17" name="TextBox 16">
              <a:extLst>
                <a:ext uri="{FF2B5EF4-FFF2-40B4-BE49-F238E27FC236}">
                  <a16:creationId xmlns:a16="http://schemas.microsoft.com/office/drawing/2014/main" id="{072C6D9A-47E4-46B5-A5C8-060CD8D7950E}"/>
                </a:ext>
              </a:extLst>
            </p:cNvPr>
            <p:cNvSpPr txBox="1"/>
            <p:nvPr/>
          </p:nvSpPr>
          <p:spPr>
            <a:xfrm>
              <a:off x="4864540" y="3429000"/>
              <a:ext cx="2569656" cy="584775"/>
            </a:xfrm>
            <a:prstGeom prst="rect">
              <a:avLst/>
            </a:prstGeom>
            <a:noFill/>
          </p:spPr>
          <p:txBody>
            <a:bodyPr wrap="square" rtlCol="0">
              <a:spAutoFit/>
            </a:bodyPr>
            <a:lstStyle/>
            <a:p>
              <a:r>
                <a:rPr lang="en-US" sz="3200">
                  <a:latin typeface="#1Li-N5 Brannboll Ny" panose="02000000000000000000" pitchFamily="2" charset="0"/>
                </a:rPr>
                <a:t>Khoai tây</a:t>
              </a:r>
            </a:p>
          </p:txBody>
        </p:sp>
      </p:grpSp>
      <p:grpSp>
        <p:nvGrpSpPr>
          <p:cNvPr id="23" name="Group 22">
            <a:extLst>
              <a:ext uri="{FF2B5EF4-FFF2-40B4-BE49-F238E27FC236}">
                <a16:creationId xmlns:a16="http://schemas.microsoft.com/office/drawing/2014/main" id="{28214FB2-255A-4639-BDE0-6F7F890F91C8}"/>
              </a:ext>
            </a:extLst>
          </p:cNvPr>
          <p:cNvGrpSpPr/>
          <p:nvPr/>
        </p:nvGrpSpPr>
        <p:grpSpPr>
          <a:xfrm>
            <a:off x="7754704" y="517737"/>
            <a:ext cx="3849601" cy="3088344"/>
            <a:chOff x="8162457" y="925430"/>
            <a:chExt cx="3849601" cy="3088344"/>
          </a:xfrm>
        </p:grpSpPr>
        <p:pic>
          <p:nvPicPr>
            <p:cNvPr id="7" name="Picture 6">
              <a:extLst>
                <a:ext uri="{FF2B5EF4-FFF2-40B4-BE49-F238E27FC236}">
                  <a16:creationId xmlns:a16="http://schemas.microsoft.com/office/drawing/2014/main" id="{ED338041-C4C5-4611-915D-D7941D70F22B}"/>
                </a:ext>
              </a:extLst>
            </p:cNvPr>
            <p:cNvPicPr>
              <a:picLocks noChangeAspect="1"/>
            </p:cNvPicPr>
            <p:nvPr/>
          </p:nvPicPr>
          <p:blipFill>
            <a:blip r:embed="rId5"/>
            <a:stretch>
              <a:fillRect/>
            </a:stretch>
          </p:blipFill>
          <p:spPr>
            <a:xfrm>
              <a:off x="8162457" y="925430"/>
              <a:ext cx="3849601" cy="2331332"/>
            </a:xfrm>
            <a:prstGeom prst="ellipse">
              <a:avLst/>
            </a:prstGeom>
          </p:spPr>
        </p:pic>
        <p:sp>
          <p:nvSpPr>
            <p:cNvPr id="18" name="TextBox 17">
              <a:extLst>
                <a:ext uri="{FF2B5EF4-FFF2-40B4-BE49-F238E27FC236}">
                  <a16:creationId xmlns:a16="http://schemas.microsoft.com/office/drawing/2014/main" id="{635CE1B2-68F2-41A4-8924-484E60687459}"/>
                </a:ext>
              </a:extLst>
            </p:cNvPr>
            <p:cNvSpPr txBox="1"/>
            <p:nvPr/>
          </p:nvSpPr>
          <p:spPr>
            <a:xfrm>
              <a:off x="9196394" y="3428999"/>
              <a:ext cx="2569656" cy="584775"/>
            </a:xfrm>
            <a:prstGeom prst="rect">
              <a:avLst/>
            </a:prstGeom>
            <a:noFill/>
          </p:spPr>
          <p:txBody>
            <a:bodyPr wrap="square" rtlCol="0">
              <a:spAutoFit/>
            </a:bodyPr>
            <a:lstStyle/>
            <a:p>
              <a:r>
                <a:rPr lang="en-US" sz="3200">
                  <a:latin typeface="#1Li-N5 Brannboll Ny" panose="02000000000000000000" pitchFamily="2" charset="0"/>
                </a:rPr>
                <a:t>Củ gừng</a:t>
              </a:r>
            </a:p>
          </p:txBody>
        </p:sp>
      </p:grpSp>
      <p:grpSp>
        <p:nvGrpSpPr>
          <p:cNvPr id="25" name="Group 24">
            <a:extLst>
              <a:ext uri="{FF2B5EF4-FFF2-40B4-BE49-F238E27FC236}">
                <a16:creationId xmlns:a16="http://schemas.microsoft.com/office/drawing/2014/main" id="{DA4F8910-F91C-4324-9DF6-FE8512424BCE}"/>
              </a:ext>
            </a:extLst>
          </p:cNvPr>
          <p:cNvGrpSpPr/>
          <p:nvPr/>
        </p:nvGrpSpPr>
        <p:grpSpPr>
          <a:xfrm>
            <a:off x="5926526" y="3844057"/>
            <a:ext cx="5724229" cy="2512704"/>
            <a:chOff x="6149368" y="4069655"/>
            <a:chExt cx="5724229" cy="2512704"/>
          </a:xfrm>
        </p:grpSpPr>
        <p:pic>
          <p:nvPicPr>
            <p:cNvPr id="15" name="Picture 14">
              <a:extLst>
                <a:ext uri="{FF2B5EF4-FFF2-40B4-BE49-F238E27FC236}">
                  <a16:creationId xmlns:a16="http://schemas.microsoft.com/office/drawing/2014/main" id="{1CD51AD0-346C-42DE-B69C-F1915085881C}"/>
                </a:ext>
              </a:extLst>
            </p:cNvPr>
            <p:cNvPicPr>
              <a:picLocks noChangeAspect="1"/>
            </p:cNvPicPr>
            <p:nvPr/>
          </p:nvPicPr>
          <p:blipFill>
            <a:blip r:embed="rId6"/>
            <a:stretch>
              <a:fillRect/>
            </a:stretch>
          </p:blipFill>
          <p:spPr>
            <a:xfrm>
              <a:off x="6149368" y="4069655"/>
              <a:ext cx="3654877" cy="2428125"/>
            </a:xfrm>
            <a:prstGeom prst="ellipse">
              <a:avLst/>
            </a:prstGeom>
          </p:spPr>
        </p:pic>
        <p:sp>
          <p:nvSpPr>
            <p:cNvPr id="20" name="TextBox 19">
              <a:extLst>
                <a:ext uri="{FF2B5EF4-FFF2-40B4-BE49-F238E27FC236}">
                  <a16:creationId xmlns:a16="http://schemas.microsoft.com/office/drawing/2014/main" id="{050536FF-4E75-4BDA-9503-EBCB1F983209}"/>
                </a:ext>
              </a:extLst>
            </p:cNvPr>
            <p:cNvSpPr txBox="1"/>
            <p:nvPr/>
          </p:nvSpPr>
          <p:spPr>
            <a:xfrm>
              <a:off x="9529583" y="5505141"/>
              <a:ext cx="2344014" cy="1077218"/>
            </a:xfrm>
            <a:prstGeom prst="rect">
              <a:avLst/>
            </a:prstGeom>
            <a:noFill/>
          </p:spPr>
          <p:txBody>
            <a:bodyPr wrap="square" rtlCol="0">
              <a:spAutoFit/>
            </a:bodyPr>
            <a:lstStyle/>
            <a:p>
              <a:pPr algn="ctr"/>
              <a:r>
                <a:rPr lang="en-US" sz="3200">
                  <a:latin typeface="#1Li-N5 Brannboll Ny" panose="02000000000000000000" pitchFamily="2" charset="0"/>
                </a:rPr>
                <a:t>Cây sống đời</a:t>
              </a:r>
            </a:p>
            <a:p>
              <a:pPr algn="ctr"/>
              <a:r>
                <a:rPr lang="en-US" sz="3200">
                  <a:latin typeface="#1Li-N5 Brannboll Ny" panose="02000000000000000000" pitchFamily="2" charset="0"/>
                </a:rPr>
                <a:t> (lá bỏng)</a:t>
              </a:r>
            </a:p>
          </p:txBody>
        </p:sp>
      </p:grpSp>
      <p:grpSp>
        <p:nvGrpSpPr>
          <p:cNvPr id="8" name="Group 7">
            <a:extLst>
              <a:ext uri="{FF2B5EF4-FFF2-40B4-BE49-F238E27FC236}">
                <a16:creationId xmlns:a16="http://schemas.microsoft.com/office/drawing/2014/main" id="{9B08E6EE-4078-465F-BA2C-D04805FC230A}"/>
              </a:ext>
            </a:extLst>
          </p:cNvPr>
          <p:cNvGrpSpPr/>
          <p:nvPr/>
        </p:nvGrpSpPr>
        <p:grpSpPr>
          <a:xfrm>
            <a:off x="1515518" y="3804584"/>
            <a:ext cx="3824109" cy="2668521"/>
            <a:chOff x="1515518" y="3804584"/>
            <a:chExt cx="3824109" cy="2668521"/>
          </a:xfrm>
        </p:grpSpPr>
        <p:sp>
          <p:nvSpPr>
            <p:cNvPr id="19" name="TextBox 18">
              <a:extLst>
                <a:ext uri="{FF2B5EF4-FFF2-40B4-BE49-F238E27FC236}">
                  <a16:creationId xmlns:a16="http://schemas.microsoft.com/office/drawing/2014/main" id="{30F2750C-A444-4031-B707-29AFA814329F}"/>
                </a:ext>
              </a:extLst>
            </p:cNvPr>
            <p:cNvSpPr txBox="1"/>
            <p:nvPr/>
          </p:nvSpPr>
          <p:spPr>
            <a:xfrm>
              <a:off x="1515518" y="5812102"/>
              <a:ext cx="1224637" cy="584775"/>
            </a:xfrm>
            <a:prstGeom prst="rect">
              <a:avLst/>
            </a:prstGeom>
            <a:noFill/>
          </p:spPr>
          <p:txBody>
            <a:bodyPr wrap="square" rtlCol="0">
              <a:spAutoFit/>
            </a:bodyPr>
            <a:lstStyle/>
            <a:p>
              <a:r>
                <a:rPr lang="en-US" sz="3200">
                  <a:latin typeface="#1Li-N5 Brannboll Ny" panose="02000000000000000000" pitchFamily="2" charset="0"/>
                </a:rPr>
                <a:t>Củ tỏi</a:t>
              </a:r>
            </a:p>
          </p:txBody>
        </p:sp>
        <p:pic>
          <p:nvPicPr>
            <p:cNvPr id="6" name="Picture 5">
              <a:extLst>
                <a:ext uri="{FF2B5EF4-FFF2-40B4-BE49-F238E27FC236}">
                  <a16:creationId xmlns:a16="http://schemas.microsoft.com/office/drawing/2014/main" id="{01A70D31-F31A-4492-AC8E-14E8A6BEEF6B}"/>
                </a:ext>
              </a:extLst>
            </p:cNvPr>
            <p:cNvPicPr>
              <a:picLocks noChangeAspect="1"/>
            </p:cNvPicPr>
            <p:nvPr/>
          </p:nvPicPr>
          <p:blipFill rotWithShape="1">
            <a:blip r:embed="rId7">
              <a:extLst>
                <a:ext uri="{28A0092B-C50C-407E-A947-70E740481C1C}">
                  <a14:useLocalDpi xmlns:a14="http://schemas.microsoft.com/office/drawing/2010/main" val="0"/>
                </a:ext>
              </a:extLst>
            </a:blip>
            <a:srcRect t="18803"/>
            <a:stretch/>
          </p:blipFill>
          <p:spPr>
            <a:xfrm>
              <a:off x="2374721" y="3804584"/>
              <a:ext cx="2964906" cy="2668521"/>
            </a:xfrm>
            <a:prstGeom prst="ellipse">
              <a:avLst/>
            </a:prstGeom>
          </p:spPr>
        </p:pic>
      </p:grpSp>
      <p:cxnSp>
        <p:nvCxnSpPr>
          <p:cNvPr id="10" name="Straight Arrow Connector 9">
            <a:extLst>
              <a:ext uri="{FF2B5EF4-FFF2-40B4-BE49-F238E27FC236}">
                <a16:creationId xmlns:a16="http://schemas.microsoft.com/office/drawing/2014/main" id="{E4727208-B2EA-40B7-8E1C-C6584F9C9FCD}"/>
              </a:ext>
            </a:extLst>
          </p:cNvPr>
          <p:cNvCxnSpPr>
            <a:cxnSpLocks/>
          </p:cNvCxnSpPr>
          <p:nvPr/>
        </p:nvCxnSpPr>
        <p:spPr>
          <a:xfrm flipH="1">
            <a:off x="5168443" y="841821"/>
            <a:ext cx="1855114"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4C8C0F-8858-45D1-9DA5-F706BC2AF49B}"/>
              </a:ext>
            </a:extLst>
          </p:cNvPr>
          <p:cNvCxnSpPr>
            <a:cxnSpLocks/>
          </p:cNvCxnSpPr>
          <p:nvPr/>
        </p:nvCxnSpPr>
        <p:spPr>
          <a:xfrm flipH="1">
            <a:off x="4071412" y="5138844"/>
            <a:ext cx="1268215"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B662A2-D8B6-45D8-92E5-D46AF34C5C01}"/>
              </a:ext>
            </a:extLst>
          </p:cNvPr>
          <p:cNvCxnSpPr>
            <a:cxnSpLocks/>
            <a:stCxn id="7" idx="5"/>
          </p:cNvCxnSpPr>
          <p:nvPr/>
        </p:nvCxnSpPr>
        <p:spPr>
          <a:xfrm flipH="1" flipV="1">
            <a:off x="10177037" y="1397248"/>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CEAD1C2-A8FB-416D-9A15-EFA2521959C6}"/>
              </a:ext>
            </a:extLst>
          </p:cNvPr>
          <p:cNvCxnSpPr>
            <a:cxnSpLocks/>
          </p:cNvCxnSpPr>
          <p:nvPr/>
        </p:nvCxnSpPr>
        <p:spPr>
          <a:xfrm flipH="1" flipV="1">
            <a:off x="7050226" y="4291815"/>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061864C-F6FA-4D1A-9B0D-D89F3976F748}"/>
              </a:ext>
            </a:extLst>
          </p:cNvPr>
          <p:cNvGrpSpPr/>
          <p:nvPr/>
        </p:nvGrpSpPr>
        <p:grpSpPr>
          <a:xfrm>
            <a:off x="1711937" y="1802055"/>
            <a:ext cx="1028218" cy="1407942"/>
            <a:chOff x="1711937" y="1802055"/>
            <a:chExt cx="1028218" cy="1407942"/>
          </a:xfrm>
        </p:grpSpPr>
        <p:cxnSp>
          <p:nvCxnSpPr>
            <p:cNvPr id="28" name="Straight Arrow Connector 27">
              <a:extLst>
                <a:ext uri="{FF2B5EF4-FFF2-40B4-BE49-F238E27FC236}">
                  <a16:creationId xmlns:a16="http://schemas.microsoft.com/office/drawing/2014/main" id="{48E9CACD-2811-48DA-965A-652E7C9141D0}"/>
                </a:ext>
              </a:extLst>
            </p:cNvPr>
            <p:cNvCxnSpPr>
              <a:cxnSpLocks/>
            </p:cNvCxnSpPr>
            <p:nvPr/>
          </p:nvCxnSpPr>
          <p:spPr>
            <a:xfrm flipH="1" flipV="1">
              <a:off x="1744986" y="2252892"/>
              <a:ext cx="971859" cy="90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6855A3-A3B0-4D56-B4DC-7EFA937A8919}"/>
                </a:ext>
              </a:extLst>
            </p:cNvPr>
            <p:cNvCxnSpPr>
              <a:cxnSpLocks/>
            </p:cNvCxnSpPr>
            <p:nvPr/>
          </p:nvCxnSpPr>
          <p:spPr>
            <a:xfrm flipH="1" flipV="1">
              <a:off x="1711937" y="1802055"/>
              <a:ext cx="1028218" cy="1407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2B1F52-99EA-42DF-937A-ECAD20DF4C2F}"/>
              </a:ext>
            </a:extLst>
          </p:cNvPr>
          <p:cNvSpPr/>
          <p:nvPr/>
        </p:nvSpPr>
        <p:spPr>
          <a:xfrm>
            <a:off x="442452" y="324465"/>
            <a:ext cx="11218606" cy="6213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9BC5BD08-63DC-4B75-B1B2-DE5103312390}"/>
              </a:ext>
            </a:extLst>
          </p:cNvPr>
          <p:cNvGraphicFramePr>
            <a:graphicFrameLocks noGrp="1"/>
          </p:cNvGraphicFramePr>
          <p:nvPr>
            <p:extLst>
              <p:ext uri="{D42A27DB-BD31-4B8C-83A1-F6EECF244321}">
                <p14:modId xmlns:p14="http://schemas.microsoft.com/office/powerpoint/2010/main" val="4246925237"/>
              </p:ext>
            </p:extLst>
          </p:nvPr>
        </p:nvGraphicFramePr>
        <p:xfrm>
          <a:off x="2022168" y="1852836"/>
          <a:ext cx="8128000" cy="3311562"/>
        </p:xfrm>
        <a:graphic>
          <a:graphicData uri="http://schemas.openxmlformats.org/drawingml/2006/table">
            <a:tbl>
              <a:tblPr firstRow="1" bandRow="1">
                <a:tableStyleId>{00A15C55-8517-42AA-B614-E9B94910E393}</a:tableStyleId>
              </a:tblPr>
              <a:tblGrid>
                <a:gridCol w="2490839">
                  <a:extLst>
                    <a:ext uri="{9D8B030D-6E8A-4147-A177-3AD203B41FA5}">
                      <a16:colId xmlns:a16="http://schemas.microsoft.com/office/drawing/2014/main" val="2002970272"/>
                    </a:ext>
                  </a:extLst>
                </a:gridCol>
                <a:gridCol w="5637161">
                  <a:extLst>
                    <a:ext uri="{9D8B030D-6E8A-4147-A177-3AD203B41FA5}">
                      <a16:colId xmlns:a16="http://schemas.microsoft.com/office/drawing/2014/main" val="864592395"/>
                    </a:ext>
                  </a:extLst>
                </a:gridCol>
              </a:tblGrid>
              <a:tr h="551927">
                <a:tc>
                  <a:txBody>
                    <a:bodyPr/>
                    <a:lstStyle/>
                    <a:p>
                      <a:pPr algn="ctr"/>
                      <a:r>
                        <a:rPr lang="en-US" sz="2800">
                          <a:solidFill>
                            <a:srgbClr val="002060"/>
                          </a:solidFill>
                          <a:latin typeface="iCiel Cadena" panose="02000503000000020004" pitchFamily="50" charset="0"/>
                        </a:rPr>
                        <a:t>Tên cây</a:t>
                      </a:r>
                    </a:p>
                  </a:txBody>
                  <a:tcPr/>
                </a:tc>
                <a:tc>
                  <a:txBody>
                    <a:bodyPr/>
                    <a:lstStyle/>
                    <a:p>
                      <a:pPr algn="ctr"/>
                      <a:r>
                        <a:rPr lang="en-US" sz="2800">
                          <a:solidFill>
                            <a:srgbClr val="002060"/>
                          </a:solidFill>
                          <a:latin typeface="iCiel Cadena" panose="02000503000000020004" pitchFamily="50" charset="0"/>
                        </a:rPr>
                        <a:t>Vị trí chồi mọc</a:t>
                      </a:r>
                    </a:p>
                  </a:txBody>
                  <a:tcPr/>
                </a:tc>
                <a:extLst>
                  <a:ext uri="{0D108BD9-81ED-4DB2-BD59-A6C34878D82A}">
                    <a16:rowId xmlns:a16="http://schemas.microsoft.com/office/drawing/2014/main" val="2401913755"/>
                  </a:ext>
                </a:extLst>
              </a:tr>
              <a:tr h="551927">
                <a:tc>
                  <a:txBody>
                    <a:bodyPr/>
                    <a:lstStyle/>
                    <a:p>
                      <a:pPr algn="ctr"/>
                      <a:r>
                        <a:rPr lang="en-US" sz="2800">
                          <a:latin typeface="iCiel Cadena" panose="02000503000000020004" pitchFamily="50" charset="0"/>
                        </a:rPr>
                        <a:t>Cây mía</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4253716646"/>
                  </a:ext>
                </a:extLst>
              </a:tr>
              <a:tr h="551927">
                <a:tc>
                  <a:txBody>
                    <a:bodyPr/>
                    <a:lstStyle/>
                    <a:p>
                      <a:pPr algn="ctr"/>
                      <a:r>
                        <a:rPr lang="en-US" sz="2800">
                          <a:latin typeface="iCiel Cadena" panose="02000503000000020004" pitchFamily="50" charset="0"/>
                        </a:rPr>
                        <a:t>Khoai tây</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137329019"/>
                  </a:ext>
                </a:extLst>
              </a:tr>
              <a:tr h="551927">
                <a:tc>
                  <a:txBody>
                    <a:bodyPr/>
                    <a:lstStyle/>
                    <a:p>
                      <a:pPr algn="ctr"/>
                      <a:r>
                        <a:rPr lang="en-US" sz="2800">
                          <a:latin typeface="iCiel Cadena" panose="02000503000000020004" pitchFamily="50" charset="0"/>
                        </a:rPr>
                        <a:t>Củ gừng</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564816203"/>
                  </a:ext>
                </a:extLst>
              </a:tr>
              <a:tr h="551927">
                <a:tc>
                  <a:txBody>
                    <a:bodyPr/>
                    <a:lstStyle/>
                    <a:p>
                      <a:pPr algn="ctr"/>
                      <a:r>
                        <a:rPr lang="en-US" sz="2800">
                          <a:latin typeface="iCiel Cadena" panose="02000503000000020004" pitchFamily="50" charset="0"/>
                        </a:rPr>
                        <a:t>Củ tỏi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2258316346"/>
                  </a:ext>
                </a:extLst>
              </a:tr>
              <a:tr h="551927">
                <a:tc>
                  <a:txBody>
                    <a:bodyPr/>
                    <a:lstStyle/>
                    <a:p>
                      <a:pPr algn="ctr"/>
                      <a:r>
                        <a:rPr lang="en-US" sz="2800">
                          <a:latin typeface="iCiel Cadena" panose="02000503000000020004" pitchFamily="50" charset="0"/>
                        </a:rPr>
                        <a:t>Cây sống đời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715556061"/>
                  </a:ext>
                </a:extLst>
              </a:tr>
            </a:tbl>
          </a:graphicData>
        </a:graphic>
      </p:graphicFrame>
      <p:sp>
        <p:nvSpPr>
          <p:cNvPr id="3" name="TextBox 2">
            <a:extLst>
              <a:ext uri="{FF2B5EF4-FFF2-40B4-BE49-F238E27FC236}">
                <a16:creationId xmlns:a16="http://schemas.microsoft.com/office/drawing/2014/main" id="{E4B42CBB-BE1A-4AE1-B92F-AC02B40498B2}"/>
              </a:ext>
            </a:extLst>
          </p:cNvPr>
          <p:cNvSpPr txBox="1"/>
          <p:nvPr/>
        </p:nvSpPr>
        <p:spPr>
          <a:xfrm>
            <a:off x="6528617" y="2442201"/>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Nách lá</a:t>
            </a:r>
          </a:p>
        </p:txBody>
      </p:sp>
      <p:sp>
        <p:nvSpPr>
          <p:cNvPr id="4" name="TextBox 3">
            <a:extLst>
              <a:ext uri="{FF2B5EF4-FFF2-40B4-BE49-F238E27FC236}">
                <a16:creationId xmlns:a16="http://schemas.microsoft.com/office/drawing/2014/main" id="{731DF68C-1F96-4DEE-8A79-03DAA1781D0F}"/>
              </a:ext>
            </a:extLst>
          </p:cNvPr>
          <p:cNvSpPr txBox="1"/>
          <p:nvPr/>
        </p:nvSpPr>
        <p:spPr>
          <a:xfrm>
            <a:off x="6600722" y="462027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Mép lá</a:t>
            </a:r>
          </a:p>
        </p:txBody>
      </p:sp>
      <p:sp>
        <p:nvSpPr>
          <p:cNvPr id="5" name="TextBox 4">
            <a:extLst>
              <a:ext uri="{FF2B5EF4-FFF2-40B4-BE49-F238E27FC236}">
                <a16:creationId xmlns:a16="http://schemas.microsoft.com/office/drawing/2014/main" id="{469EA678-FBA6-4614-BAAA-D1B125B7359D}"/>
              </a:ext>
            </a:extLst>
          </p:cNvPr>
          <p:cNvSpPr txBox="1"/>
          <p:nvPr/>
        </p:nvSpPr>
        <p:spPr>
          <a:xfrm>
            <a:off x="5617495" y="353112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6" name="TextBox 5">
            <a:extLst>
              <a:ext uri="{FF2B5EF4-FFF2-40B4-BE49-F238E27FC236}">
                <a16:creationId xmlns:a16="http://schemas.microsoft.com/office/drawing/2014/main" id="{C53A6D25-5721-4688-AA11-DC35AF519B58}"/>
              </a:ext>
            </a:extLst>
          </p:cNvPr>
          <p:cNvSpPr txBox="1"/>
          <p:nvPr/>
        </p:nvSpPr>
        <p:spPr>
          <a:xfrm>
            <a:off x="6181214" y="4075700"/>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Phía đầu của củ</a:t>
            </a:r>
          </a:p>
        </p:txBody>
      </p:sp>
      <p:sp>
        <p:nvSpPr>
          <p:cNvPr id="7" name="TextBox 6">
            <a:extLst>
              <a:ext uri="{FF2B5EF4-FFF2-40B4-BE49-F238E27FC236}">
                <a16:creationId xmlns:a16="http://schemas.microsoft.com/office/drawing/2014/main" id="{C291EB08-E5EC-43F1-A32D-E2B8925B2CEC}"/>
              </a:ext>
            </a:extLst>
          </p:cNvPr>
          <p:cNvSpPr txBox="1"/>
          <p:nvPr/>
        </p:nvSpPr>
        <p:spPr>
          <a:xfrm>
            <a:off x="5617494" y="2925326"/>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9" name="TextBox 8">
            <a:extLst>
              <a:ext uri="{FF2B5EF4-FFF2-40B4-BE49-F238E27FC236}">
                <a16:creationId xmlns:a16="http://schemas.microsoft.com/office/drawing/2014/main" id="{19D90ED6-CBC5-4E6F-91DA-12CE01FB56FE}"/>
              </a:ext>
            </a:extLst>
          </p:cNvPr>
          <p:cNvSpPr txBox="1"/>
          <p:nvPr/>
        </p:nvSpPr>
        <p:spPr>
          <a:xfrm>
            <a:off x="2022168" y="814555"/>
            <a:ext cx="8449186" cy="769441"/>
          </a:xfrm>
          <a:prstGeom prst="rect">
            <a:avLst/>
          </a:prstGeom>
          <a:noFill/>
        </p:spPr>
        <p:txBody>
          <a:bodyPr wrap="square" rtlCol="0">
            <a:spAutoFit/>
          </a:bodyPr>
          <a:lstStyle/>
          <a:p>
            <a:pPr algn="ctr"/>
            <a:r>
              <a:rPr lang="en-US" sz="4400">
                <a:solidFill>
                  <a:srgbClr val="FF0000"/>
                </a:solidFill>
                <a:latin typeface="#Li-N UTM Cookies" panose="02040603050506020204" pitchFamily="18" charset="0"/>
              </a:rPr>
              <a:t>Vị </a:t>
            </a:r>
            <a:r>
              <a:rPr lang="en-US" sz="4400">
                <a:solidFill>
                  <a:srgbClr val="00B0F0"/>
                </a:solidFill>
                <a:latin typeface="#Li-N UTM Cookies" panose="02040603050506020204" pitchFamily="18" charset="0"/>
              </a:rPr>
              <a:t>trí</a:t>
            </a:r>
            <a:r>
              <a:rPr lang="en-US" sz="4400">
                <a:latin typeface="#Li-N UTM Cookies" panose="02040603050506020204" pitchFamily="18" charset="0"/>
              </a:rPr>
              <a:t> </a:t>
            </a:r>
            <a:r>
              <a:rPr lang="en-US" sz="4400">
                <a:solidFill>
                  <a:srgbClr val="002060"/>
                </a:solidFill>
                <a:latin typeface="#Li-N UTM Cookies" panose="02040603050506020204" pitchFamily="18" charset="0"/>
              </a:rPr>
              <a:t>chồi</a:t>
            </a:r>
            <a:r>
              <a:rPr lang="en-US" sz="4400">
                <a:latin typeface="#Li-N UTM Cookies" panose="02040603050506020204" pitchFamily="18" charset="0"/>
              </a:rPr>
              <a:t> </a:t>
            </a:r>
            <a:r>
              <a:rPr lang="en-US" sz="4400">
                <a:solidFill>
                  <a:srgbClr val="FFC000"/>
                </a:solidFill>
                <a:latin typeface="#Li-N UTM Cookies" panose="02040603050506020204" pitchFamily="18" charset="0"/>
              </a:rPr>
              <a:t>mọc</a:t>
            </a:r>
            <a:r>
              <a:rPr lang="en-US" sz="4400">
                <a:latin typeface="#Li-N UTM Cookies" panose="02040603050506020204" pitchFamily="18" charset="0"/>
              </a:rPr>
              <a:t> </a:t>
            </a:r>
            <a:r>
              <a:rPr lang="en-US" sz="4400">
                <a:solidFill>
                  <a:schemeClr val="accent6">
                    <a:lumMod val="75000"/>
                  </a:schemeClr>
                </a:solidFill>
                <a:latin typeface="#Li-N UTM Cookies" panose="02040603050506020204" pitchFamily="18" charset="0"/>
              </a:rPr>
              <a:t>của</a:t>
            </a:r>
            <a:r>
              <a:rPr lang="en-US" sz="4400">
                <a:latin typeface="#Li-N UTM Cookies" panose="02040603050506020204" pitchFamily="18" charset="0"/>
              </a:rPr>
              <a:t> </a:t>
            </a:r>
            <a:r>
              <a:rPr lang="en-US" sz="4400">
                <a:solidFill>
                  <a:srgbClr val="7030A0"/>
                </a:solidFill>
                <a:latin typeface="#Li-N UTM Cookies" panose="02040603050506020204" pitchFamily="18" charset="0"/>
              </a:rPr>
              <a:t>cây</a:t>
            </a:r>
          </a:p>
        </p:txBody>
      </p:sp>
      <p:pic>
        <p:nvPicPr>
          <p:cNvPr id="11" name="Picture 10">
            <a:extLst>
              <a:ext uri="{FF2B5EF4-FFF2-40B4-BE49-F238E27FC236}">
                <a16:creationId xmlns:a16="http://schemas.microsoft.com/office/drawing/2014/main" id="{7396ECA0-D38F-492C-93B0-5DBFA868D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59486" y="3383424"/>
            <a:ext cx="1862682" cy="3588356"/>
          </a:xfrm>
          <a:prstGeom prst="rect">
            <a:avLst/>
          </a:prstGeom>
        </p:spPr>
      </p:pic>
      <p:pic>
        <p:nvPicPr>
          <p:cNvPr id="12" name="Picture 11">
            <a:extLst>
              <a:ext uri="{FF2B5EF4-FFF2-40B4-BE49-F238E27FC236}">
                <a16:creationId xmlns:a16="http://schemas.microsoft.com/office/drawing/2014/main" id="{72F04FB7-D80A-40F8-826E-29FB45DB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07" y="5449878"/>
            <a:ext cx="2296331" cy="1393044"/>
          </a:xfrm>
          <a:prstGeom prst="rect">
            <a:avLst/>
          </a:prstGeom>
        </p:spPr>
      </p:pic>
      <p:pic>
        <p:nvPicPr>
          <p:cNvPr id="13" name="Picture 12">
            <a:extLst>
              <a:ext uri="{FF2B5EF4-FFF2-40B4-BE49-F238E27FC236}">
                <a16:creationId xmlns:a16="http://schemas.microsoft.com/office/drawing/2014/main" id="{4005B4D4-75DA-4686-8133-4A2A5DB68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038" y="5449093"/>
            <a:ext cx="2296331" cy="1393044"/>
          </a:xfrm>
          <a:prstGeom prst="rect">
            <a:avLst/>
          </a:prstGeom>
        </p:spPr>
      </p:pic>
      <p:pic>
        <p:nvPicPr>
          <p:cNvPr id="14" name="Picture 13">
            <a:extLst>
              <a:ext uri="{FF2B5EF4-FFF2-40B4-BE49-F238E27FC236}">
                <a16:creationId xmlns:a16="http://schemas.microsoft.com/office/drawing/2014/main" id="{74392DA2-5299-4098-A49D-F5FD93E4F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69" y="5458532"/>
            <a:ext cx="2296331" cy="1393044"/>
          </a:xfrm>
          <a:prstGeom prst="rect">
            <a:avLst/>
          </a:prstGeom>
        </p:spPr>
      </p:pic>
      <p:pic>
        <p:nvPicPr>
          <p:cNvPr id="15" name="Picture 14">
            <a:extLst>
              <a:ext uri="{FF2B5EF4-FFF2-40B4-BE49-F238E27FC236}">
                <a16:creationId xmlns:a16="http://schemas.microsoft.com/office/drawing/2014/main" id="{E18AB87D-D6A2-4E00-8083-D83CA1048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700" y="5457747"/>
            <a:ext cx="2296331" cy="1393044"/>
          </a:xfrm>
          <a:prstGeom prst="rect">
            <a:avLst/>
          </a:prstGeom>
        </p:spPr>
      </p:pic>
      <p:pic>
        <p:nvPicPr>
          <p:cNvPr id="18" name="Picture 17">
            <a:extLst>
              <a:ext uri="{FF2B5EF4-FFF2-40B4-BE49-F238E27FC236}">
                <a16:creationId xmlns:a16="http://schemas.microsoft.com/office/drawing/2014/main" id="{9C259C28-4030-4E58-8B12-0EB30B36F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360" y="5438757"/>
            <a:ext cx="2296331" cy="1393044"/>
          </a:xfrm>
          <a:prstGeom prst="rect">
            <a:avLst/>
          </a:prstGeom>
        </p:spPr>
      </p:pic>
      <p:pic>
        <p:nvPicPr>
          <p:cNvPr id="21" name="Picture 20">
            <a:extLst>
              <a:ext uri="{FF2B5EF4-FFF2-40B4-BE49-F238E27FC236}">
                <a16:creationId xmlns:a16="http://schemas.microsoft.com/office/drawing/2014/main" id="{EEE9AECC-AC3C-422B-9533-63734E6C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13"/>
            <a:ext cx="2159216" cy="2159216"/>
          </a:xfrm>
          <a:prstGeom prst="rect">
            <a:avLst/>
          </a:prstGeom>
        </p:spPr>
      </p:pic>
    </p:spTree>
    <p:extLst>
      <p:ext uri="{BB962C8B-B14F-4D97-AF65-F5344CB8AC3E}">
        <p14:creationId xmlns:p14="http://schemas.microsoft.com/office/powerpoint/2010/main" val="25655557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212257" y="2387702"/>
              <a:ext cx="8898193" cy="2554545"/>
            </a:xfrm>
            <a:prstGeom prst="rect">
              <a:avLst/>
            </a:prstGeom>
            <a:noFill/>
          </p:spPr>
          <p:txBody>
            <a:bodyPr wrap="square" rtlCol="0">
              <a:spAutoFit/>
            </a:bodyPr>
            <a:lstStyle/>
            <a:p>
              <a:pPr algn="just"/>
              <a:r>
                <a:rPr lang="en-US" sz="4000">
                  <a:latin typeface="#Li-N UTM Flamenco" panose="02040603050506020204" pitchFamily="18" charset="0"/>
                </a:rPr>
                <a:t>Trong tự nhiên cũng như trong trồng trọt, không phải cây nào cũng mọc lên từ hạt mà một số cây có thể mọc lên từ thân hoặc rễ hoặc lá của cây mẹ.</a:t>
              </a:r>
            </a:p>
          </p:txBody>
        </p:sp>
        <p:sp>
          <p:nvSpPr>
            <p:cNvPr id="14" name="TextBox 13">
              <a:extLst>
                <a:ext uri="{FF2B5EF4-FFF2-40B4-BE49-F238E27FC236}">
                  <a16:creationId xmlns:a16="http://schemas.microsoft.com/office/drawing/2014/main" id="{7379F0FE-4BC2-46D5-8C6A-EE5105266568}"/>
                </a:ext>
              </a:extLst>
            </p:cNvPr>
            <p:cNvSpPr txBox="1"/>
            <p:nvPr/>
          </p:nvSpPr>
          <p:spPr>
            <a:xfrm>
              <a:off x="4473676" y="1314849"/>
              <a:ext cx="6204154" cy="923330"/>
            </a:xfrm>
            <a:prstGeom prst="rect">
              <a:avLst/>
            </a:prstGeom>
            <a:noFill/>
          </p:spPr>
          <p:txBody>
            <a:bodyPr wrap="square" rtlCol="0">
              <a:spAutoFit/>
            </a:bodyPr>
            <a:lstStyle/>
            <a:p>
              <a:r>
                <a:rPr lang="en-US" sz="5400" dirty="0" err="1">
                  <a:solidFill>
                    <a:srgbClr val="FF0000"/>
                  </a:solidFill>
                  <a:latin typeface="#9Slide07 SVNZiclets" panose="02000603000000000000" pitchFamily="2" charset="0"/>
                </a:rPr>
                <a:t>Kết</a:t>
              </a:r>
              <a:r>
                <a:rPr lang="en-US" sz="5400" dirty="0">
                  <a:solidFill>
                    <a:srgbClr val="FF0000"/>
                  </a:solidFill>
                  <a:latin typeface="#9Slide07 SVNZiclets" panose="02000603000000000000" pitchFamily="2" charset="0"/>
                </a:rPr>
                <a:t> </a:t>
              </a:r>
              <a:r>
                <a:rPr lang="en-US" sz="5400" dirty="0" err="1">
                  <a:solidFill>
                    <a:srgbClr val="FF0000"/>
                  </a:solidFill>
                  <a:latin typeface="#9Slide07 SVNZiclets" panose="02000603000000000000" pitchFamily="2" charset="0"/>
                </a:rPr>
                <a:t>luận</a:t>
              </a:r>
              <a:endParaRPr lang="en-US" sz="5400" dirty="0">
                <a:solidFill>
                  <a:srgbClr val="FF0000"/>
                </a:solidFill>
                <a:latin typeface="#9Slide07 SVNZiclets" panose="02000603000000000000" pitchFamily="2"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527024" y="4272129"/>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4731F1-5480-4BE7-B141-E4592F5E4688}"/>
              </a:ext>
            </a:extLst>
          </p:cNvPr>
          <p:cNvSpPr txBox="1"/>
          <p:nvPr/>
        </p:nvSpPr>
        <p:spPr>
          <a:xfrm>
            <a:off x="3175279" y="4265580"/>
            <a:ext cx="7914968"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000">
                <a:latin typeface="#Li-N UTM Flamenco" panose="02040603050506020204" pitchFamily="18" charset="0"/>
              </a:rPr>
              <a:t>Kể tên các loại cây được mọc lên từ một số bộ phận của cây mẹ.</a:t>
            </a:r>
          </a:p>
        </p:txBody>
      </p:sp>
      <p:pic>
        <p:nvPicPr>
          <p:cNvPr id="6" name="Picture 5">
            <a:extLst>
              <a:ext uri="{FF2B5EF4-FFF2-40B4-BE49-F238E27FC236}">
                <a16:creationId xmlns:a16="http://schemas.microsoft.com/office/drawing/2014/main" id="{31581EEE-6268-4D22-8ECA-5B98ECC3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44" y="1390745"/>
            <a:ext cx="9821507" cy="2773920"/>
          </a:xfrm>
          <a:prstGeom prst="rect">
            <a:avLst/>
          </a:prstGeom>
        </p:spPr>
      </p:pic>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5">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2" name="Picture 11">
            <a:extLst>
              <a:ext uri="{FF2B5EF4-FFF2-40B4-BE49-F238E27FC236}">
                <a16:creationId xmlns:a16="http://schemas.microsoft.com/office/drawing/2014/main" id="{B9BD3EFB-12A2-4C7A-BBC0-122393756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41" y="-7159"/>
            <a:ext cx="2897325" cy="2897325"/>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75279" y="43920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48EDE665-575C-439C-A04C-A503175D8957}"/>
              </a:ext>
            </a:extLst>
          </p:cNvPr>
          <p:cNvSpPr txBox="1"/>
          <p:nvPr/>
        </p:nvSpPr>
        <p:spPr>
          <a:xfrm>
            <a:off x="2643810" y="191257"/>
            <a:ext cx="783593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củ</a:t>
            </a:r>
          </a:p>
        </p:txBody>
      </p:sp>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904BBA3E-7856-406B-A87B-78E74F5110BA}"/>
              </a:ext>
            </a:extLst>
          </p:cNvPr>
          <p:cNvSpPr txBox="1"/>
          <p:nvPr/>
        </p:nvSpPr>
        <p:spPr>
          <a:xfrm>
            <a:off x="2446010" y="0"/>
            <a:ext cx="7726442" cy="830997"/>
          </a:xfrm>
          <a:prstGeom prst="rect">
            <a:avLst/>
          </a:prstGeom>
          <a:noFill/>
        </p:spPr>
        <p:txBody>
          <a:bodyPr wrap="square" rtlCol="0">
            <a:spAutoFit/>
          </a:bodyPr>
          <a:lstStyle/>
          <a:p>
            <a:r>
              <a:rPr lang="en-US" sz="4800">
                <a:ln w="28575">
                  <a:solidFill>
                    <a:srgbClr val="FFC000"/>
                  </a:solidFill>
                </a:ln>
                <a:solidFill>
                  <a:schemeClr val="bg1"/>
                </a:solidFill>
                <a:latin typeface="#Li-N UTM Flamenco" panose="02040603050506020204" pitchFamily="18" charset="0"/>
              </a:rPr>
              <a:t>Các loại cây mọc lên từ thân</a:t>
            </a:r>
          </a:p>
        </p:txBody>
      </p:sp>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4BBA3E-7856-406B-A87B-78E74F5110BA}"/>
              </a:ext>
            </a:extLst>
          </p:cNvPr>
          <p:cNvSpPr txBox="1"/>
          <p:nvPr/>
        </p:nvSpPr>
        <p:spPr>
          <a:xfrm>
            <a:off x="2635044" y="371075"/>
            <a:ext cx="744750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lá</a:t>
            </a:r>
          </a:p>
        </p:txBody>
      </p:sp>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sống đời</a:t>
            </a:r>
          </a:p>
        </p:txBody>
      </p:sp>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A70B3-889F-4CF3-BD9C-2BA09E1D0553}"/>
              </a:ext>
            </a:extLst>
          </p:cNvPr>
          <p:cNvPicPr>
            <a:picLocks noChangeAspect="1"/>
          </p:cNvPicPr>
          <p:nvPr/>
        </p:nvPicPr>
        <p:blipFill>
          <a:blip r:embed="rId3"/>
          <a:stretch>
            <a:fillRect/>
          </a:stretch>
        </p:blipFill>
        <p:spPr>
          <a:xfrm>
            <a:off x="5186408" y="181508"/>
            <a:ext cx="7005592" cy="6200693"/>
          </a:xfrm>
          <a:prstGeom prst="flowChartOnlineStorage">
            <a:avLst/>
          </a:prstGeom>
          <a:ln w="127000" cap="sq">
            <a:no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a16="http://schemas.microsoft.com/office/drawing/2014/main" id="{490A2BBA-710D-4827-B705-A98D660CA4D7}"/>
              </a:ext>
            </a:extLst>
          </p:cNvPr>
          <p:cNvGrpSpPr/>
          <p:nvPr/>
        </p:nvGrpSpPr>
        <p:grpSpPr>
          <a:xfrm>
            <a:off x="-141596" y="315207"/>
            <a:ext cx="5602888" cy="2801444"/>
            <a:chOff x="-106656" y="1415217"/>
            <a:chExt cx="5602888" cy="2801444"/>
          </a:xfrm>
        </p:grpSpPr>
        <p:pic>
          <p:nvPicPr>
            <p:cNvPr id="4" name="Picture 3">
              <a:extLst>
                <a:ext uri="{FF2B5EF4-FFF2-40B4-BE49-F238E27FC236}">
                  <a16:creationId xmlns:a16="http://schemas.microsoft.com/office/drawing/2014/main" id="{0EDEF807-9329-42E1-ADF7-15D5140B6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6" y="1415217"/>
              <a:ext cx="5602888" cy="2801444"/>
            </a:xfrm>
            <a:prstGeom prst="rect">
              <a:avLst/>
            </a:prstGeom>
          </p:spPr>
        </p:pic>
        <p:sp>
          <p:nvSpPr>
            <p:cNvPr id="5" name="TextBox 4">
              <a:extLst>
                <a:ext uri="{FF2B5EF4-FFF2-40B4-BE49-F238E27FC236}">
                  <a16:creationId xmlns:a16="http://schemas.microsoft.com/office/drawing/2014/main" id="{6CA20F49-3C7D-4D2E-BA16-E452AC0C28D5}"/>
                </a:ext>
              </a:extLst>
            </p:cNvPr>
            <p:cNvSpPr txBox="1"/>
            <p:nvPr/>
          </p:nvSpPr>
          <p:spPr>
            <a:xfrm>
              <a:off x="836492" y="1766498"/>
              <a:ext cx="3283974" cy="2123658"/>
            </a:xfrm>
            <a:prstGeom prst="rect">
              <a:avLst/>
            </a:prstGeom>
            <a:noFill/>
          </p:spPr>
          <p:txBody>
            <a:bodyPr wrap="square" rtlCol="0">
              <a:spAutoFit/>
            </a:bodyPr>
            <a:lstStyle/>
            <a:p>
              <a:pPr algn="ctr"/>
              <a:r>
                <a:rPr lang="en-US" sz="4400" b="1">
                  <a:solidFill>
                    <a:srgbClr val="002060"/>
                  </a:solidFill>
                  <a:latin typeface="#1Li-N5 Fourth Medium" pitchFamily="2" charset="0"/>
                </a:rPr>
                <a:t>Cách trồng cây tỏi trong nước</a:t>
              </a:r>
            </a:p>
          </p:txBody>
        </p:sp>
      </p:grpSp>
      <p:pic>
        <p:nvPicPr>
          <p:cNvPr id="6" name="Picture 5">
            <a:extLst>
              <a:ext uri="{FF2B5EF4-FFF2-40B4-BE49-F238E27FC236}">
                <a16:creationId xmlns:a16="http://schemas.microsoft.com/office/drawing/2014/main" id="{9C9DA7D7-B97C-4344-AFE5-8902159351F7}"/>
              </a:ext>
            </a:extLst>
          </p:cNvPr>
          <p:cNvPicPr>
            <a:picLocks noChangeAspect="1"/>
          </p:cNvPicPr>
          <p:nvPr/>
        </p:nvPicPr>
        <p:blipFill rotWithShape="1">
          <a:blip r:embed="rId5">
            <a:extLst>
              <a:ext uri="{28A0092B-C50C-407E-A947-70E740481C1C}">
                <a14:useLocalDpi xmlns:a14="http://schemas.microsoft.com/office/drawing/2010/main" val="0"/>
              </a:ext>
            </a:extLst>
          </a:blip>
          <a:srcRect l="42258" t="30969" r="22419" b="13978"/>
          <a:stretch/>
        </p:blipFill>
        <p:spPr>
          <a:xfrm>
            <a:off x="556494" y="3281854"/>
            <a:ext cx="4306529" cy="3775587"/>
          </a:xfrm>
          <a:prstGeom prst="rect">
            <a:avLst/>
          </a:prstGeom>
        </p:spPr>
      </p:pic>
    </p:spTree>
    <p:extLst>
      <p:ext uri="{BB962C8B-B14F-4D97-AF65-F5344CB8AC3E}">
        <p14:creationId xmlns:p14="http://schemas.microsoft.com/office/powerpoint/2010/main" val="2244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F611685-246B-4F67-BE78-8ED059DC6DAA}"/>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05A479-9697-4091-AA4F-89AD60A5B4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8760" b="97802" l="2050" r="99245">
                        <a14:foregroundMark x1="22330" y1="86656" x2="16828" y2="86813"/>
                        <a14:foregroundMark x1="16828" y1="86813" x2="25135" y2="80220"/>
                        <a14:foregroundMark x1="25135" y1="80220" x2="62999" y2="89011"/>
                        <a14:foregroundMark x1="74218" y1="80063" x2="64186" y2="82261"/>
                        <a14:foregroundMark x1="64186" y1="82261" x2="74110" y2="81162"/>
                        <a14:foregroundMark x1="74110" y1="81162" x2="96224" y2="83203"/>
                        <a14:foregroundMark x1="85761" y1="77708" x2="45092" y2="76766"/>
                        <a14:foregroundMark x1="62891" y1="75039" x2="36030" y2="73469"/>
                        <a14:foregroundMark x1="42826" y1="73155" x2="35167" y2="71586"/>
                        <a14:foregroundMark x1="35167" y1="71586" x2="35167" y2="71586"/>
                        <a14:foregroundMark x1="45200" y1="70801" x2="49622" y2="71272"/>
                        <a14:foregroundMark x1="49622" y1="71272" x2="45955" y2="70644"/>
                        <a14:foregroundMark x1="38727" y1="70173" x2="48544" y2="70173"/>
                        <a14:foregroundMark x1="48544" y1="70173" x2="51348" y2="71115"/>
                        <a14:foregroundMark x1="51996" y1="69859" x2="54153" y2="73469"/>
                        <a14:foregroundMark x1="82848" y1="71743" x2="88673" y2="81790"/>
                        <a14:foregroundMark x1="88673" y1="81790" x2="88997" y2="80063"/>
                        <a14:foregroundMark x1="86516" y1="70016" x2="98058" y2="79435"/>
                        <a14:foregroundMark x1="98058" y1="79435" x2="93959" y2="89011"/>
                        <a14:foregroundMark x1="93959" y1="89011" x2="74865" y2="92622"/>
                        <a14:foregroundMark x1="67314" y1="93721" x2="97950" y2="95918"/>
                        <a14:foregroundMark x1="95361" y1="91523" x2="41532" y2="93721"/>
                        <a14:foregroundMark x1="6299" y1="72908" x2="3020" y2="81319"/>
                        <a14:foregroundMark x1="3020" y1="81319" x2="8846" y2="89011"/>
                        <a14:foregroundMark x1="8846" y1="89011" x2="12729" y2="90267"/>
                        <a14:foregroundMark x1="9688" y1="71194" x2="11974" y2="71115"/>
                        <a14:foregroundMark x1="11974" y1="71115" x2="17799" y2="74725"/>
                        <a14:foregroundMark x1="17799" y1="74725" x2="18231" y2="76609"/>
                        <a14:foregroundMark x1="17476" y1="68760" x2="17861" y2="68785"/>
                        <a14:foregroundMark x1="2681" y1="74083" x2="2157" y2="94819"/>
                        <a14:foregroundMark x1="58037" y1="92151" x2="69148" y2="95761"/>
                        <a14:foregroundMark x1="15965" y1="71900" x2="5933" y2="73783"/>
                        <a14:foregroundMark x1="67961" y1="74254" x2="72384" y2="71115"/>
                        <a14:foregroundMark x1="72384" y1="71115" x2="76915" y2="70487"/>
                        <a14:foregroundMark x1="76915" y1="70487" x2="81338" y2="73626"/>
                        <a14:foregroundMark x1="81338" y1="73626" x2="82524" y2="75510"/>
                        <a14:foregroundMark x1="58468" y1="95604" x2="50378" y2="96703"/>
                        <a14:foregroundMark x1="50162" y1="97488" x2="72708" y2="98116"/>
                        <a14:foregroundMark x1="72708" y1="98116" x2="87918" y2="96703"/>
                        <a14:foregroundMark x1="87918" y1="96703" x2="95577" y2="96703"/>
                        <a14:foregroundMark x1="95577" y1="96703" x2="99245" y2="96232"/>
                        <a14:foregroundMark x1="74649" y1="97802" x2="99245" y2="96232"/>
                        <a14:foregroundMark x1="99245" y1="96232" x2="99245" y2="96232"/>
                        <a14:backgroundMark x1="17799" y1="68917" x2="21251" y2="69388"/>
                        <a14:backgroundMark x1="21251" y1="69231" x2="26537" y2="71586"/>
                        <a14:backgroundMark x1="26537" y1="71586" x2="28263" y2="69545"/>
                        <a14:backgroundMark x1="3883" y1="69545" x2="7875" y2="70016"/>
                        <a14:backgroundMark x1="56958" y1="69702" x2="60949" y2="70016"/>
                        <a14:backgroundMark x1="20280" y1="77394" x2="22762" y2="72057"/>
                        <a14:backgroundMark x1="21359" y1="71900" x2="20928" y2="74725"/>
                        <a14:backgroundMark x1="20928" y1="72057" x2="23625" y2="72057"/>
                        <a14:backgroundMark x1="17691" y1="68917" x2="21036" y2="69545"/>
                        <a14:backgroundMark x1="2589" y1="70644" x2="5394" y2="72214"/>
                        <a14:backgroundMark x1="3344" y1="68446" x2="6257" y2="69388"/>
                        <a14:backgroundMark x1="4315" y1="70016" x2="10140" y2="70173"/>
                      </a14:backgroundRemoval>
                    </a14:imgEffect>
                  </a14:imgLayer>
                </a14:imgProps>
              </a:ext>
            </a:extLst>
          </a:blip>
          <a:srcRect t="68525" b="2834"/>
          <a:stretch/>
        </p:blipFill>
        <p:spPr>
          <a:xfrm>
            <a:off x="2091036" y="4036982"/>
            <a:ext cx="8159048" cy="2238805"/>
          </a:xfrm>
          <a:prstGeom prst="rect">
            <a:avLst/>
          </a:prstGeom>
          <a:ln w="57150" cap="sq">
            <a:solidFill>
              <a:schemeClr val="accent1"/>
            </a:solidFill>
            <a:prstDash val="dash"/>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8519390D-8F48-475D-AD09-5EEB8446E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945" y="402652"/>
            <a:ext cx="9579231" cy="1413647"/>
          </a:xfrm>
          <a:prstGeom prst="rect">
            <a:avLst/>
          </a:prstGeom>
        </p:spPr>
      </p:pic>
      <p:pic>
        <p:nvPicPr>
          <p:cNvPr id="5" name="Picture 4">
            <a:extLst>
              <a:ext uri="{FF2B5EF4-FFF2-40B4-BE49-F238E27FC236}">
                <a16:creationId xmlns:a16="http://schemas.microsoft.com/office/drawing/2014/main" id="{2D886213-DF13-4D9F-8399-E9979608B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27" y="1222459"/>
            <a:ext cx="5791200" cy="2814523"/>
          </a:xfrm>
          <a:prstGeom prst="rect">
            <a:avLst/>
          </a:prstGeom>
        </p:spPr>
      </p:pic>
      <p:sp>
        <p:nvSpPr>
          <p:cNvPr id="6" name="TextBox 5">
            <a:extLst>
              <a:ext uri="{FF2B5EF4-FFF2-40B4-BE49-F238E27FC236}">
                <a16:creationId xmlns:a16="http://schemas.microsoft.com/office/drawing/2014/main" id="{9C90A793-9664-4728-B488-B526873E0A4B}"/>
              </a:ext>
            </a:extLst>
          </p:cNvPr>
          <p:cNvSpPr txBox="1"/>
          <p:nvPr/>
        </p:nvSpPr>
        <p:spPr>
          <a:xfrm>
            <a:off x="5369903" y="1982630"/>
            <a:ext cx="6068291" cy="1569660"/>
          </a:xfrm>
          <a:prstGeom prst="rect">
            <a:avLst/>
          </a:prstGeom>
          <a:noFill/>
        </p:spPr>
        <p:txBody>
          <a:bodyPr wrap="square" rtlCol="0">
            <a:spAutoFit/>
          </a:bodyPr>
          <a:lstStyle/>
          <a:p>
            <a:pPr algn="ctr"/>
            <a:r>
              <a:rPr lang="en-US" sz="4800">
                <a:solidFill>
                  <a:srgbClr val="002060"/>
                </a:solidFill>
                <a:latin typeface="#1Li-N7 Marbelia Regular" panose="02000500000000000000" pitchFamily="2" charset="0"/>
              </a:rPr>
              <a:t>Chúng ta được trồng </a:t>
            </a:r>
          </a:p>
          <a:p>
            <a:pPr algn="ctr"/>
            <a:r>
              <a:rPr lang="en-US" sz="4800">
                <a:solidFill>
                  <a:srgbClr val="002060"/>
                </a:solidFill>
                <a:latin typeface="#1Li-N7 Marbelia Regular" panose="02000500000000000000" pitchFamily="2" charset="0"/>
              </a:rPr>
              <a:t>như thế nào nhỉ?</a:t>
            </a:r>
          </a:p>
        </p:txBody>
      </p:sp>
    </p:spTree>
    <p:extLst>
      <p:ext uri="{BB962C8B-B14F-4D97-AF65-F5344CB8AC3E}">
        <p14:creationId xmlns:p14="http://schemas.microsoft.com/office/powerpoint/2010/main" val="1731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394042" y="4254881"/>
            <a:ext cx="8439610"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400">
                <a:latin typeface="#Li-N UTM Flamenco" panose="02040603050506020204" pitchFamily="18" charset="0"/>
              </a:rPr>
              <a:t>Tìm hiểu về cách trồng các loại cây mọc lên từ bộ phận của cây mẹ.</a:t>
            </a: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0D167-48C3-4D69-96EE-243D5508BD1C}"/>
              </a:ext>
            </a:extLst>
          </p:cNvPr>
          <p:cNvPicPr>
            <a:picLocks noChangeAspect="1"/>
          </p:cNvPicPr>
          <p:nvPr/>
        </p:nvPicPr>
        <p:blipFill>
          <a:blip r:embed="rId4"/>
          <a:stretch>
            <a:fillRect/>
          </a:stretch>
        </p:blipFill>
        <p:spPr>
          <a:xfrm>
            <a:off x="665326" y="294725"/>
            <a:ext cx="10861348" cy="6268550"/>
          </a:xfrm>
          <a:prstGeom prst="rect">
            <a:avLst/>
          </a:prstGeom>
          <a:ln w="57150">
            <a:solidFill>
              <a:srgbClr val="FFC000"/>
            </a:solidFill>
          </a:ln>
        </p:spPr>
      </p:pic>
    </p:spTree>
    <p:extLst>
      <p:ext uri="{BB962C8B-B14F-4D97-AF65-F5344CB8AC3E}">
        <p14:creationId xmlns:p14="http://schemas.microsoft.com/office/powerpoint/2010/main" val="4110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2">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pic>
        <p:nvPicPr>
          <p:cNvPr id="16" name="Picture 15">
            <a:extLst>
              <a:ext uri="{FF2B5EF4-FFF2-40B4-BE49-F238E27FC236}">
                <a16:creationId xmlns:a16="http://schemas.microsoft.com/office/drawing/2014/main" id="{2C746AC1-EF64-491E-B1CA-0A2F3DBEA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2013" y="2909745"/>
            <a:ext cx="648072" cy="648072"/>
          </a:xfrm>
          <a:prstGeom prst="rect">
            <a:avLst/>
          </a:prstGeom>
        </p:spPr>
      </p:pic>
      <p:pic>
        <p:nvPicPr>
          <p:cNvPr id="20" name="Picture 19">
            <a:extLst>
              <a:ext uri="{FF2B5EF4-FFF2-40B4-BE49-F238E27FC236}">
                <a16:creationId xmlns:a16="http://schemas.microsoft.com/office/drawing/2014/main" id="{36E638BA-5C13-4DFF-AC3B-EF7FDEC0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12" y="4914991"/>
            <a:ext cx="648072" cy="648072"/>
          </a:xfrm>
          <a:prstGeom prst="rect">
            <a:avLst/>
          </a:prstGeom>
        </p:spPr>
      </p:pic>
    </p:spTree>
    <p:extLst>
      <p:ext uri="{BB962C8B-B14F-4D97-AF65-F5344CB8AC3E}">
        <p14:creationId xmlns:p14="http://schemas.microsoft.com/office/powerpoint/2010/main" val="1627022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7" name="PA_图片 4">
            <a:extLst>
              <a:ext uri="{FF2B5EF4-FFF2-40B4-BE49-F238E27FC236}">
                <a16:creationId xmlns:a16="http://schemas.microsoft.com/office/drawing/2014/main" id="{5B9BACDE-4692-490E-BD5B-1839E4C74127}"/>
              </a:ext>
            </a:extLst>
          </p:cNvPr>
          <p:cNvPicPr>
            <a:picLocks noChangeAspect="1"/>
          </p:cNvPicPr>
          <p:nvPr>
            <p:custDataLst>
              <p:tags r:id="rId1"/>
            </p:custDataLst>
          </p:nvPr>
        </p:nvPicPr>
        <p:blipFill>
          <a:blip r:embed="rId6"/>
          <a:stretch>
            <a:fillRect/>
          </a:stretch>
        </p:blipFill>
        <p:spPr>
          <a:xfrm>
            <a:off x="10122520" y="4658919"/>
            <a:ext cx="874979" cy="1569699"/>
          </a:xfrm>
          <a:prstGeom prst="rect">
            <a:avLst/>
          </a:prstGeom>
        </p:spPr>
      </p:pic>
      <p:pic>
        <p:nvPicPr>
          <p:cNvPr id="18" name="PA_图片 5">
            <a:extLst>
              <a:ext uri="{FF2B5EF4-FFF2-40B4-BE49-F238E27FC236}">
                <a16:creationId xmlns:a16="http://schemas.microsoft.com/office/drawing/2014/main" id="{3FB2A4F5-9D2E-41E1-9951-6293560E293C}"/>
              </a:ext>
            </a:extLst>
          </p:cNvPr>
          <p:cNvPicPr>
            <a:picLocks noChangeAspect="1"/>
          </p:cNvPicPr>
          <p:nvPr>
            <p:custDataLst>
              <p:tags r:id="rId2"/>
            </p:custDataLst>
          </p:nvPr>
        </p:nvPicPr>
        <p:blipFill>
          <a:blip r:embed="rId7"/>
          <a:stretch>
            <a:fillRect/>
          </a:stretch>
        </p:blipFill>
        <p:spPr>
          <a:xfrm>
            <a:off x="10560009" y="3275559"/>
            <a:ext cx="1378105" cy="1175595"/>
          </a:xfrm>
          <a:prstGeom prst="rect">
            <a:avLst/>
          </a:prstGeom>
        </p:spPr>
      </p:pic>
      <p:grpSp>
        <p:nvGrpSpPr>
          <p:cNvPr id="21" name="PA_组合 4">
            <a:extLst>
              <a:ext uri="{FF2B5EF4-FFF2-40B4-BE49-F238E27FC236}">
                <a16:creationId xmlns:a16="http://schemas.microsoft.com/office/drawing/2014/main" id="{6CBEF9A5-1A7A-4DDA-A712-E7F14E38822E}"/>
              </a:ext>
            </a:extLst>
          </p:cNvPr>
          <p:cNvGrpSpPr>
            <a:grpSpLocks noChangeAspect="1"/>
          </p:cNvGrpSpPr>
          <p:nvPr>
            <p:custDataLst>
              <p:tags r:id="rId3"/>
            </p:custDataLst>
          </p:nvPr>
        </p:nvGrpSpPr>
        <p:grpSpPr bwMode="auto">
          <a:xfrm>
            <a:off x="10630762" y="261939"/>
            <a:ext cx="1147430" cy="1298532"/>
            <a:chOff x="6191" y="815"/>
            <a:chExt cx="729" cy="825"/>
          </a:xfrm>
        </p:grpSpPr>
        <p:sp>
          <p:nvSpPr>
            <p:cNvPr id="22" name="AutoShape 3">
              <a:extLst>
                <a:ext uri="{FF2B5EF4-FFF2-40B4-BE49-F238E27FC236}">
                  <a16:creationId xmlns:a16="http://schemas.microsoft.com/office/drawing/2014/main" id="{76110F66-7938-4C3E-8FA4-60E0D94E82A0}"/>
                </a:ext>
              </a:extLst>
            </p:cNvPr>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
              <a:extLst>
                <a:ext uri="{FF2B5EF4-FFF2-40B4-BE49-F238E27FC236}">
                  <a16:creationId xmlns:a16="http://schemas.microsoft.com/office/drawing/2014/main" id="{1307184D-C147-47D9-BC01-5232E48B6C78}"/>
                </a:ext>
              </a:extLst>
            </p:cNvPr>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id="{75278BA1-F7C7-4FA2-9FAD-584E0F0961D9}"/>
                </a:ext>
              </a:extLst>
            </p:cNvPr>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a:extLst>
                <a:ext uri="{FF2B5EF4-FFF2-40B4-BE49-F238E27FC236}">
                  <a16:creationId xmlns:a16="http://schemas.microsoft.com/office/drawing/2014/main" id="{EB9B8B93-33B8-42DD-BA1D-DD871145A50D}"/>
                </a:ext>
              </a:extLst>
            </p:cNvPr>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a:extLst>
                <a:ext uri="{FF2B5EF4-FFF2-40B4-BE49-F238E27FC236}">
                  <a16:creationId xmlns:a16="http://schemas.microsoft.com/office/drawing/2014/main" id="{3A2D8A98-286B-44AF-94BF-4C548510E96E}"/>
                </a:ext>
              </a:extLst>
            </p:cNvPr>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a:extLst>
                <a:ext uri="{FF2B5EF4-FFF2-40B4-BE49-F238E27FC236}">
                  <a16:creationId xmlns:a16="http://schemas.microsoft.com/office/drawing/2014/main" id="{4900DD77-F583-45C3-977F-3693AAA16A4B}"/>
                </a:ext>
              </a:extLst>
            </p:cNvPr>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a16="http://schemas.microsoft.com/office/drawing/2014/main" id="{BCFB03A7-9E04-4D14-A400-1C93247EFB43}"/>
                </a:ext>
              </a:extLst>
            </p:cNvPr>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a:extLst>
                <a:ext uri="{FF2B5EF4-FFF2-40B4-BE49-F238E27FC236}">
                  <a16:creationId xmlns:a16="http://schemas.microsoft.com/office/drawing/2014/main" id="{D0E9235E-88FE-4696-B169-03BDA1DE8FD9}"/>
                </a:ext>
              </a:extLst>
            </p:cNvPr>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a:extLst>
                <a:ext uri="{FF2B5EF4-FFF2-40B4-BE49-F238E27FC236}">
                  <a16:creationId xmlns:a16="http://schemas.microsoft.com/office/drawing/2014/main" id="{493361C4-8C40-42C7-8197-F9DE50D54A2F}"/>
                </a:ext>
              </a:extLst>
            </p:cNvPr>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
            <a:extLst>
              <a:ext uri="{FF2B5EF4-FFF2-40B4-BE49-F238E27FC236}">
                <a16:creationId xmlns:a16="http://schemas.microsoft.com/office/drawing/2014/main" id="{04EA8AD2-6155-4D09-959F-095D34D916BE}"/>
              </a:ext>
            </a:extLst>
          </p:cNvPr>
          <p:cNvGrpSpPr/>
          <p:nvPr/>
        </p:nvGrpSpPr>
        <p:grpSpPr>
          <a:xfrm>
            <a:off x="304867" y="-3516"/>
            <a:ext cx="9683865" cy="7187589"/>
            <a:chOff x="420873" y="0"/>
            <a:chExt cx="9683865" cy="7187589"/>
          </a:xfrm>
        </p:grpSpPr>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32674"/>
            <a:stretch/>
          </p:blipFill>
          <p:spPr>
            <a:xfrm>
              <a:off x="420873" y="0"/>
              <a:ext cx="9683865" cy="7187589"/>
            </a:xfrm>
            <a:prstGeom prst="rect">
              <a:avLst/>
            </a:prstGeom>
          </p:spPr>
        </p:pic>
        <p:sp>
          <p:nvSpPr>
            <p:cNvPr id="31" name="TextBox 30">
              <a:extLst>
                <a:ext uri="{FF2B5EF4-FFF2-40B4-BE49-F238E27FC236}">
                  <a16:creationId xmlns:a16="http://schemas.microsoft.com/office/drawing/2014/main" id="{AE668069-1E1F-4F70-9382-C00479FB3024}"/>
                </a:ext>
              </a:extLst>
            </p:cNvPr>
            <p:cNvSpPr txBox="1"/>
            <p:nvPr/>
          </p:nvSpPr>
          <p:spPr>
            <a:xfrm>
              <a:off x="4034483" y="2278354"/>
              <a:ext cx="5739613" cy="2585323"/>
            </a:xfrm>
            <a:prstGeom prst="rect">
              <a:avLst/>
            </a:prstGeom>
            <a:noFill/>
          </p:spPr>
          <p:txBody>
            <a:bodyPr wrap="square" rtlCol="0">
              <a:spAutoFit/>
            </a:bodyPr>
            <a:lstStyle/>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Xem</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lại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và</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học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thuộc</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ghi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nhớ</a:t>
              </a:r>
              <a:r>
                <a:rPr lang="en-US" sz="3200" b="1" dirty="0">
                  <a:solidFill>
                    <a:schemeClr val="tx2">
                      <a:lumMod val="50000"/>
                    </a:schemeClr>
                  </a:solidFill>
                  <a:latin typeface="Arial" panose="020B0604020202020204" pitchFamily="34" charset="0"/>
                  <a:cs typeface="Arial" panose="020B0604020202020204" pitchFamily="34" charset="0"/>
                </a:rPr>
                <a:t>.</a:t>
              </a:r>
            </a:p>
            <a:p>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Chuẩn</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bị</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bài</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latin typeface="Arial" panose="020B0604020202020204" pitchFamily="34" charset="0"/>
                  <a:cs typeface="Arial" panose="020B0604020202020204" pitchFamily="34" charset="0"/>
                </a:rPr>
                <a:t>sau</a:t>
              </a:r>
              <a:r>
                <a:rPr lang="en-US" sz="3200" b="1" dirty="0">
                  <a:solidFill>
                    <a:schemeClr val="tx2">
                      <a:lumMod val="50000"/>
                    </a:schemeClr>
                  </a:solidFill>
                  <a:latin typeface="Arial" panose="020B0604020202020204" pitchFamily="34"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sản</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200" b="1"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320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3200" b="1" dirty="0">
                <a:solidFill>
                  <a:schemeClr val="tx2">
                    <a:lumMod val="50000"/>
                  </a:schemeClr>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36CC7FE-481C-4C64-B111-EE50690C860F}"/>
              </a:ext>
            </a:extLst>
          </p:cNvPr>
          <p:cNvSpPr txBox="1"/>
          <p:nvPr/>
        </p:nvSpPr>
        <p:spPr>
          <a:xfrm>
            <a:off x="4880113" y="1407796"/>
            <a:ext cx="2172390" cy="830997"/>
          </a:xfrm>
          <a:prstGeom prst="rect">
            <a:avLst/>
          </a:prstGeom>
          <a:noFill/>
        </p:spPr>
        <p:txBody>
          <a:bodyPr wrap="none" rtlCol="0">
            <a:spAutoFit/>
          </a:bodyPr>
          <a:lstStyle/>
          <a:p>
            <a:r>
              <a:rPr lang="en-US" sz="4800" b="1" dirty="0">
                <a:solidFill>
                  <a:srgbClr val="FF0000"/>
                </a:solidFill>
                <a:latin typeface="#9Slide05 FS Blonde Script" panose="03000503000000000000" pitchFamily="65" charset="0"/>
              </a:rPr>
              <a:t>DẶN DÒ</a:t>
            </a:r>
          </a:p>
        </p:txBody>
      </p:sp>
    </p:spTree>
    <p:extLst>
      <p:ext uri="{BB962C8B-B14F-4D97-AF65-F5344CB8AC3E}">
        <p14:creationId xmlns:p14="http://schemas.microsoft.com/office/powerpoint/2010/main" val="33956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1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a16="http://schemas.microsoft.com/office/drawing/2014/main"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a16="http://schemas.microsoft.com/office/drawing/2014/main" id="{96087C3B-FCA0-45B6-9E17-671F93064311}"/>
              </a:ext>
            </a:extLst>
          </p:cNvPr>
          <p:cNvSpPr txBox="1"/>
          <p:nvPr/>
        </p:nvSpPr>
        <p:spPr>
          <a:xfrm>
            <a:off x="3696929" y="2808950"/>
            <a:ext cx="7472516" cy="1569660"/>
          </a:xfrm>
          <a:prstGeom prst="rect">
            <a:avLst/>
          </a:prstGeom>
          <a:noFill/>
        </p:spPr>
        <p:txBody>
          <a:bodyPr wrap="square" rtlCol="0">
            <a:spAutoFit/>
          </a:bodyPr>
          <a:lstStyle/>
          <a:p>
            <a:pPr algn="ctr"/>
            <a:r>
              <a:rPr lang="en-US" sz="9600" dirty="0">
                <a:solidFill>
                  <a:srgbClr val="FF0000"/>
                </a:solidFill>
                <a:latin typeface="#9Slide05 FS Blonde Script" panose="03000503000000000000" pitchFamily="65" charset="0"/>
              </a:rPr>
              <a:t>KHỞI ĐỘNG</a:t>
            </a:r>
          </a:p>
        </p:txBody>
      </p:sp>
    </p:spTree>
    <p:extLst>
      <p:ext uri="{BB962C8B-B14F-4D97-AF65-F5344CB8AC3E}">
        <p14:creationId xmlns:p14="http://schemas.microsoft.com/office/powerpoint/2010/main" val="40519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8" descr="A picture containing text&#10;&#10;Description automatically generated">
            <a:extLst>
              <a:ext uri="{FF2B5EF4-FFF2-40B4-BE49-F238E27FC236}">
                <a16:creationId xmlns:a16="http://schemas.microsoft.com/office/drawing/2014/main" id="{08136487-EDFB-476C-BCA6-BC4858DD649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69AC27FC-941C-4368-BE17-15755811D3B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F21650CB-C8A4-4792-A3C3-34931852928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a16="http://schemas.microsoft.com/office/drawing/2014/main" id="{177442AB-78D1-421F-8065-0437E621EE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a16="http://schemas.microsoft.com/office/drawing/2014/main" id="{EF9ED48C-14BA-4259-89CC-9ED07C91D3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8" action="ppaction://hlinksldjump"/>
            <a:extLst>
              <a:ext uri="{FF2B5EF4-FFF2-40B4-BE49-F238E27FC236}">
                <a16:creationId xmlns:a16="http://schemas.microsoft.com/office/drawing/2014/main"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iny" panose="02000903060500060000" pitchFamily="2" charset="0"/>
              </a:rPr>
              <a:t>1</a:t>
            </a:r>
          </a:p>
        </p:txBody>
      </p:sp>
      <p:sp>
        <p:nvSpPr>
          <p:cNvPr id="19" name="Oval 18">
            <a:hlinkClick r:id="rId9" action="ppaction://hlinksldjump"/>
            <a:extLst>
              <a:ext uri="{FF2B5EF4-FFF2-40B4-BE49-F238E27FC236}">
                <a16:creationId xmlns:a16="http://schemas.microsoft.com/office/drawing/2014/main"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2</a:t>
            </a:r>
          </a:p>
        </p:txBody>
      </p:sp>
      <p:sp>
        <p:nvSpPr>
          <p:cNvPr id="20" name="Oval 19">
            <a:hlinkClick r:id="rId10" action="ppaction://hlinksldjump"/>
            <a:extLst>
              <a:ext uri="{FF2B5EF4-FFF2-40B4-BE49-F238E27FC236}">
                <a16:creationId xmlns:a16="http://schemas.microsoft.com/office/drawing/2014/main"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3</a:t>
            </a:r>
          </a:p>
        </p:txBody>
      </p:sp>
      <p:grpSp>
        <p:nvGrpSpPr>
          <p:cNvPr id="4" name="Group 3">
            <a:extLst>
              <a:ext uri="{FF2B5EF4-FFF2-40B4-BE49-F238E27FC236}">
                <a16:creationId xmlns:a16="http://schemas.microsoft.com/office/drawing/2014/main"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a16="http://schemas.microsoft.com/office/drawing/2014/main" id="{12A0B5CC-603C-4575-BA35-B69C56200DA5}"/>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a16="http://schemas.microsoft.com/office/drawing/2014/main" id="{26FCC17F-335E-413F-A52E-1FA60498E1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a16="http://schemas.microsoft.com/office/drawing/2014/main"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a16="http://schemas.microsoft.com/office/drawing/2014/main"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oy, doll, vector graphics&#10;&#10;Description automatically generated">
            <a:extLst>
              <a:ext uri="{FF2B5EF4-FFF2-40B4-BE49-F238E27FC236}">
                <a16:creationId xmlns:a16="http://schemas.microsoft.com/office/drawing/2014/main" id="{C499C451-A70B-4909-A4D2-F84CB29CF1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a16="http://schemas.microsoft.com/office/drawing/2014/main"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a16="http://schemas.microsoft.com/office/drawing/2014/main" id="{B3E17B69-3157-438F-897E-D7F17F56D3E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a16="http://schemas.microsoft.com/office/drawing/2014/main" id="{377DB78F-00F3-4A53-BADE-FE9F342602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a16="http://schemas.microsoft.com/office/drawing/2014/main"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a16="http://schemas.microsoft.com/office/drawing/2014/main" id="{8E3C66FE-EBDE-4DD3-824D-5CEFC4723EA4}"/>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E4BF1A68-FFD2-4CCF-B28A-DC71C75AAD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a16="http://schemas.microsoft.com/office/drawing/2014/main"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a16="http://schemas.microsoft.com/office/drawing/2014/main" id="{2BF69466-72B1-4D68-85B8-FF385032363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a16="http://schemas.microsoft.com/office/drawing/2014/main" id="{2143F4CC-09A1-44EA-9DBD-F3648A13618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a16="http://schemas.microsoft.com/office/drawing/2014/main"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descr="Graphical user interface&#10;&#10;Description automatically generated with low confidence">
            <a:extLst>
              <a:ext uri="{FF2B5EF4-FFF2-40B4-BE49-F238E27FC236}">
                <a16:creationId xmlns:a16="http://schemas.microsoft.com/office/drawing/2014/main" id="{2484F56D-2ABB-4C08-8DAF-2332CA912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a16="http://schemas.microsoft.com/office/drawing/2014/main"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him trên Gif">
            <a:hlinkClick r:id="rId14" action="ppaction://hlinksldjump"/>
            <a:extLst>
              <a:ext uri="{FF2B5EF4-FFF2-40B4-BE49-F238E27FC236}">
                <a16:creationId xmlns:a16="http://schemas.microsoft.com/office/drawing/2014/main" id="{2E2671D2-BFFA-46B1-84F4-6F5E303E089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8EA5F0E-895B-4F9D-8CED-BDC65B7B1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a16="http://schemas.microsoft.com/office/drawing/2014/main" id="{A4C2E574-A2BC-4FCE-82B1-C5B3EFE05F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a16="http://schemas.microsoft.com/office/drawing/2014/main" id="{86064FF3-0C94-45E4-997C-FD77D88655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a16="http://schemas.microsoft.com/office/drawing/2014/main" id="{D0C9387F-A0F2-4BE5-B9C4-D2825DD1B3B0}"/>
              </a:ext>
            </a:extLst>
          </p:cNvPr>
          <p:cNvSpPr txBox="1"/>
          <p:nvPr/>
        </p:nvSpPr>
        <p:spPr>
          <a:xfrm>
            <a:off x="4739206" y="2059276"/>
            <a:ext cx="7192998" cy="2554545"/>
          </a:xfrm>
          <a:prstGeom prst="rect">
            <a:avLst/>
          </a:prstGeom>
          <a:noFill/>
        </p:spPr>
        <p:txBody>
          <a:bodyPr wrap="square" rtlCol="0">
            <a:spAutoFit/>
          </a:bodyPr>
          <a:lstStyle/>
          <a:p>
            <a:pPr algn="ctr"/>
            <a:r>
              <a:rPr lang="en-US" sz="8000">
                <a:ln w="38100">
                  <a:solidFill>
                    <a:schemeClr val="tx1"/>
                  </a:solidFill>
                </a:ln>
                <a:solidFill>
                  <a:srgbClr val="FFC000"/>
                </a:solidFill>
                <a:latin typeface="SVN-Cheeseburga" pitchFamily="50" charset="0"/>
              </a:rPr>
              <a:t>THU HOẠCH </a:t>
            </a:r>
          </a:p>
          <a:p>
            <a:pPr algn="ctr"/>
            <a:r>
              <a:rPr lang="en-US" sz="8000">
                <a:ln w="38100">
                  <a:solidFill>
                    <a:schemeClr val="tx1"/>
                  </a:solidFill>
                </a:ln>
                <a:solidFill>
                  <a:srgbClr val="FFC000"/>
                </a:solidFill>
                <a:latin typeface="SVN-Cheeseburga" pitchFamily="50" charset="0"/>
              </a:rPr>
              <a:t>BÍ ĐỎ</a:t>
            </a:r>
          </a:p>
        </p:txBody>
      </p:sp>
      <p:sp>
        <p:nvSpPr>
          <p:cNvPr id="50" name="TextBox 49">
            <a:extLst>
              <a:ext uri="{FF2B5EF4-FFF2-40B4-BE49-F238E27FC236}">
                <a16:creationId xmlns:a16="http://schemas.microsoft.com/office/drawing/2014/main" id="{3C27FE99-298B-478E-9C6B-F3BA35A14C05}"/>
              </a:ext>
            </a:extLst>
          </p:cNvPr>
          <p:cNvSpPr txBox="1"/>
          <p:nvPr/>
        </p:nvSpPr>
        <p:spPr>
          <a:xfrm>
            <a:off x="-1097792" y="-69082"/>
            <a:ext cx="7192998" cy="1323439"/>
          </a:xfrm>
          <a:prstGeom prst="rect">
            <a:avLst/>
          </a:prstGeom>
          <a:noFill/>
        </p:spPr>
        <p:txBody>
          <a:bodyPr wrap="square" rtlCol="0">
            <a:spAutoFit/>
          </a:bodyPr>
          <a:lstStyle/>
          <a:p>
            <a:pPr algn="ctr"/>
            <a:r>
              <a:rPr lang="en-US" sz="8000">
                <a:ln w="38100">
                  <a:solidFill>
                    <a:srgbClr val="FFC000"/>
                  </a:solidFill>
                </a:ln>
                <a:solidFill>
                  <a:srgbClr val="0070C0"/>
                </a:solidFill>
                <a:latin typeface="#Li-N UTM Cookies" panose="02040603050506020204" pitchFamily="18" charset="0"/>
              </a:rPr>
              <a:t>Trò chơi</a:t>
            </a:r>
          </a:p>
        </p:txBody>
      </p:sp>
    </p:spTree>
    <p:extLst>
      <p:ext uri="{BB962C8B-B14F-4D97-AF65-F5344CB8AC3E}">
        <p14:creationId xmlns:p14="http://schemas.microsoft.com/office/powerpoint/2010/main" val="3437315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A5BD99-F5BA-4B22-83C3-36F307399A68}"/>
              </a:ext>
            </a:extLst>
          </p:cNvPr>
          <p:cNvGrpSpPr/>
          <p:nvPr/>
        </p:nvGrpSpPr>
        <p:grpSpPr>
          <a:xfrm>
            <a:off x="501942" y="1210714"/>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56BA147-CB1C-46F3-9B37-DA733841D840}"/>
              </a:ext>
            </a:extLst>
          </p:cNvPr>
          <p:cNvGrpSpPr/>
          <p:nvPr/>
        </p:nvGrpSpPr>
        <p:grpSpPr>
          <a:xfrm>
            <a:off x="3300550" y="2164981"/>
            <a:ext cx="5933210" cy="4066587"/>
            <a:chOff x="243200" y="263044"/>
            <a:chExt cx="11779045" cy="6423577"/>
          </a:xfrm>
        </p:grpSpPr>
        <p:grpSp>
          <p:nvGrpSpPr>
            <p:cNvPr id="28" name="Group 27">
              <a:extLst>
                <a:ext uri="{FF2B5EF4-FFF2-40B4-BE49-F238E27FC236}">
                  <a16:creationId xmlns:a16="http://schemas.microsoft.com/office/drawing/2014/main" id="{094A9058-9CBB-4D7A-B3E3-FDEB166C9067}"/>
                </a:ext>
              </a:extLst>
            </p:cNvPr>
            <p:cNvGrpSpPr/>
            <p:nvPr/>
          </p:nvGrpSpPr>
          <p:grpSpPr>
            <a:xfrm>
              <a:off x="243200" y="263044"/>
              <a:ext cx="11779045" cy="6423577"/>
              <a:chOff x="235974" y="209164"/>
              <a:chExt cx="11779045" cy="6423577"/>
            </a:xfrm>
          </p:grpSpPr>
          <p:pic>
            <p:nvPicPr>
              <p:cNvPr id="30" name="Picture 2">
                <a:extLst>
                  <a:ext uri="{FF2B5EF4-FFF2-40B4-BE49-F238E27FC236}">
                    <a16:creationId xmlns:a16="http://schemas.microsoft.com/office/drawing/2014/main" id="{AD32B58A-3B01-4EAC-9192-A11FCB32E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 y="209164"/>
                <a:ext cx="11779045" cy="64235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6BFA8605-A41C-4AC2-8573-76450C39C0E8}"/>
                  </a:ext>
                </a:extLst>
              </p:cNvPr>
              <p:cNvSpPr/>
              <p:nvPr/>
            </p:nvSpPr>
            <p:spPr>
              <a:xfrm>
                <a:off x="7384025" y="348423"/>
                <a:ext cx="2236629" cy="6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Rectangle 6">
              <a:extLst>
                <a:ext uri="{FF2B5EF4-FFF2-40B4-BE49-F238E27FC236}">
                  <a16:creationId xmlns:a16="http://schemas.microsoft.com/office/drawing/2014/main" id="{04C97C1A-28BC-4266-8766-DC013FDB846C}"/>
                </a:ext>
              </a:extLst>
            </p:cNvPr>
            <p:cNvSpPr/>
            <p:nvPr/>
          </p:nvSpPr>
          <p:spPr>
            <a:xfrm>
              <a:off x="9138697" y="4210702"/>
              <a:ext cx="2685799" cy="1570993"/>
            </a:xfrm>
            <a:custGeom>
              <a:avLst/>
              <a:gdLst>
                <a:gd name="connsiteX0" fmla="*/ 0 w 2685800"/>
                <a:gd name="connsiteY0" fmla="*/ 0 h 1570993"/>
                <a:gd name="connsiteX1" fmla="*/ 2685800 w 2685800"/>
                <a:gd name="connsiteY1" fmla="*/ 0 h 1570993"/>
                <a:gd name="connsiteX2" fmla="*/ 2685800 w 2685800"/>
                <a:gd name="connsiteY2" fmla="*/ 1570993 h 1570993"/>
                <a:gd name="connsiteX3" fmla="*/ 0 w 2685800"/>
                <a:gd name="connsiteY3" fmla="*/ 1570993 h 1570993"/>
                <a:gd name="connsiteX4" fmla="*/ 0 w 2685800"/>
                <a:gd name="connsiteY4" fmla="*/ 0 h 1570993"/>
                <a:gd name="connsiteX0" fmla="*/ 58366 w 2685800"/>
                <a:gd name="connsiteY0" fmla="*/ 19456 h 1570993"/>
                <a:gd name="connsiteX1" fmla="*/ 2685800 w 2685800"/>
                <a:gd name="connsiteY1" fmla="*/ 0 h 1570993"/>
                <a:gd name="connsiteX2" fmla="*/ 2685800 w 2685800"/>
                <a:gd name="connsiteY2" fmla="*/ 1570993 h 1570993"/>
                <a:gd name="connsiteX3" fmla="*/ 0 w 2685800"/>
                <a:gd name="connsiteY3" fmla="*/ 1570993 h 1570993"/>
                <a:gd name="connsiteX4" fmla="*/ 58366 w 2685800"/>
                <a:gd name="connsiteY4" fmla="*/ 19456 h 1570993"/>
                <a:gd name="connsiteX0" fmla="*/ 97277 w 2685800"/>
                <a:gd name="connsiteY0" fmla="*/ 29184 h 1570993"/>
                <a:gd name="connsiteX1" fmla="*/ 2685800 w 2685800"/>
                <a:gd name="connsiteY1" fmla="*/ 0 h 1570993"/>
                <a:gd name="connsiteX2" fmla="*/ 2685800 w 2685800"/>
                <a:gd name="connsiteY2" fmla="*/ 1570993 h 1570993"/>
                <a:gd name="connsiteX3" fmla="*/ 0 w 2685800"/>
                <a:gd name="connsiteY3" fmla="*/ 1570993 h 1570993"/>
                <a:gd name="connsiteX4" fmla="*/ 97277 w 2685800"/>
                <a:gd name="connsiteY4" fmla="*/ 29184 h 157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800" h="1570993">
                  <a:moveTo>
                    <a:pt x="97277" y="29184"/>
                  </a:moveTo>
                  <a:lnTo>
                    <a:pt x="2685800" y="0"/>
                  </a:lnTo>
                  <a:lnTo>
                    <a:pt x="2685800" y="1570993"/>
                  </a:lnTo>
                  <a:lnTo>
                    <a:pt x="0" y="1570993"/>
                  </a:lnTo>
                  <a:lnTo>
                    <a:pt x="97277" y="291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545287" y="-135762"/>
            <a:ext cx="8878084" cy="2375697"/>
          </a:xfrm>
          <a:prstGeom prst="rect">
            <a:avLst/>
          </a:prstGeom>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746806" y="209032"/>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1</a:t>
              </a:r>
            </a:p>
          </p:txBody>
        </p:sp>
      </p:gr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 name="Rounded Rectangle 1">
            <a:hlinkClick r:id="rId9" action="ppaction://hlinksldjump"/>
          </p:cNvPr>
          <p:cNvSpPr/>
          <p:nvPr/>
        </p:nvSpPr>
        <p:spPr>
          <a:xfrm>
            <a:off x="10144411" y="6350521"/>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2400C677-0CE9-465A-A6E9-938534A3A4C5}"/>
              </a:ext>
            </a:extLst>
          </p:cNvPr>
          <p:cNvSpPr txBox="1"/>
          <p:nvPr/>
        </p:nvSpPr>
        <p:spPr>
          <a:xfrm>
            <a:off x="3309876" y="694315"/>
            <a:ext cx="7487872" cy="646331"/>
          </a:xfrm>
          <a:prstGeom prst="rect">
            <a:avLst/>
          </a:prstGeom>
          <a:noFill/>
        </p:spPr>
        <p:txBody>
          <a:bodyPr wrap="square" rtlCol="0">
            <a:spAutoFit/>
          </a:bodyPr>
          <a:lstStyle/>
          <a:p>
            <a:pPr algn="ctr"/>
            <a:r>
              <a:rPr lang="en-US" altLang="zh-CN" sz="3600" b="1">
                <a:solidFill>
                  <a:schemeClr val="bg1"/>
                </a:solidFill>
                <a:latin typeface="Calibri" panose="020F0502020204030204" pitchFamily="34" charset="0"/>
                <a:cs typeface="Calibri" panose="020F0502020204030204" pitchFamily="34" charset="0"/>
              </a:rPr>
              <a:t>Hạt gồm những bộ phận nào?</a:t>
            </a:r>
          </a:p>
        </p:txBody>
      </p:sp>
      <p:grpSp>
        <p:nvGrpSpPr>
          <p:cNvPr id="20" name="Group 19">
            <a:extLst>
              <a:ext uri="{FF2B5EF4-FFF2-40B4-BE49-F238E27FC236}">
                <a16:creationId xmlns:a16="http://schemas.microsoft.com/office/drawing/2014/main" id="{225FE76D-ACD0-4C04-BE69-5613D49464A5}"/>
              </a:ext>
            </a:extLst>
          </p:cNvPr>
          <p:cNvGrpSpPr/>
          <p:nvPr/>
        </p:nvGrpSpPr>
        <p:grpSpPr>
          <a:xfrm>
            <a:off x="6866346" y="2122129"/>
            <a:ext cx="4222448" cy="805758"/>
            <a:chOff x="7400042" y="3078393"/>
            <a:chExt cx="4222448" cy="805758"/>
          </a:xfrm>
        </p:grpSpPr>
        <p:sp>
          <p:nvSpPr>
            <p:cNvPr id="33" name="Rounded Rectangle 11">
              <a:extLst>
                <a:ext uri="{FF2B5EF4-FFF2-40B4-BE49-F238E27FC236}">
                  <a16:creationId xmlns:a16="http://schemas.microsoft.com/office/drawing/2014/main" id="{5772A0DB-7F81-4611-B822-0D986AC04BBA}"/>
                </a:ext>
              </a:extLst>
            </p:cNvPr>
            <p:cNvSpPr/>
            <p:nvPr/>
          </p:nvSpPr>
          <p:spPr>
            <a:xfrm>
              <a:off x="8996433" y="3078393"/>
              <a:ext cx="2626057" cy="8057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Chất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dưỡng</a:t>
              </a:r>
              <a:r>
                <a:rPr lang="en-US" sz="2400" b="1">
                  <a:latin typeface="Times New Roman" panose="02020603050405020304" pitchFamily="18" charset="0"/>
                  <a:cs typeface="Times New Roman" panose="02020603050405020304" pitchFamily="18" charset="0"/>
                </a:rPr>
                <a:t> </a:t>
              </a:r>
            </a:p>
            <a:p>
              <a:pPr algn="ctr"/>
              <a:r>
                <a:rPr lang="en-US" sz="2400" b="1">
                  <a:latin typeface="Times New Roman" panose="02020603050405020304" pitchFamily="18" charset="0"/>
                  <a:cs typeface="Times New Roman" panose="02020603050405020304" pitchFamily="18" charset="0"/>
                </a:rPr>
                <a:t>dự </a:t>
              </a:r>
              <a:r>
                <a:rPr lang="en-US" sz="2400" b="1" dirty="0" err="1">
                  <a:latin typeface="Times New Roman" panose="02020603050405020304" pitchFamily="18" charset="0"/>
                  <a:cs typeface="Times New Roman" panose="02020603050405020304" pitchFamily="18" charset="0"/>
                </a:rPr>
                <a:t>trữ</a:t>
              </a:r>
              <a:endParaRPr lang="en-US" sz="24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A921AC58-143F-49D4-9AEE-B846527D37D2}"/>
                </a:ext>
              </a:extLst>
            </p:cNvPr>
            <p:cNvCxnSpPr>
              <a:cxnSpLocks/>
            </p:cNvCxnSpPr>
            <p:nvPr/>
          </p:nvCxnSpPr>
          <p:spPr>
            <a:xfrm>
              <a:off x="7400042" y="3405070"/>
              <a:ext cx="1615245" cy="14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E42280F-E9AE-410F-A633-E8024AD3E794}"/>
              </a:ext>
            </a:extLst>
          </p:cNvPr>
          <p:cNvSpPr txBox="1"/>
          <p:nvPr/>
        </p:nvSpPr>
        <p:spPr>
          <a:xfrm>
            <a:off x="3209189" y="4421598"/>
            <a:ext cx="1636362" cy="1533684"/>
          </a:xfrm>
          <a:prstGeom prst="rect">
            <a:avLst/>
          </a:prstGeom>
          <a:solidFill>
            <a:schemeClr val="bg1"/>
          </a:solidFill>
          <a:ln>
            <a:noFill/>
          </a:ln>
        </p:spPr>
        <p:txBody>
          <a:bodyPr wrap="square" rtlCol="0">
            <a:spAutoFit/>
          </a:bodyPr>
          <a:lstStyle/>
          <a:p>
            <a:endParaRPr lang="en-US"/>
          </a:p>
        </p:txBody>
      </p:sp>
      <p:sp>
        <p:nvSpPr>
          <p:cNvPr id="35" name="Rounded Rectangle 13">
            <a:extLst>
              <a:ext uri="{FF2B5EF4-FFF2-40B4-BE49-F238E27FC236}">
                <a16:creationId xmlns:a16="http://schemas.microsoft.com/office/drawing/2014/main" id="{29D1DA33-DD4C-4E2D-B3B3-10C18C17C3CA}"/>
              </a:ext>
            </a:extLst>
          </p:cNvPr>
          <p:cNvSpPr/>
          <p:nvPr/>
        </p:nvSpPr>
        <p:spPr>
          <a:xfrm>
            <a:off x="3139915" y="4571429"/>
            <a:ext cx="1269949" cy="732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Phôi</a:t>
            </a:r>
            <a:endParaRPr lang="en-US" sz="3200" b="1" dirty="0">
              <a:latin typeface="Times New Roman" panose="02020603050405020304" pitchFamily="18" charset="0"/>
              <a:cs typeface="Times New Roman" panose="02020603050405020304" pitchFamily="18" charset="0"/>
            </a:endParaRPr>
          </a:p>
        </p:txBody>
      </p:sp>
      <p:sp>
        <p:nvSpPr>
          <p:cNvPr id="36" name="Left Brace 35">
            <a:extLst>
              <a:ext uri="{FF2B5EF4-FFF2-40B4-BE49-F238E27FC236}">
                <a16:creationId xmlns:a16="http://schemas.microsoft.com/office/drawing/2014/main" id="{86C17ADD-04B3-4752-8B05-0CABC1468B81}"/>
              </a:ext>
            </a:extLst>
          </p:cNvPr>
          <p:cNvSpPr/>
          <p:nvPr/>
        </p:nvSpPr>
        <p:spPr>
          <a:xfrm>
            <a:off x="4441416" y="4500392"/>
            <a:ext cx="364692" cy="1026348"/>
          </a:xfrm>
          <a:prstGeom prst="leftBrace">
            <a:avLst/>
          </a:prstGeom>
          <a:ln>
            <a:solidFill>
              <a:srgbClr val="C0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22" name="TextBox 21">
            <a:extLst>
              <a:ext uri="{FF2B5EF4-FFF2-40B4-BE49-F238E27FC236}">
                <a16:creationId xmlns:a16="http://schemas.microsoft.com/office/drawing/2014/main" id="{18682197-6AFB-44CC-98C9-417296FDBB0B}"/>
              </a:ext>
            </a:extLst>
          </p:cNvPr>
          <p:cNvSpPr txBox="1"/>
          <p:nvPr/>
        </p:nvSpPr>
        <p:spPr>
          <a:xfrm>
            <a:off x="4662888" y="5925598"/>
            <a:ext cx="3192209" cy="369332"/>
          </a:xfrm>
          <a:prstGeom prst="rect">
            <a:avLst/>
          </a:prstGeom>
          <a:solidFill>
            <a:schemeClr val="bg1"/>
          </a:solidFill>
        </p:spPr>
        <p:txBody>
          <a:bodyPr wrap="square" rtlCol="0">
            <a:spAutoFit/>
          </a:bodyPr>
          <a:lstStyle/>
          <a:p>
            <a:endParaRPr lang="en-US"/>
          </a:p>
        </p:txBody>
      </p:sp>
      <p:sp>
        <p:nvSpPr>
          <p:cNvPr id="34" name="Rounded Rectangle 12">
            <a:extLst>
              <a:ext uri="{FF2B5EF4-FFF2-40B4-BE49-F238E27FC236}">
                <a16:creationId xmlns:a16="http://schemas.microsoft.com/office/drawing/2014/main" id="{B3CF11A6-C1BE-4073-A457-7157B50E5A68}"/>
              </a:ext>
            </a:extLst>
          </p:cNvPr>
          <p:cNvSpPr/>
          <p:nvPr/>
        </p:nvSpPr>
        <p:spPr>
          <a:xfrm>
            <a:off x="7846883" y="4469370"/>
            <a:ext cx="2720751" cy="1170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Chất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trữ</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3005959-6C0B-436B-8E1D-CD9DCBD2DBC3}"/>
              </a:ext>
            </a:extLst>
          </p:cNvPr>
          <p:cNvSpPr txBox="1"/>
          <p:nvPr/>
        </p:nvSpPr>
        <p:spPr>
          <a:xfrm>
            <a:off x="3455306" y="3289449"/>
            <a:ext cx="1207582" cy="517819"/>
          </a:xfrm>
          <a:prstGeom prst="rect">
            <a:avLst/>
          </a:prstGeom>
          <a:solidFill>
            <a:schemeClr val="bg1"/>
          </a:solidFill>
        </p:spPr>
        <p:txBody>
          <a:bodyPr wrap="square" rtlCol="0">
            <a:spAutoFit/>
          </a:bodyPr>
          <a:lstStyle/>
          <a:p>
            <a:endParaRPr lang="en-US"/>
          </a:p>
        </p:txBody>
      </p:sp>
      <p:sp>
        <p:nvSpPr>
          <p:cNvPr id="42" name="TextBox 41">
            <a:extLst>
              <a:ext uri="{FF2B5EF4-FFF2-40B4-BE49-F238E27FC236}">
                <a16:creationId xmlns:a16="http://schemas.microsoft.com/office/drawing/2014/main" id="{05636E71-AD9B-4CC3-BA16-1C045037259E}"/>
              </a:ext>
            </a:extLst>
          </p:cNvPr>
          <p:cNvSpPr txBox="1"/>
          <p:nvPr/>
        </p:nvSpPr>
        <p:spPr>
          <a:xfrm>
            <a:off x="7465704" y="5937741"/>
            <a:ext cx="1408498" cy="369332"/>
          </a:xfrm>
          <a:prstGeom prst="rect">
            <a:avLst/>
          </a:prstGeom>
          <a:solidFill>
            <a:schemeClr val="bg1"/>
          </a:solidFill>
          <a:ln>
            <a:noFill/>
          </a:ln>
        </p:spPr>
        <p:txBody>
          <a:bodyPr wrap="square" rtlCol="0">
            <a:spAutoFit/>
          </a:bodyPr>
          <a:lstStyle/>
          <a:p>
            <a:endParaRPr lang="en-US"/>
          </a:p>
        </p:txBody>
      </p:sp>
      <p:sp>
        <p:nvSpPr>
          <p:cNvPr id="43" name="TextBox 42">
            <a:extLst>
              <a:ext uri="{FF2B5EF4-FFF2-40B4-BE49-F238E27FC236}">
                <a16:creationId xmlns:a16="http://schemas.microsoft.com/office/drawing/2014/main" id="{9B71C878-36A3-4373-B1F8-345DB3BC5BD0}"/>
              </a:ext>
            </a:extLst>
          </p:cNvPr>
          <p:cNvSpPr txBox="1"/>
          <p:nvPr/>
        </p:nvSpPr>
        <p:spPr>
          <a:xfrm>
            <a:off x="3139915" y="2706249"/>
            <a:ext cx="1408498" cy="369332"/>
          </a:xfrm>
          <a:prstGeom prst="rect">
            <a:avLst/>
          </a:prstGeom>
          <a:solidFill>
            <a:schemeClr val="bg1"/>
          </a:solidFill>
          <a:ln>
            <a:noFill/>
          </a:ln>
        </p:spPr>
        <p:txBody>
          <a:bodyPr wrap="square" rtlCol="0">
            <a:spAutoFit/>
          </a:bodyPr>
          <a:lstStyle/>
          <a:p>
            <a:endParaRPr lang="en-US"/>
          </a:p>
        </p:txBody>
      </p:sp>
      <p:sp>
        <p:nvSpPr>
          <p:cNvPr id="32" name="Rounded Rectangle 2">
            <a:extLst>
              <a:ext uri="{FF2B5EF4-FFF2-40B4-BE49-F238E27FC236}">
                <a16:creationId xmlns:a16="http://schemas.microsoft.com/office/drawing/2014/main" id="{2B6C5367-F4FA-4CE8-B8E4-70CCF6F41933}"/>
              </a:ext>
            </a:extLst>
          </p:cNvPr>
          <p:cNvSpPr/>
          <p:nvPr/>
        </p:nvSpPr>
        <p:spPr>
          <a:xfrm>
            <a:off x="3281617" y="2478570"/>
            <a:ext cx="1266796"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Vỏ</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1607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5" grpId="0" animBg="1"/>
      <p:bldP spid="36" grpId="0" animBg="1"/>
      <p:bldP spid="3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2</a:t>
              </a:r>
            </a:p>
          </p:txBody>
        </p:sp>
      </p:grpSp>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a16="http://schemas.microsoft.com/office/drawing/2014/main"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3498567" y="983686"/>
            <a:ext cx="7173642" cy="523220"/>
          </a:xfrm>
          <a:prstGeom prst="rect">
            <a:avLst/>
          </a:prstGeom>
          <a:noFill/>
        </p:spPr>
        <p:txBody>
          <a:bodyPr wrap="square" rtlCol="0">
            <a:spAutoFit/>
          </a:bodyPr>
          <a:lstStyle/>
          <a:p>
            <a:r>
              <a:rPr lang="en-US" altLang="zh-CN" sz="2800" b="1">
                <a:solidFill>
                  <a:schemeClr val="bg1"/>
                </a:solidFill>
                <a:latin typeface="Calibri" panose="020F0502020204030204" pitchFamily="34" charset="0"/>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a16="http://schemas.microsoft.com/office/drawing/2014/main"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a16="http://schemas.microsoft.com/office/drawing/2014/main"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a:extLst>
              <a:ext uri="{FF2B5EF4-FFF2-40B4-BE49-F238E27FC236}">
                <a16:creationId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3</a:t>
              </a:r>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4183268" y="766278"/>
            <a:ext cx="7322308" cy="584775"/>
          </a:xfrm>
          <a:prstGeom prst="rect">
            <a:avLst/>
          </a:prstGeom>
          <a:noFill/>
        </p:spPr>
        <p:txBody>
          <a:bodyPr wrap="square" rtlCol="0">
            <a:spAutoFit/>
          </a:bodyPr>
          <a:lstStyle/>
          <a:p>
            <a:r>
              <a:rPr lang="en-US" altLang="zh-CN" sz="3200" b="1" dirty="0" err="1">
                <a:solidFill>
                  <a:schemeClr val="bg1"/>
                </a:solidFill>
                <a:latin typeface="Calibri" panose="020F0502020204030204" pitchFamily="34" charset="0"/>
                <a:cs typeface="Calibri" panose="020F0502020204030204" pitchFamily="34" charset="0"/>
              </a:rPr>
              <a:t>Nêu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các</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điều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kiện</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để</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hạt</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nảy</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mầm</a:t>
            </a:r>
            <a:r>
              <a:rPr lang="en-US" altLang="zh-CN" sz="3200" b="1" dirty="0">
                <a:solidFill>
                  <a:schemeClr val="bg1"/>
                </a:solidFill>
                <a:latin typeface="Calibri" panose="020F0502020204030204" pitchFamily="34" charset="0"/>
                <a:cs typeface="Calibri" panose="020F0502020204030204" pitchFamily="34" charset="0"/>
              </a:rPr>
              <a:t>.</a:t>
            </a:r>
          </a:p>
        </p:txBody>
      </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a16="http://schemas.microsoft.com/office/drawing/2014/main" id="{08668A53-4B88-4FE0-A0E3-CAA3D1B83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id="{7CDE9451-7B79-4DD0-AF32-6C1FEC5C19AE}"/>
                </a:ext>
              </a:extLst>
            </p:cNvPr>
            <p:cNvSpPr txBox="1"/>
            <p:nvPr/>
          </p:nvSpPr>
          <p:spPr>
            <a:xfrm>
              <a:off x="3950625" y="4437973"/>
              <a:ext cx="3996965" cy="1077218"/>
            </a:xfrm>
            <a:prstGeom prst="rect">
              <a:avLst/>
            </a:prstGeom>
            <a:noFill/>
          </p:spPr>
          <p:txBody>
            <a:bodyPr wrap="square" rtlCol="0">
              <a:spAutoFit/>
            </a:bodyPr>
            <a:lstStyle/>
            <a:p>
              <a:pPr algn="ctr"/>
              <a:r>
                <a:rPr lang="en-US" sz="3200" dirty="0" err="1"/>
                <a:t>Độ</a:t>
              </a:r>
              <a:r>
                <a:rPr lang="en-US" sz="3200" dirty="0"/>
                <a:t> </a:t>
              </a:r>
              <a:r>
                <a:rPr lang="en-US" sz="3200" dirty="0" err="1"/>
                <a:t>ẩm</a:t>
              </a:r>
              <a:r>
                <a:rPr lang="en-US" sz="3200" dirty="0"/>
                <a:t>, </a:t>
              </a:r>
              <a:r>
                <a:rPr lang="en-US" sz="3200" dirty="0" err="1"/>
                <a:t>nhiệt</a:t>
              </a:r>
              <a:r>
                <a:rPr lang="en-US" sz="3200" dirty="0"/>
                <a:t> </a:t>
              </a:r>
              <a:r>
                <a:rPr lang="en-US" sz="3200" dirty="0" err="1"/>
                <a:t>độ</a:t>
              </a:r>
              <a:r>
                <a:rPr lang="en-US" sz="3200" dirty="0"/>
                <a:t> </a:t>
              </a:r>
              <a:r>
                <a:rPr lang="en-US" sz="3200" dirty="0" err="1"/>
                <a:t>thích</a:t>
              </a:r>
              <a:r>
                <a:rPr lang="en-US" sz="3200" dirty="0"/>
                <a:t> </a:t>
              </a:r>
              <a:r>
                <a:rPr lang="en-US" sz="3200" dirty="0" err="1"/>
                <a:t>hợp</a:t>
              </a:r>
              <a:r>
                <a:rPr lang="en-US" sz="3200" dirty="0"/>
                <a:t> </a:t>
              </a:r>
              <a:r>
                <a:rPr lang="en-US" sz="3200" dirty="0" err="1"/>
                <a:t>và</a:t>
              </a:r>
              <a:r>
                <a:rPr lang="en-US" sz="3200" dirty="0"/>
                <a:t> </a:t>
              </a:r>
              <a:r>
                <a:rPr lang="en-US" sz="3200" dirty="0" err="1"/>
                <a:t>hạt</a:t>
              </a:r>
              <a:r>
                <a:rPr lang="en-US" sz="3200" dirty="0"/>
                <a:t> </a:t>
              </a:r>
              <a:r>
                <a:rPr lang="en-US" sz="3200" dirty="0" err="1"/>
                <a:t>giống</a:t>
              </a:r>
              <a:r>
                <a:rPr lang="en-US" sz="3200" dirty="0"/>
                <a:t> </a:t>
              </a:r>
              <a:r>
                <a:rPr lang="en-US" sz="3200" dirty="0" err="1"/>
                <a:t>tốt</a:t>
              </a:r>
              <a:r>
                <a:rPr lang="en-US" sz="3200" dirty="0"/>
                <a:t>.</a:t>
              </a:r>
            </a:p>
          </p:txBody>
        </p:sp>
      </p:grpSp>
    </p:spTree>
    <p:extLst>
      <p:ext uri="{BB962C8B-B14F-4D97-AF65-F5344CB8AC3E}">
        <p14:creationId xmlns:p14="http://schemas.microsoft.com/office/powerpoint/2010/main" val="288125570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853085" y="1601430"/>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Hôm qua, cô giáo có cho lớp em tìm hiểu về các loại cây mọc lên từ một số bộ phận của cây mẹ. </a:t>
            </a:r>
          </a:p>
          <a:p>
            <a:pPr algn="ctr"/>
            <a:r>
              <a:rPr lang="en-US" sz="3200">
                <a:solidFill>
                  <a:srgbClr val="C00000"/>
                </a:solidFill>
                <a:latin typeface="#9Slide05 Claudia" pitchFamily="2" charset="0"/>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5 Claudia" pitchFamily="2" charset="0"/>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5 Claudia" pitchFamily="2" charset="0"/>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035702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637</Words>
  <Application>Microsoft Office PowerPoint</Application>
  <PresentationFormat>Widescreen</PresentationFormat>
  <Paragraphs>89</Paragraphs>
  <Slides>25</Slides>
  <Notes>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#1Li-N5 Brannboll Ny</vt:lpstr>
      <vt:lpstr>#1Li-N5 Fourth Medium</vt:lpstr>
      <vt:lpstr>#1Li-N7 Marbelia Regular</vt:lpstr>
      <vt:lpstr>#9Slide05 Claudia</vt:lpstr>
      <vt:lpstr>#9Slide05 Fourth Medium</vt:lpstr>
      <vt:lpstr>#9Slide05 FS Blonde Script</vt:lpstr>
      <vt:lpstr>#9Slide07 SVNZiclets</vt:lpstr>
      <vt:lpstr>#Li-N UTM Cookies</vt:lpstr>
      <vt:lpstr>#Li-N UTM Flamenco</vt:lpstr>
      <vt:lpstr>Coiny</vt:lpstr>
      <vt:lpstr>等线</vt:lpstr>
      <vt:lpstr>iCiel Cadena</vt:lpstr>
      <vt:lpstr>SVN-Cheeseburga</vt:lpstr>
      <vt:lpstr>Arial</vt:lpstr>
      <vt:lpstr>Calibri</vt:lpstr>
      <vt:lpstr>Calibri Light</vt:lpstr>
      <vt:lpstr>Roboto Condensed</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anh nguyễn</cp:lastModifiedBy>
  <cp:revision>15</cp:revision>
  <dcterms:created xsi:type="dcterms:W3CDTF">2022-02-10T11:20:02Z</dcterms:created>
  <dcterms:modified xsi:type="dcterms:W3CDTF">2022-03-12T17:07:44Z</dcterms:modified>
</cp:coreProperties>
</file>