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4"/>
  </p:notesMasterIdLst>
  <p:sldIdLst>
    <p:sldId id="300" r:id="rId3"/>
    <p:sldId id="288" r:id="rId4"/>
    <p:sldId id="291" r:id="rId5"/>
    <p:sldId id="323" r:id="rId6"/>
    <p:sldId id="324" r:id="rId7"/>
    <p:sldId id="294" r:id="rId8"/>
    <p:sldId id="325" r:id="rId9"/>
    <p:sldId id="328" r:id="rId10"/>
    <p:sldId id="293" r:id="rId11"/>
    <p:sldId id="327" r:id="rId12"/>
    <p:sldId id="326" r:id="rId13"/>
    <p:sldId id="329" r:id="rId14"/>
    <p:sldId id="330" r:id="rId15"/>
    <p:sldId id="331" r:id="rId16"/>
    <p:sldId id="295" r:id="rId17"/>
    <p:sldId id="290" r:id="rId18"/>
    <p:sldId id="332" r:id="rId19"/>
    <p:sldId id="333" r:id="rId20"/>
    <p:sldId id="334" r:id="rId21"/>
    <p:sldId id="335" r:id="rId22"/>
    <p:sldId id="336" r:id="rId23"/>
    <p:sldId id="337" r:id="rId24"/>
    <p:sldId id="298" r:id="rId25"/>
    <p:sldId id="338" r:id="rId26"/>
    <p:sldId id="292" r:id="rId27"/>
    <p:sldId id="273" r:id="rId28"/>
    <p:sldId id="339" r:id="rId29"/>
    <p:sldId id="297" r:id="rId30"/>
    <p:sldId id="341" r:id="rId31"/>
    <p:sldId id="342" r:id="rId32"/>
    <p:sldId id="340" r:id="rId33"/>
  </p:sldIdLst>
  <p:sldSz cx="12192000" cy="6858000"/>
  <p:notesSz cx="6858000" cy="9144000"/>
  <p:embeddedFontLst>
    <p:embeddedFont>
      <p:font typeface="等线" panose="02010600030101010101" pitchFamily="2" charset="-122"/>
      <p:regular r:id="rId35"/>
      <p:bold r:id="rId36"/>
    </p:embeddedFont>
    <p:embeddedFont>
      <p:font typeface="等线 Light" panose="02010600030101010101" pitchFamily="2" charset="-122"/>
      <p:regular r:id="rId37"/>
    </p:embeddedFont>
    <p:embeddedFont>
      <p:font typeface="Calisto MT" panose="02040603050505030304" pitchFamily="18" charset="0"/>
      <p:regular r:id="rId38"/>
      <p:bold r:id="rId39"/>
      <p:italic r:id="rId40"/>
      <p:boldItalic r:id="rId41"/>
    </p:embeddedFont>
    <p:embeddedFont>
      <p:font typeface="HP001 4 hàng" panose="020B0603050302020204" pitchFamily="34" charset="0"/>
      <p:regular r:id="rId42"/>
      <p:bold r:id="rId43"/>
    </p:embeddedFont>
    <p:embeddedFont>
      <p:font typeface="Patrick Hand" panose="00000500000000000000" pitchFamily="2" charset="0"/>
      <p:regular r:id="rId44"/>
    </p:embeddedFont>
    <p:embeddedFont>
      <p:font typeface="Trebuchet MS" panose="020B0603020202020204" pitchFamily="34" charset="0"/>
      <p:regular r:id="rId45"/>
      <p:bold r:id="rId46"/>
      <p:italic r:id="rId47"/>
      <p:boldItalic r:id="rId48"/>
    </p:embeddedFont>
    <p:embeddedFont>
      <p:font typeface="Wingdings 3" panose="05040102010807070707" pitchFamily="18" charset="2"/>
      <p:regular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6F8B"/>
    <a:srgbClr val="D2E5CC"/>
    <a:srgbClr val="A3C781"/>
    <a:srgbClr val="4F76BB"/>
    <a:srgbClr val="E98124"/>
    <a:srgbClr val="FF8369"/>
    <a:srgbClr val="9EAF74"/>
    <a:srgbClr val="70B6F0"/>
    <a:srgbClr val="F5CF65"/>
    <a:srgbClr val="FDF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2"/>
  </p:normalViewPr>
  <p:slideViewPr>
    <p:cSldViewPr snapToGrid="0" showGuides="1">
      <p:cViewPr varScale="1">
        <p:scale>
          <a:sx n="65" d="100"/>
          <a:sy n="65" d="100"/>
        </p:scale>
        <p:origin x="912" y="48"/>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6CC39-DD45-4F34-8674-1D51B3268DED}" type="datetimeFigureOut">
              <a:rPr lang="zh-CN" altLang="en-US" smtClean="0"/>
              <a:t>2023/1/29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E023A-296E-43EF-ADD3-98ADBC1D006E}" type="slidenum">
              <a:rPr lang="zh-CN" altLang="en-US" smtClean="0"/>
              <a:t>‹#›</a:t>
            </a:fld>
            <a:endParaRPr lang="zh-CN" altLang="en-US"/>
          </a:p>
        </p:txBody>
      </p:sp>
    </p:spTree>
    <p:extLst>
      <p:ext uri="{BB962C8B-B14F-4D97-AF65-F5344CB8AC3E}">
        <p14:creationId xmlns:p14="http://schemas.microsoft.com/office/powerpoint/2010/main" val="418353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vi.wikipedia.org/wiki/L%E1%BB%97_ch%C3%A2u_mai" TargetMode="External"/><Relationship Id="rId13" Type="http://schemas.openxmlformats.org/officeDocument/2006/relationships/hyperlink" Target="https://vi.wikipedia.org/wiki/N%E1%BB%95" TargetMode="External"/><Relationship Id="rId3" Type="http://schemas.openxmlformats.org/officeDocument/2006/relationships/hyperlink" Target="https://vi.wikipedia.org/w/index.php?title=S%C3%BAng_ch%E1%BB%91ng_t%C4%83ng&amp;action=edit&amp;redlink=1" TargetMode="External"/><Relationship Id="rId7" Type="http://schemas.openxmlformats.org/officeDocument/2006/relationships/hyperlink" Target="https://vi.wikipedia.org/wiki/Tr%E1%BA%A7n_%C4%90%E1%BA%A1i_Ngh%C4%A9a" TargetMode="External"/><Relationship Id="rId12" Type="http://schemas.openxmlformats.org/officeDocument/2006/relationships/hyperlink" Target="https://vi.wikipedia.org/w/index.php?title=%C4%90%E1%BA%A7u_%C4%91%E1%BA%A1n&amp;action=edit&amp;redlink=1" TargetMode="External"/><Relationship Id="rId17" Type="http://schemas.openxmlformats.org/officeDocument/2006/relationships/hyperlink" Target="https://vi.wikipedia.org/wiki/T%E1%BA%A5n_c%C3%B4ng" TargetMode="External"/><Relationship Id="rId2" Type="http://schemas.openxmlformats.org/officeDocument/2006/relationships/slide" Target="../slides/slide19.xml"/><Relationship Id="rId16" Type="http://schemas.openxmlformats.org/officeDocument/2006/relationships/hyperlink" Target="https://vi.wikipedia.org/wiki/Bom" TargetMode="External"/><Relationship Id="rId1" Type="http://schemas.openxmlformats.org/officeDocument/2006/relationships/notesMaster" Target="../notesMasters/notesMaster1.xml"/><Relationship Id="rId6" Type="http://schemas.openxmlformats.org/officeDocument/2006/relationships/hyperlink" Target="https://vi.wikipedia.org/wiki/Kh%C3%A1ng_chi%E1%BA%BFn_ch%E1%BB%91ng_Ph%C3%A1p" TargetMode="External"/><Relationship Id="rId11" Type="http://schemas.openxmlformats.org/officeDocument/2006/relationships/hyperlink" Target="https://vi.wikipedia.org/wiki/Ph%C6%B0%C6%A1ng_ti%E1%BB%87n_bay_kh%C3%B4ng_ng%C6%B0%E1%BB%9Di_l%C3%A1i" TargetMode="External"/><Relationship Id="rId5" Type="http://schemas.openxmlformats.org/officeDocument/2006/relationships/hyperlink" Target="https://vi.wikipedia.org/wiki/Chi%E1%BA%BFn_tranh_Vi%E1%BB%87t_Nam" TargetMode="External"/><Relationship Id="rId15" Type="http://schemas.openxmlformats.org/officeDocument/2006/relationships/hyperlink" Target="https://vi.wikipedia.org/wiki/M%C3%A1y_bay_n%C3%A9m_bom" TargetMode="External"/><Relationship Id="rId10" Type="http://schemas.openxmlformats.org/officeDocument/2006/relationships/hyperlink" Target="https://vi.wikipedia.org/wiki/M%C3%A1y_bay" TargetMode="External"/><Relationship Id="rId4" Type="http://schemas.openxmlformats.org/officeDocument/2006/relationships/hyperlink" Target="https://vi.wikipedia.org/wiki/Th%E1%BA%BF_chi%E1%BA%BFn_2" TargetMode="External"/><Relationship Id="rId9" Type="http://schemas.openxmlformats.org/officeDocument/2006/relationships/hyperlink" Target="https://vi.wikipedia.org/wiki/T%C3%AAn_l%E1%BB%ADa" TargetMode="External"/><Relationship Id="rId14" Type="http://schemas.openxmlformats.org/officeDocument/2006/relationships/hyperlink" Target="https://vi.wikipedia.org/wiki/T%C3%AAn_l%E1%BB%ADa_h%C3%A0nh_tr%C3%ACnh"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vi.wikipedia.org/wiki/T%E1%BB%95ng_c%E1%BB%A5c_C%C3%B4ng_nghi%E1%BB%87p_Qu%E1%BB%91c_ph%C3%B2ng_(Vi%E1%BB%87t_Nam)" TargetMode="External"/><Relationship Id="rId3" Type="http://schemas.openxmlformats.org/officeDocument/2006/relationships/hyperlink" Target="https://vi.wikipedia.org/wiki/Gi%C3%A1o_s%C6%B0" TargetMode="External"/><Relationship Id="rId7" Type="http://schemas.openxmlformats.org/officeDocument/2006/relationships/hyperlink" Target="https://vi.wikipedia.org/wiki/K%E1%BB%B9_thu%E1%BA%ADt_qu%C3%A2n_s%E1%BB%B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vi.wikipedia.org/wiki/T%C6%B0%E1%BB%9Bng_l%C4%A9nh_Qu%C3%A2n_%C4%91%E1%BB%99i_nh%C3%A2n_d%C3%A2n_Vi%E1%BB%87t_Nam" TargetMode="External"/><Relationship Id="rId5" Type="http://schemas.openxmlformats.org/officeDocument/2006/relationships/hyperlink" Target="https://vi.wikipedia.org/wiki/Nh%C3%A0_b%C3%A1c_h%E1%BB%8Dc" TargetMode="External"/><Relationship Id="rId4" Type="http://schemas.openxmlformats.org/officeDocument/2006/relationships/hyperlink" Target="https://vi.wikipedia.org/wiki/K%E1%BB%B9_s%C6%B0_qu%C3%A2n_s%E1%BB%B1" TargetMode="External"/><Relationship Id="rId9" Type="http://schemas.openxmlformats.org/officeDocument/2006/relationships/hyperlink" Target="https://vi.wikipedia.org/wiki/Tr%E1%BA%A7n_%C4%90%E1%BA%A1i_Ngh%C4%A9a#cite_note-1"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a:t>
            </a:fld>
            <a:endParaRPr lang="zh-CN" altLang="en-US"/>
          </a:p>
        </p:txBody>
      </p:sp>
    </p:spTree>
    <p:extLst>
      <p:ext uri="{BB962C8B-B14F-4D97-AF65-F5344CB8AC3E}">
        <p14:creationId xmlns:p14="http://schemas.microsoft.com/office/powerpoint/2010/main" val="1488758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12</a:t>
            </a:fld>
            <a:endParaRPr lang="zh-CN" altLang="en-US"/>
          </a:p>
        </p:txBody>
      </p:sp>
    </p:spTree>
    <p:extLst>
      <p:ext uri="{BB962C8B-B14F-4D97-AF65-F5344CB8AC3E}">
        <p14:creationId xmlns:p14="http://schemas.microsoft.com/office/powerpoint/2010/main" val="14528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13</a:t>
            </a:fld>
            <a:endParaRPr lang="zh-CN" altLang="en-US"/>
          </a:p>
        </p:txBody>
      </p:sp>
    </p:spTree>
    <p:extLst>
      <p:ext uri="{BB962C8B-B14F-4D97-AF65-F5344CB8AC3E}">
        <p14:creationId xmlns:p14="http://schemas.microsoft.com/office/powerpoint/2010/main" val="3418295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14</a:t>
            </a:fld>
            <a:endParaRPr lang="zh-CN" altLang="en-US"/>
          </a:p>
        </p:txBody>
      </p:sp>
    </p:spTree>
    <p:extLst>
      <p:ext uri="{BB962C8B-B14F-4D97-AF65-F5344CB8AC3E}">
        <p14:creationId xmlns:p14="http://schemas.microsoft.com/office/powerpoint/2010/main" val="659104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15</a:t>
            </a:fld>
            <a:endParaRPr lang="zh-CN" altLang="en-US"/>
          </a:p>
        </p:txBody>
      </p:sp>
    </p:spTree>
    <p:extLst>
      <p:ext uri="{BB962C8B-B14F-4D97-AF65-F5344CB8AC3E}">
        <p14:creationId xmlns:p14="http://schemas.microsoft.com/office/powerpoint/2010/main" val="745079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16</a:t>
            </a:fld>
            <a:endParaRPr lang="zh-CN" altLang="en-US"/>
          </a:p>
        </p:txBody>
      </p:sp>
    </p:spTree>
    <p:extLst>
      <p:ext uri="{BB962C8B-B14F-4D97-AF65-F5344CB8AC3E}">
        <p14:creationId xmlns:p14="http://schemas.microsoft.com/office/powerpoint/2010/main" val="2259333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kern="1200" dirty="0">
                <a:solidFill>
                  <a:srgbClr val="000000"/>
                </a:solidFill>
                <a:latin typeface="+mn-lt"/>
                <a:ea typeface="+mn-ea"/>
                <a:cs typeface="+mn-cs"/>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17</a:t>
            </a:fld>
            <a:endParaRPr lang="zh-CN" altLang="en-US"/>
          </a:p>
        </p:txBody>
      </p:sp>
    </p:spTree>
    <p:extLst>
      <p:ext uri="{BB962C8B-B14F-4D97-AF65-F5344CB8AC3E}">
        <p14:creationId xmlns:p14="http://schemas.microsoft.com/office/powerpoint/2010/main" val="1206757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18</a:t>
            </a:fld>
            <a:endParaRPr lang="zh-CN" altLang="en-US"/>
          </a:p>
        </p:txBody>
      </p:sp>
    </p:spTree>
    <p:extLst>
      <p:ext uri="{BB962C8B-B14F-4D97-AF65-F5344CB8AC3E}">
        <p14:creationId xmlns:p14="http://schemas.microsoft.com/office/powerpoint/2010/main" val="308285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à một loại </a:t>
            </a:r>
            <a:r>
              <a:rPr lang="vi-VN" sz="1200" b="0" i="0" u="none" strike="noStrike" kern="1200" dirty="0">
                <a:solidFill>
                  <a:schemeClr val="tx1"/>
                </a:solidFill>
                <a:effectLst/>
                <a:latin typeface="+mn-lt"/>
                <a:ea typeface="+mn-ea"/>
                <a:cs typeface="+mn-cs"/>
                <a:hlinkClick r:id="rId3" tooltip="Súng chống tăng (trang không tồn tại)"/>
              </a:rPr>
              <a:t>súng chống tăng</a:t>
            </a:r>
            <a:r>
              <a:rPr lang="vi-VN" sz="1200" b="0" i="0" kern="1200" dirty="0">
                <a:solidFill>
                  <a:schemeClr val="tx1"/>
                </a:solidFill>
                <a:effectLst/>
                <a:latin typeface="+mn-lt"/>
                <a:ea typeface="+mn-ea"/>
                <a:cs typeface="+mn-cs"/>
              </a:rPr>
              <a:t> không giật rất nổi tiếng được sử dụng suốt từ </a:t>
            </a:r>
            <a:r>
              <a:rPr lang="vi-VN" sz="1200" b="0" i="0" u="none" strike="noStrike" kern="1200" dirty="0">
                <a:solidFill>
                  <a:schemeClr val="tx1"/>
                </a:solidFill>
                <a:effectLst/>
                <a:latin typeface="+mn-lt"/>
                <a:ea typeface="+mn-ea"/>
                <a:cs typeface="+mn-cs"/>
                <a:hlinkClick r:id="rId4" tooltip="Thế chiến 2"/>
              </a:rPr>
              <a:t>Thế chiến 2</a:t>
            </a:r>
            <a:r>
              <a:rPr lang="vi-VN" sz="1200" b="0" i="0" kern="1200" dirty="0">
                <a:solidFill>
                  <a:schemeClr val="tx1"/>
                </a:solidFill>
                <a:effectLst/>
                <a:latin typeface="+mn-lt"/>
                <a:ea typeface="+mn-ea"/>
                <a:cs typeface="+mn-cs"/>
              </a:rPr>
              <a:t> cho tới tận </a:t>
            </a:r>
            <a:r>
              <a:rPr lang="vi-VN" sz="1200" b="0" i="0" u="none" strike="noStrike" kern="1200" dirty="0">
                <a:solidFill>
                  <a:schemeClr val="tx1"/>
                </a:solidFill>
                <a:effectLst/>
                <a:latin typeface="+mn-lt"/>
                <a:ea typeface="+mn-ea"/>
                <a:cs typeface="+mn-cs"/>
                <a:hlinkClick r:id="rId5" tooltip="Chiến tranh Việt Nam"/>
              </a:rPr>
              <a:t>Chiến tranh Việt Nam</a:t>
            </a:r>
            <a:r>
              <a:rPr lang="vi-VN" sz="1200" b="0" i="0" kern="1200" dirty="0">
                <a:solidFill>
                  <a:schemeClr val="tx1"/>
                </a:solidFill>
                <a:effectLst/>
                <a:latin typeface="+mn-lt"/>
                <a:ea typeface="+mn-ea"/>
                <a:cs typeface="+mn-cs"/>
              </a:rPr>
              <a:t>. Trong </a:t>
            </a:r>
            <a:r>
              <a:rPr lang="vi-VN" sz="1200" b="0" i="0" u="none" strike="noStrike" kern="1200" dirty="0">
                <a:solidFill>
                  <a:schemeClr val="tx1"/>
                </a:solidFill>
                <a:effectLst/>
                <a:latin typeface="+mn-lt"/>
                <a:ea typeface="+mn-ea"/>
                <a:cs typeface="+mn-cs"/>
                <a:hlinkClick r:id="rId6" tooltip="Kháng chiến chống Pháp"/>
              </a:rPr>
              <a:t>kháng chiến chống Pháp</a:t>
            </a:r>
            <a:r>
              <a:rPr lang="vi-VN" sz="1200" b="0" i="0" kern="1200" dirty="0">
                <a:solidFill>
                  <a:schemeClr val="tx1"/>
                </a:solidFill>
                <a:effectLst/>
                <a:latin typeface="+mn-lt"/>
                <a:ea typeface="+mn-ea"/>
                <a:cs typeface="+mn-cs"/>
              </a:rPr>
              <a:t>, kỹ sư </a:t>
            </a:r>
            <a:r>
              <a:rPr lang="vi-VN" sz="1200" b="0" i="0" u="none" strike="noStrike" kern="1200" dirty="0">
                <a:solidFill>
                  <a:schemeClr val="tx1"/>
                </a:solidFill>
                <a:effectLst/>
                <a:latin typeface="+mn-lt"/>
                <a:ea typeface="+mn-ea"/>
                <a:cs typeface="+mn-cs"/>
                <a:hlinkClick r:id="rId7" tooltip="Trần Đại Nghĩa"/>
              </a:rPr>
              <a:t>Trần Đại Nghĩa</a:t>
            </a:r>
            <a:r>
              <a:rPr lang="vi-VN" sz="1200" b="0" i="0" kern="1200" dirty="0">
                <a:solidFill>
                  <a:schemeClr val="tx1"/>
                </a:solidFill>
                <a:effectLst/>
                <a:latin typeface="+mn-lt"/>
                <a:ea typeface="+mn-ea"/>
                <a:cs typeface="+mn-cs"/>
              </a:rPr>
              <a:t> của Việt Nam đã tìm cách tự chế tạo súng Bazooka bằng các lò rèn thủ công để trang bị cho bộ đội Việt Nam.</a:t>
            </a:r>
          </a:p>
          <a:p>
            <a:r>
              <a:rPr lang="vi-VN" sz="1200" b="0" i="0" kern="1200" dirty="0">
                <a:solidFill>
                  <a:schemeClr val="tx1"/>
                </a:solidFill>
                <a:effectLst/>
                <a:latin typeface="+mn-lt"/>
                <a:ea typeface="+mn-ea"/>
                <a:cs typeface="+mn-cs"/>
              </a:rPr>
              <a:t>là công trình quân sự chủ yếu để phòng ngự. Lô cốt được xây dựng kiên cố bằng gạch, đá, bê tông... và có </a:t>
            </a:r>
            <a:r>
              <a:rPr lang="vi-VN" sz="1200" b="0" i="0" u="none" strike="noStrike" kern="1200" dirty="0">
                <a:solidFill>
                  <a:schemeClr val="tx1"/>
                </a:solidFill>
                <a:effectLst/>
                <a:latin typeface="+mn-lt"/>
                <a:ea typeface="+mn-ea"/>
                <a:cs typeface="+mn-cs"/>
                <a:hlinkClick r:id="rId8" tooltip="Lỗ châu mai"/>
              </a:rPr>
              <a:t>lỗ châu mai</a:t>
            </a:r>
            <a:r>
              <a:rPr lang="vi-VN" sz="1200" b="0" i="0" kern="1200" dirty="0">
                <a:solidFill>
                  <a:schemeClr val="tx1"/>
                </a:solidFill>
                <a:effectLst/>
                <a:latin typeface="+mn-lt"/>
                <a:ea typeface="+mn-ea"/>
                <a:cs typeface="+mn-cs"/>
              </a:rPr>
              <a:t> để bắn ra nhiều phía, có nắp và có nơi nghỉ ngơi cho quân sĩ.</a:t>
            </a:r>
          </a:p>
          <a:p>
            <a:r>
              <a:rPr lang="vi-VN" sz="1200" b="1" i="0" kern="1200" dirty="0">
                <a:solidFill>
                  <a:schemeClr val="tx1"/>
                </a:solidFill>
                <a:effectLst/>
                <a:latin typeface="+mn-lt"/>
                <a:ea typeface="+mn-ea"/>
                <a:cs typeface="+mn-cs"/>
              </a:rPr>
              <a:t>Bom bay</a:t>
            </a:r>
            <a:r>
              <a:rPr lang="vi-VN" sz="1200" b="0" i="0" kern="1200" dirty="0">
                <a:solidFill>
                  <a:schemeClr val="tx1"/>
                </a:solidFill>
                <a:effectLst/>
                <a:latin typeface="+mn-lt"/>
                <a:ea typeface="+mn-ea"/>
                <a:cs typeface="+mn-cs"/>
              </a:rPr>
              <a:t> là một </a:t>
            </a:r>
            <a:r>
              <a:rPr lang="vi-VN" sz="1200" b="0" i="0" u="none" strike="noStrike" kern="1200" dirty="0">
                <a:solidFill>
                  <a:schemeClr val="tx1"/>
                </a:solidFill>
                <a:effectLst/>
                <a:latin typeface="+mn-lt"/>
                <a:ea typeface="+mn-ea"/>
                <a:cs typeface="+mn-cs"/>
                <a:hlinkClick r:id="rId9" tooltip="Tên lửa"/>
              </a:rPr>
              <a:t>tên lửa</a:t>
            </a:r>
            <a:r>
              <a:rPr lang="vi-VN" sz="1200" b="0" i="0" kern="1200" dirty="0">
                <a:solidFill>
                  <a:schemeClr val="tx1"/>
                </a:solidFill>
                <a:effectLst/>
                <a:latin typeface="+mn-lt"/>
                <a:ea typeface="+mn-ea"/>
                <a:cs typeface="+mn-cs"/>
              </a:rPr>
              <a:t> hoặc </a:t>
            </a:r>
            <a:r>
              <a:rPr lang="vi-VN" sz="1200" b="0" i="0" u="none" strike="noStrike" kern="1200" dirty="0">
                <a:solidFill>
                  <a:schemeClr val="tx1"/>
                </a:solidFill>
                <a:effectLst/>
                <a:latin typeface="+mn-lt"/>
                <a:ea typeface="+mn-ea"/>
                <a:cs typeface="+mn-cs"/>
                <a:hlinkClick r:id="rId10" tooltip="Máy bay"/>
              </a:rPr>
              <a:t>máy bay</a:t>
            </a:r>
            <a:r>
              <a:rPr lang="vi-VN" sz="1200" b="0" i="0" kern="1200" dirty="0">
                <a:solidFill>
                  <a:schemeClr val="tx1"/>
                </a:solidFill>
                <a:effectLst/>
                <a:latin typeface="+mn-lt"/>
                <a:ea typeface="+mn-ea"/>
                <a:cs typeface="+mn-cs"/>
              </a:rPr>
              <a:t> có người lái hoặc </a:t>
            </a:r>
            <a:r>
              <a:rPr lang="vi-VN" sz="1200" b="0" i="0" u="none" strike="noStrike" kern="1200" dirty="0">
                <a:solidFill>
                  <a:schemeClr val="tx1"/>
                </a:solidFill>
                <a:effectLst/>
                <a:latin typeface="+mn-lt"/>
                <a:ea typeface="+mn-ea"/>
                <a:cs typeface="+mn-cs"/>
                <a:hlinkClick r:id="rId11" tooltip="Phương tiện bay không người lái"/>
              </a:rPr>
              <a:t>không người lái</a:t>
            </a:r>
            <a:r>
              <a:rPr lang="vi-VN" sz="1200" b="0" i="0" kern="1200" dirty="0">
                <a:solidFill>
                  <a:schemeClr val="tx1"/>
                </a:solidFill>
                <a:effectLst/>
                <a:latin typeface="+mn-lt"/>
                <a:ea typeface="+mn-ea"/>
                <a:cs typeface="+mn-cs"/>
              </a:rPr>
              <a:t> mang theo </a:t>
            </a:r>
            <a:r>
              <a:rPr lang="vi-VN" sz="1200" b="0" i="0" u="none" strike="noStrike" kern="1200" dirty="0">
                <a:solidFill>
                  <a:schemeClr val="tx1"/>
                </a:solidFill>
                <a:effectLst/>
                <a:latin typeface="+mn-lt"/>
                <a:ea typeface="+mn-ea"/>
                <a:cs typeface="+mn-cs"/>
                <a:hlinkClick r:id="rId12" tooltip="Đầu đạn (trang không tồn tại)"/>
              </a:rPr>
              <a:t>đầu đạn</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13" tooltip="Nổ"/>
              </a:rPr>
              <a:t>nổ</a:t>
            </a:r>
            <a:r>
              <a:rPr lang="vi-VN" sz="1200" b="0" i="0" kern="1200" dirty="0">
                <a:solidFill>
                  <a:schemeClr val="tx1"/>
                </a:solidFill>
                <a:effectLst/>
                <a:latin typeface="+mn-lt"/>
                <a:ea typeface="+mn-ea"/>
                <a:cs typeface="+mn-cs"/>
              </a:rPr>
              <a:t> lớn, tiền thân của </a:t>
            </a:r>
            <a:r>
              <a:rPr lang="vi-VN" sz="1200" b="0" i="0" u="none" strike="noStrike" kern="1200" dirty="0">
                <a:solidFill>
                  <a:schemeClr val="tx1"/>
                </a:solidFill>
                <a:effectLst/>
                <a:latin typeface="+mn-lt"/>
                <a:ea typeface="+mn-ea"/>
                <a:cs typeface="+mn-cs"/>
                <a:hlinkClick r:id="rId14" tooltip="Tên lửa hành trình"/>
              </a:rPr>
              <a:t>tên lửa hành trình</a:t>
            </a:r>
            <a:r>
              <a:rPr lang="vi-VN" sz="1200" b="0" i="0" kern="1200" dirty="0">
                <a:solidFill>
                  <a:schemeClr val="tx1"/>
                </a:solidFill>
                <a:effectLst/>
                <a:latin typeface="+mn-lt"/>
                <a:ea typeface="+mn-ea"/>
                <a:cs typeface="+mn-cs"/>
              </a:rPr>
              <a:t> hiện đại. Ngược lại với một </a:t>
            </a:r>
            <a:r>
              <a:rPr lang="vi-VN" sz="1200" b="0" i="0" u="none" strike="noStrike" kern="1200" dirty="0">
                <a:solidFill>
                  <a:schemeClr val="tx1"/>
                </a:solidFill>
                <a:effectLst/>
                <a:latin typeface="+mn-lt"/>
                <a:ea typeface="+mn-ea"/>
                <a:cs typeface="+mn-cs"/>
                <a:hlinkClick r:id="rId15" tooltip="Máy bay ném bom"/>
              </a:rPr>
              <a:t>máy bay ném bom</a:t>
            </a:r>
            <a:r>
              <a:rPr lang="vi-VN" sz="1200" b="0" i="0" kern="1200" dirty="0">
                <a:solidFill>
                  <a:schemeClr val="tx1"/>
                </a:solidFill>
                <a:effectLst/>
                <a:latin typeface="+mn-lt"/>
                <a:ea typeface="+mn-ea"/>
                <a:cs typeface="+mn-cs"/>
              </a:rPr>
              <a:t>, dự định sẽ thả </a:t>
            </a:r>
            <a:r>
              <a:rPr lang="vi-VN" sz="1200" b="0" i="0" u="none" strike="noStrike" kern="1200" dirty="0">
                <a:solidFill>
                  <a:schemeClr val="tx1"/>
                </a:solidFill>
                <a:effectLst/>
                <a:latin typeface="+mn-lt"/>
                <a:ea typeface="+mn-ea"/>
                <a:cs typeface="+mn-cs"/>
                <a:hlinkClick r:id="rId16" tooltip="Bom"/>
              </a:rPr>
              <a:t>bom</a:t>
            </a:r>
            <a:r>
              <a:rPr lang="vi-VN" sz="1200" b="0" i="0" kern="1200" dirty="0">
                <a:solidFill>
                  <a:schemeClr val="tx1"/>
                </a:solidFill>
                <a:effectLst/>
                <a:latin typeface="+mn-lt"/>
                <a:ea typeface="+mn-ea"/>
                <a:cs typeface="+mn-cs"/>
              </a:rPr>
              <a:t> và sau đó quay trở lại căn cứ của nó để tái sử dụng, một quả bom bay đâm vào mục tiêu của nó và do đó chính nó bị phá hủy trong cuộc </a:t>
            </a:r>
            <a:r>
              <a:rPr lang="vi-VN" sz="1200" b="0" i="0" u="none" strike="noStrike" kern="1200" dirty="0">
                <a:solidFill>
                  <a:schemeClr val="tx1"/>
                </a:solidFill>
                <a:effectLst/>
                <a:latin typeface="+mn-lt"/>
                <a:ea typeface="+mn-ea"/>
                <a:cs typeface="+mn-cs"/>
                <a:hlinkClick r:id="rId17" tooltip="Tấn công"/>
              </a:rPr>
              <a:t>tấn công</a:t>
            </a:r>
            <a:r>
              <a:rPr lang="vi-VN" sz="1200" b="0" i="0" kern="1200" dirty="0">
                <a:solidFill>
                  <a:schemeClr val="tx1"/>
                </a:solidFill>
                <a:effectLst/>
                <a:latin typeface="+mn-lt"/>
                <a:ea typeface="+mn-ea"/>
                <a:cs typeface="+mn-cs"/>
              </a:rPr>
              <a:t> của nó.</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19</a:t>
            </a:fld>
            <a:endParaRPr lang="zh-CN" altLang="en-US"/>
          </a:p>
        </p:txBody>
      </p:sp>
    </p:spTree>
    <p:extLst>
      <p:ext uri="{BB962C8B-B14F-4D97-AF65-F5344CB8AC3E}">
        <p14:creationId xmlns:p14="http://schemas.microsoft.com/office/powerpoint/2010/main" val="158534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là một </a:t>
            </a:r>
            <a:r>
              <a:rPr lang="vi-VN" sz="1200" b="0" i="0" u="none" strike="noStrike" kern="1200" dirty="0">
                <a:solidFill>
                  <a:schemeClr val="tx1"/>
                </a:solidFill>
                <a:effectLst/>
                <a:latin typeface="+mn-lt"/>
                <a:ea typeface="+mn-ea"/>
                <a:cs typeface="+mn-cs"/>
                <a:hlinkClick r:id="rId3" tooltip="Giáo sư"/>
              </a:rPr>
              <a:t>giáo sư</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4" tooltip="Kỹ sư quân sự"/>
              </a:rPr>
              <a:t>kỹ sư quân sự</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5" tooltip="Nhà bác học"/>
              </a:rPr>
              <a:t>nhà bác học</a:t>
            </a:r>
            <a:r>
              <a:rPr lang="vi-VN" sz="1200" b="0" i="0" kern="1200" dirty="0">
                <a:solidFill>
                  <a:schemeClr val="tx1"/>
                </a:solidFill>
                <a:effectLst/>
                <a:latin typeface="+mn-lt"/>
                <a:ea typeface="+mn-ea"/>
                <a:cs typeface="+mn-cs"/>
              </a:rPr>
              <a:t>, </a:t>
            </a:r>
            <a:r>
              <a:rPr lang="vi-VN" sz="1200" b="0" i="0" u="none" strike="noStrike" kern="1200" dirty="0">
                <a:solidFill>
                  <a:schemeClr val="tx1"/>
                </a:solidFill>
                <a:effectLst/>
                <a:latin typeface="+mn-lt"/>
                <a:ea typeface="+mn-ea"/>
                <a:cs typeface="+mn-cs"/>
                <a:hlinkClick r:id="rId6" tooltip="Tướng lĩnh Quân đội nhân dân Việt Nam"/>
              </a:rPr>
              <a:t>Tướng lĩnh Quân đội nhân dân Việt Nam</a:t>
            </a:r>
            <a:r>
              <a:rPr lang="vi-VN" sz="1200" b="0" i="0" kern="1200" dirty="0">
                <a:solidFill>
                  <a:schemeClr val="tx1"/>
                </a:solidFill>
                <a:effectLst/>
                <a:latin typeface="+mn-lt"/>
                <a:ea typeface="+mn-ea"/>
                <a:cs typeface="+mn-cs"/>
              </a:rPr>
              <a:t>, người đã đặt nền móng xây dựng ngành khoa học </a:t>
            </a:r>
            <a:r>
              <a:rPr lang="vi-VN" sz="1200" b="0" i="0" u="none" strike="noStrike" kern="1200" dirty="0">
                <a:solidFill>
                  <a:schemeClr val="tx1"/>
                </a:solidFill>
                <a:effectLst/>
                <a:latin typeface="+mn-lt"/>
                <a:ea typeface="+mn-ea"/>
                <a:cs typeface="+mn-cs"/>
                <a:hlinkClick r:id="rId7" tooltip="Kỹ thuật quân sự"/>
              </a:rPr>
              <a:t>kỹ thuật quân sự</a:t>
            </a:r>
            <a:r>
              <a:rPr lang="vi-VN" sz="1200" b="0" i="0" kern="1200" dirty="0">
                <a:solidFill>
                  <a:schemeClr val="tx1"/>
                </a:solidFill>
                <a:effectLst/>
                <a:latin typeface="+mn-lt"/>
                <a:ea typeface="+mn-ea"/>
                <a:cs typeface="+mn-cs"/>
              </a:rPr>
              <a:t> và </a:t>
            </a:r>
            <a:r>
              <a:rPr lang="vi-VN" sz="1200" b="0" i="0" u="none" strike="noStrike" kern="1200" dirty="0">
                <a:solidFill>
                  <a:schemeClr val="tx1"/>
                </a:solidFill>
                <a:effectLst/>
                <a:latin typeface="+mn-lt"/>
                <a:ea typeface="+mn-ea"/>
                <a:cs typeface="+mn-cs"/>
                <a:hlinkClick r:id="rId8" tooltip="Tổng cục Công nghiệp Quốc phòng (Việt Nam)"/>
              </a:rPr>
              <a:t>công nghiệp quốc phòng Việt Nam</a:t>
            </a:r>
            <a:r>
              <a:rPr lang="vi-VN" sz="1200" b="0" i="0" kern="1200" dirty="0">
                <a:solidFill>
                  <a:schemeClr val="tx1"/>
                </a:solidFill>
                <a:effectLst/>
                <a:latin typeface="+mn-lt"/>
                <a:ea typeface="+mn-ea"/>
                <a:cs typeface="+mn-cs"/>
              </a:rPr>
              <a:t>.</a:t>
            </a:r>
            <a:r>
              <a:rPr lang="vi-VN" sz="1200" b="0" i="0" u="none" strike="noStrike" kern="1200" baseline="30000" dirty="0">
                <a:solidFill>
                  <a:schemeClr val="tx1"/>
                </a:solidFill>
                <a:effectLst/>
                <a:latin typeface="+mn-lt"/>
                <a:ea typeface="+mn-ea"/>
                <a:cs typeface="+mn-cs"/>
                <a:hlinkClick r:id="rId9"/>
              </a:rPr>
              <a:t>[1]</a:t>
            </a:r>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20</a:t>
            </a:fld>
            <a:endParaRPr lang="zh-CN" altLang="en-US"/>
          </a:p>
        </p:txBody>
      </p:sp>
    </p:spTree>
    <p:extLst>
      <p:ext uri="{BB962C8B-B14F-4D97-AF65-F5344CB8AC3E}">
        <p14:creationId xmlns:p14="http://schemas.microsoft.com/office/powerpoint/2010/main" val="1109150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21</a:t>
            </a:fld>
            <a:endParaRPr lang="zh-CN" altLang="en-US"/>
          </a:p>
        </p:txBody>
      </p:sp>
    </p:spTree>
    <p:extLst>
      <p:ext uri="{BB962C8B-B14F-4D97-AF65-F5344CB8AC3E}">
        <p14:creationId xmlns:p14="http://schemas.microsoft.com/office/powerpoint/2010/main" val="313522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a:t>
            </a:fld>
            <a:endParaRPr lang="zh-CN" altLang="en-US"/>
          </a:p>
        </p:txBody>
      </p:sp>
    </p:spTree>
    <p:extLst>
      <p:ext uri="{BB962C8B-B14F-4D97-AF65-F5344CB8AC3E}">
        <p14:creationId xmlns:p14="http://schemas.microsoft.com/office/powerpoint/2010/main" val="205936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B3E023A-296E-43EF-ADD3-98ADBC1D006E}" type="slidenum">
              <a:rPr lang="zh-CN" altLang="en-US" smtClean="0"/>
              <a:t>22</a:t>
            </a:fld>
            <a:endParaRPr lang="zh-CN" altLang="en-US"/>
          </a:p>
        </p:txBody>
      </p:sp>
    </p:spTree>
    <p:extLst>
      <p:ext uri="{BB962C8B-B14F-4D97-AF65-F5344CB8AC3E}">
        <p14:creationId xmlns:p14="http://schemas.microsoft.com/office/powerpoint/2010/main" val="723645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23</a:t>
            </a:fld>
            <a:endParaRPr lang="zh-CN" altLang="en-US"/>
          </a:p>
        </p:txBody>
      </p:sp>
    </p:spTree>
    <p:extLst>
      <p:ext uri="{BB962C8B-B14F-4D97-AF65-F5344CB8AC3E}">
        <p14:creationId xmlns:p14="http://schemas.microsoft.com/office/powerpoint/2010/main" val="1081642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25</a:t>
            </a:fld>
            <a:endParaRPr lang="zh-CN" altLang="en-US"/>
          </a:p>
        </p:txBody>
      </p:sp>
    </p:spTree>
    <p:extLst>
      <p:ext uri="{BB962C8B-B14F-4D97-AF65-F5344CB8AC3E}">
        <p14:creationId xmlns:p14="http://schemas.microsoft.com/office/powerpoint/2010/main" val="1413753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26</a:t>
            </a:fld>
            <a:endParaRPr lang="zh-CN" altLang="en-US"/>
          </a:p>
        </p:txBody>
      </p:sp>
    </p:spTree>
    <p:extLst>
      <p:ext uri="{BB962C8B-B14F-4D97-AF65-F5344CB8AC3E}">
        <p14:creationId xmlns:p14="http://schemas.microsoft.com/office/powerpoint/2010/main" val="66334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27</a:t>
            </a:fld>
            <a:endParaRPr lang="zh-CN" altLang="en-US"/>
          </a:p>
        </p:txBody>
      </p:sp>
    </p:spTree>
    <p:extLst>
      <p:ext uri="{BB962C8B-B14F-4D97-AF65-F5344CB8AC3E}">
        <p14:creationId xmlns:p14="http://schemas.microsoft.com/office/powerpoint/2010/main" val="673706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28</a:t>
            </a:fld>
            <a:endParaRPr lang="zh-CN" altLang="en-US"/>
          </a:p>
        </p:txBody>
      </p:sp>
    </p:spTree>
    <p:extLst>
      <p:ext uri="{BB962C8B-B14F-4D97-AF65-F5344CB8AC3E}">
        <p14:creationId xmlns:p14="http://schemas.microsoft.com/office/powerpoint/2010/main" val="932058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29</a:t>
            </a:fld>
            <a:endParaRPr lang="zh-CN" altLang="en-US"/>
          </a:p>
        </p:txBody>
      </p:sp>
    </p:spTree>
    <p:extLst>
      <p:ext uri="{BB962C8B-B14F-4D97-AF65-F5344CB8AC3E}">
        <p14:creationId xmlns:p14="http://schemas.microsoft.com/office/powerpoint/2010/main" val="3274677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30</a:t>
            </a:fld>
            <a:endParaRPr lang="zh-CN" altLang="en-US"/>
          </a:p>
        </p:txBody>
      </p:sp>
    </p:spTree>
    <p:extLst>
      <p:ext uri="{BB962C8B-B14F-4D97-AF65-F5344CB8AC3E}">
        <p14:creationId xmlns:p14="http://schemas.microsoft.com/office/powerpoint/2010/main" val="2079458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31</a:t>
            </a:fld>
            <a:endParaRPr lang="zh-CN" altLang="en-US"/>
          </a:p>
        </p:txBody>
      </p:sp>
    </p:spTree>
    <p:extLst>
      <p:ext uri="{BB962C8B-B14F-4D97-AF65-F5344CB8AC3E}">
        <p14:creationId xmlns:p14="http://schemas.microsoft.com/office/powerpoint/2010/main" val="742807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5</a:t>
            </a:fld>
            <a:endParaRPr lang="zh-CN" altLang="en-US"/>
          </a:p>
        </p:txBody>
      </p:sp>
    </p:spTree>
    <p:extLst>
      <p:ext uri="{BB962C8B-B14F-4D97-AF65-F5344CB8AC3E}">
        <p14:creationId xmlns:p14="http://schemas.microsoft.com/office/powerpoint/2010/main" val="227983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6</a:t>
            </a:fld>
            <a:endParaRPr lang="zh-CN" altLang="en-US"/>
          </a:p>
        </p:txBody>
      </p:sp>
    </p:spTree>
    <p:extLst>
      <p:ext uri="{BB962C8B-B14F-4D97-AF65-F5344CB8AC3E}">
        <p14:creationId xmlns:p14="http://schemas.microsoft.com/office/powerpoint/2010/main" val="213070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7</a:t>
            </a:fld>
            <a:endParaRPr lang="zh-CN" altLang="en-US"/>
          </a:p>
        </p:txBody>
      </p:sp>
    </p:spTree>
    <p:extLst>
      <p:ext uri="{BB962C8B-B14F-4D97-AF65-F5344CB8AC3E}">
        <p14:creationId xmlns:p14="http://schemas.microsoft.com/office/powerpoint/2010/main" val="81562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8</a:t>
            </a:fld>
            <a:endParaRPr lang="zh-CN" altLang="en-US"/>
          </a:p>
        </p:txBody>
      </p:sp>
    </p:spTree>
    <p:extLst>
      <p:ext uri="{BB962C8B-B14F-4D97-AF65-F5344CB8AC3E}">
        <p14:creationId xmlns:p14="http://schemas.microsoft.com/office/powerpoint/2010/main" val="410618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9</a:t>
            </a:fld>
            <a:endParaRPr lang="zh-CN" altLang="en-US"/>
          </a:p>
        </p:txBody>
      </p:sp>
    </p:spTree>
    <p:extLst>
      <p:ext uri="{BB962C8B-B14F-4D97-AF65-F5344CB8AC3E}">
        <p14:creationId xmlns:p14="http://schemas.microsoft.com/office/powerpoint/2010/main" val="2526348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10</a:t>
            </a:fld>
            <a:endParaRPr lang="zh-CN" altLang="en-US"/>
          </a:p>
        </p:txBody>
      </p:sp>
    </p:spTree>
    <p:extLst>
      <p:ext uri="{BB962C8B-B14F-4D97-AF65-F5344CB8AC3E}">
        <p14:creationId xmlns:p14="http://schemas.microsoft.com/office/powerpoint/2010/main" val="1899199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3E023A-296E-43EF-ADD3-98ADBC1D006E}" type="slidenum">
              <a:rPr lang="zh-CN" altLang="en-US" smtClean="0"/>
              <a:t>11</a:t>
            </a:fld>
            <a:endParaRPr lang="zh-CN" altLang="en-US"/>
          </a:p>
        </p:txBody>
      </p:sp>
    </p:spTree>
    <p:extLst>
      <p:ext uri="{BB962C8B-B14F-4D97-AF65-F5344CB8AC3E}">
        <p14:creationId xmlns:p14="http://schemas.microsoft.com/office/powerpoint/2010/main" val="249928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969270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72244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287703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7">
            <a:extLst>
              <a:ext uri="{FF2B5EF4-FFF2-40B4-BE49-F238E27FC236}">
                <a16:creationId xmlns:a16="http://schemas.microsoft.com/office/drawing/2014/main" id="{741601C5-7306-41B7-8C99-D1C2CD02A3DE}"/>
              </a:ext>
            </a:extLst>
          </p:cNvPr>
          <p:cNvGrpSpPr>
            <a:grpSpLocks/>
          </p:cNvGrpSpPr>
          <p:nvPr/>
        </p:nvGrpSpPr>
        <p:grpSpPr bwMode="auto">
          <a:xfrm>
            <a:off x="0" y="-7938"/>
            <a:ext cx="12192000" cy="6865938"/>
            <a:chOff x="0" y="-8467"/>
            <a:chExt cx="12192000" cy="6866467"/>
          </a:xfrm>
        </p:grpSpPr>
        <p:sp>
          <p:nvSpPr>
            <p:cNvPr id="5" name="Freeform 14">
              <a:extLst>
                <a:ext uri="{FF2B5EF4-FFF2-40B4-BE49-F238E27FC236}">
                  <a16:creationId xmlns:a16="http://schemas.microsoft.com/office/drawing/2014/main" id="{E840717B-CFE3-4C2A-AA0B-8F1F0516DAE4}"/>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a:extLst>
                <a:ext uri="{FF2B5EF4-FFF2-40B4-BE49-F238E27FC236}">
                  <a16:creationId xmlns:a16="http://schemas.microsoft.com/office/drawing/2014/main" id="{7CE30E05-09A5-4173-B50B-BF4103DF3329}"/>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5E270712-72E8-45C1-AD54-D2B927B7C11E}"/>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5D6E29B6-DFDD-4B64-A8B5-85E24AF162D4}"/>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2133ACD5-9528-43F8-878C-CA19EBB7EFB5}"/>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a:extLst>
                <a:ext uri="{FF2B5EF4-FFF2-40B4-BE49-F238E27FC236}">
                  <a16:creationId xmlns:a16="http://schemas.microsoft.com/office/drawing/2014/main" id="{3706EC1B-5136-48E1-ACDE-333FC9851E27}"/>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6D2E7EF4-861E-4FA5-A6E2-4BB96C0D0FE9}"/>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C1727919-9600-4384-ADBF-C52337D90068}"/>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5B15A8D6-0B76-45CA-A860-E4C2688211C6}"/>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2771B2A2-4D90-4D32-A362-698DC393D149}"/>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3"/>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5" name="Date Placeholder 3">
            <a:extLst>
              <a:ext uri="{FF2B5EF4-FFF2-40B4-BE49-F238E27FC236}">
                <a16:creationId xmlns:a16="http://schemas.microsoft.com/office/drawing/2014/main" id="{04FC4B7B-57E8-4272-84B6-F652D1B521D9}"/>
              </a:ext>
            </a:extLst>
          </p:cNvPr>
          <p:cNvSpPr>
            <a:spLocks noGrp="1"/>
          </p:cNvSpPr>
          <p:nvPr>
            <p:ph type="dt" sz="half" idx="10"/>
          </p:nvPr>
        </p:nvSpPr>
        <p:spPr/>
        <p:txBody>
          <a:bodyPr/>
          <a:lstStyle>
            <a:lvl1pPr>
              <a:defRPr/>
            </a:lvl1pPr>
          </a:lstStyle>
          <a:p>
            <a:pPr>
              <a:defRPr/>
            </a:pPr>
            <a:fld id="{BBD0C6DE-9093-4977-8E11-785D5D04B1F1}" type="datetimeFigureOut">
              <a:rPr lang="en-US"/>
              <a:pPr>
                <a:defRPr/>
              </a:pPr>
              <a:t>1/29/2023</a:t>
            </a:fld>
            <a:endParaRPr lang="en-US"/>
          </a:p>
        </p:txBody>
      </p:sp>
      <p:sp>
        <p:nvSpPr>
          <p:cNvPr id="16" name="Footer Placeholder 4">
            <a:extLst>
              <a:ext uri="{FF2B5EF4-FFF2-40B4-BE49-F238E27FC236}">
                <a16:creationId xmlns:a16="http://schemas.microsoft.com/office/drawing/2014/main" id="{E3F3E28E-7048-4A83-B86A-E72634900370}"/>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5">
            <a:extLst>
              <a:ext uri="{FF2B5EF4-FFF2-40B4-BE49-F238E27FC236}">
                <a16:creationId xmlns:a16="http://schemas.microsoft.com/office/drawing/2014/main" id="{5654DDFB-B736-404B-A57F-0FC3496A3DF4}"/>
              </a:ext>
            </a:extLst>
          </p:cNvPr>
          <p:cNvSpPr>
            <a:spLocks noGrp="1"/>
          </p:cNvSpPr>
          <p:nvPr>
            <p:ph type="sldNum" sz="quarter" idx="12"/>
          </p:nvPr>
        </p:nvSpPr>
        <p:spPr/>
        <p:txBody>
          <a:bodyPr/>
          <a:lstStyle>
            <a:lvl1pPr>
              <a:defRPr/>
            </a:lvl1pPr>
          </a:lstStyle>
          <a:p>
            <a:pPr>
              <a:defRPr/>
            </a:pPr>
            <a:fld id="{31AC6D81-A929-44BC-9914-9A3BA84BF55C}" type="slidenum">
              <a:rPr lang="en-US"/>
              <a:pPr>
                <a:defRPr/>
              </a:pPr>
              <a:t>‹#›</a:t>
            </a:fld>
            <a:endParaRPr lang="en-US"/>
          </a:p>
        </p:txBody>
      </p:sp>
    </p:spTree>
    <p:extLst>
      <p:ext uri="{BB962C8B-B14F-4D97-AF65-F5344CB8AC3E}">
        <p14:creationId xmlns:p14="http://schemas.microsoft.com/office/powerpoint/2010/main" val="56935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2C9891-280D-4278-A407-C097B171D7D5}"/>
              </a:ext>
            </a:extLst>
          </p:cNvPr>
          <p:cNvSpPr>
            <a:spLocks noGrp="1"/>
          </p:cNvSpPr>
          <p:nvPr>
            <p:ph type="dt" sz="half" idx="10"/>
          </p:nvPr>
        </p:nvSpPr>
        <p:spPr/>
        <p:txBody>
          <a:bodyPr/>
          <a:lstStyle>
            <a:lvl1pPr>
              <a:defRPr/>
            </a:lvl1pPr>
          </a:lstStyle>
          <a:p>
            <a:pPr>
              <a:defRPr/>
            </a:pPr>
            <a:fld id="{EFF7875F-BBC1-440D-9344-9949CF09718E}" type="datetimeFigureOut">
              <a:rPr lang="en-US"/>
              <a:pPr>
                <a:defRPr/>
              </a:pPr>
              <a:t>1/29/2023</a:t>
            </a:fld>
            <a:endParaRPr lang="en-US"/>
          </a:p>
        </p:txBody>
      </p:sp>
      <p:sp>
        <p:nvSpPr>
          <p:cNvPr id="5" name="Footer Placeholder 4">
            <a:extLst>
              <a:ext uri="{FF2B5EF4-FFF2-40B4-BE49-F238E27FC236}">
                <a16:creationId xmlns:a16="http://schemas.microsoft.com/office/drawing/2014/main" id="{EC794E2C-7E28-45E4-958E-913A21F566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CAEDBD-F362-4C64-802F-FBC59336DAA1}"/>
              </a:ext>
            </a:extLst>
          </p:cNvPr>
          <p:cNvSpPr>
            <a:spLocks noGrp="1"/>
          </p:cNvSpPr>
          <p:nvPr>
            <p:ph type="sldNum" sz="quarter" idx="12"/>
          </p:nvPr>
        </p:nvSpPr>
        <p:spPr/>
        <p:txBody>
          <a:bodyPr/>
          <a:lstStyle>
            <a:lvl1pPr>
              <a:defRPr/>
            </a:lvl1pPr>
          </a:lstStyle>
          <a:p>
            <a:pPr>
              <a:defRPr/>
            </a:pPr>
            <a:fld id="{8C249C55-165C-42C9-9B90-7F9496805CD2}" type="slidenum">
              <a:rPr lang="en-US"/>
              <a:pPr>
                <a:defRPr/>
              </a:pPr>
              <a:t>‹#›</a:t>
            </a:fld>
            <a:endParaRPr lang="en-US"/>
          </a:p>
        </p:txBody>
      </p:sp>
    </p:spTree>
    <p:extLst>
      <p:ext uri="{BB962C8B-B14F-4D97-AF65-F5344CB8AC3E}">
        <p14:creationId xmlns:p14="http://schemas.microsoft.com/office/powerpoint/2010/main" val="709651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8"/>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9AB8F-60A5-4E50-9AEF-3A1D23937BCA}"/>
              </a:ext>
            </a:extLst>
          </p:cNvPr>
          <p:cNvSpPr>
            <a:spLocks noGrp="1"/>
          </p:cNvSpPr>
          <p:nvPr>
            <p:ph type="dt" sz="half" idx="10"/>
          </p:nvPr>
        </p:nvSpPr>
        <p:spPr/>
        <p:txBody>
          <a:bodyPr/>
          <a:lstStyle>
            <a:lvl1pPr>
              <a:defRPr/>
            </a:lvl1pPr>
          </a:lstStyle>
          <a:p>
            <a:pPr>
              <a:defRPr/>
            </a:pPr>
            <a:fld id="{FA1638E3-8B88-4E9D-93F0-600B42FE313B}" type="datetimeFigureOut">
              <a:rPr lang="en-US"/>
              <a:pPr>
                <a:defRPr/>
              </a:pPr>
              <a:t>1/29/2023</a:t>
            </a:fld>
            <a:endParaRPr lang="en-US"/>
          </a:p>
        </p:txBody>
      </p:sp>
      <p:sp>
        <p:nvSpPr>
          <p:cNvPr id="5" name="Footer Placeholder 4">
            <a:extLst>
              <a:ext uri="{FF2B5EF4-FFF2-40B4-BE49-F238E27FC236}">
                <a16:creationId xmlns:a16="http://schemas.microsoft.com/office/drawing/2014/main" id="{69FBB3FE-A8F4-40D6-8E8C-7E446DFE0E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505CC9-C779-4A49-9660-F5F110A2D0BA}"/>
              </a:ext>
            </a:extLst>
          </p:cNvPr>
          <p:cNvSpPr>
            <a:spLocks noGrp="1"/>
          </p:cNvSpPr>
          <p:nvPr>
            <p:ph type="sldNum" sz="quarter" idx="12"/>
          </p:nvPr>
        </p:nvSpPr>
        <p:spPr/>
        <p:txBody>
          <a:bodyPr/>
          <a:lstStyle>
            <a:lvl1pPr>
              <a:defRPr/>
            </a:lvl1pPr>
          </a:lstStyle>
          <a:p>
            <a:pPr>
              <a:defRPr/>
            </a:pPr>
            <a:fld id="{869F7992-2CDD-4054-B536-26802E941FA8}" type="slidenum">
              <a:rPr lang="en-US"/>
              <a:pPr>
                <a:defRPr/>
              </a:pPr>
              <a:t>‹#›</a:t>
            </a:fld>
            <a:endParaRPr lang="en-US"/>
          </a:p>
        </p:txBody>
      </p:sp>
    </p:spTree>
    <p:extLst>
      <p:ext uri="{BB962C8B-B14F-4D97-AF65-F5344CB8AC3E}">
        <p14:creationId xmlns:p14="http://schemas.microsoft.com/office/powerpoint/2010/main" val="2638934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5" y="2160590"/>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6CF6715-61BB-4E1C-9BF8-B9A0D0730CC6}"/>
              </a:ext>
            </a:extLst>
          </p:cNvPr>
          <p:cNvSpPr>
            <a:spLocks noGrp="1"/>
          </p:cNvSpPr>
          <p:nvPr>
            <p:ph type="dt" sz="half" idx="10"/>
          </p:nvPr>
        </p:nvSpPr>
        <p:spPr/>
        <p:txBody>
          <a:bodyPr/>
          <a:lstStyle>
            <a:lvl1pPr>
              <a:defRPr/>
            </a:lvl1pPr>
          </a:lstStyle>
          <a:p>
            <a:pPr>
              <a:defRPr/>
            </a:pPr>
            <a:fld id="{C884DEA0-4BB7-42F1-ABE3-3C9104FA5B68}" type="datetimeFigureOut">
              <a:rPr lang="en-US"/>
              <a:pPr>
                <a:defRPr/>
              </a:pPr>
              <a:t>1/29/2023</a:t>
            </a:fld>
            <a:endParaRPr lang="en-US"/>
          </a:p>
        </p:txBody>
      </p:sp>
      <p:sp>
        <p:nvSpPr>
          <p:cNvPr id="6" name="Footer Placeholder 4">
            <a:extLst>
              <a:ext uri="{FF2B5EF4-FFF2-40B4-BE49-F238E27FC236}">
                <a16:creationId xmlns:a16="http://schemas.microsoft.com/office/drawing/2014/main" id="{D828B708-3550-4288-8117-6DC6D7977B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154EA6-2D5A-4D55-B3B5-D1C20B88429A}"/>
              </a:ext>
            </a:extLst>
          </p:cNvPr>
          <p:cNvSpPr>
            <a:spLocks noGrp="1"/>
          </p:cNvSpPr>
          <p:nvPr>
            <p:ph type="sldNum" sz="quarter" idx="12"/>
          </p:nvPr>
        </p:nvSpPr>
        <p:spPr/>
        <p:txBody>
          <a:bodyPr/>
          <a:lstStyle>
            <a:lvl1pPr>
              <a:defRPr/>
            </a:lvl1pPr>
          </a:lstStyle>
          <a:p>
            <a:pPr>
              <a:defRPr/>
            </a:pPr>
            <a:fld id="{C6E1663F-EBD2-4C1E-8845-2D04781B52B7}" type="slidenum">
              <a:rPr lang="en-US"/>
              <a:pPr>
                <a:defRPr/>
              </a:pPr>
              <a:t>‹#›</a:t>
            </a:fld>
            <a:endParaRPr lang="en-US"/>
          </a:p>
        </p:txBody>
      </p:sp>
    </p:spTree>
    <p:extLst>
      <p:ext uri="{BB962C8B-B14F-4D97-AF65-F5344CB8AC3E}">
        <p14:creationId xmlns:p14="http://schemas.microsoft.com/office/powerpoint/2010/main" val="3398876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6" y="2160983"/>
            <a:ext cx="4185623"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6" y="2737246"/>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9" cy="576263"/>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5" y="2737246"/>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0B803E34-17E4-4252-881D-8A405A071EB0}"/>
              </a:ext>
            </a:extLst>
          </p:cNvPr>
          <p:cNvSpPr>
            <a:spLocks noGrp="1"/>
          </p:cNvSpPr>
          <p:nvPr>
            <p:ph type="dt" sz="half" idx="10"/>
          </p:nvPr>
        </p:nvSpPr>
        <p:spPr/>
        <p:txBody>
          <a:bodyPr/>
          <a:lstStyle>
            <a:lvl1pPr>
              <a:defRPr/>
            </a:lvl1pPr>
          </a:lstStyle>
          <a:p>
            <a:pPr>
              <a:defRPr/>
            </a:pPr>
            <a:fld id="{0D83C3BA-02AD-4D29-9160-750B0031EC7D}" type="datetimeFigureOut">
              <a:rPr lang="en-US"/>
              <a:pPr>
                <a:defRPr/>
              </a:pPr>
              <a:t>1/29/2023</a:t>
            </a:fld>
            <a:endParaRPr lang="en-US"/>
          </a:p>
        </p:txBody>
      </p:sp>
      <p:sp>
        <p:nvSpPr>
          <p:cNvPr id="8" name="Footer Placeholder 4">
            <a:extLst>
              <a:ext uri="{FF2B5EF4-FFF2-40B4-BE49-F238E27FC236}">
                <a16:creationId xmlns:a16="http://schemas.microsoft.com/office/drawing/2014/main" id="{0CD41090-AEB4-4D1B-A830-2E39492605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9785713-F639-42D8-AD24-3808F4FFFD96}"/>
              </a:ext>
            </a:extLst>
          </p:cNvPr>
          <p:cNvSpPr>
            <a:spLocks noGrp="1"/>
          </p:cNvSpPr>
          <p:nvPr>
            <p:ph type="sldNum" sz="quarter" idx="12"/>
          </p:nvPr>
        </p:nvSpPr>
        <p:spPr/>
        <p:txBody>
          <a:bodyPr/>
          <a:lstStyle>
            <a:lvl1pPr>
              <a:defRPr/>
            </a:lvl1pPr>
          </a:lstStyle>
          <a:p>
            <a:pPr>
              <a:defRPr/>
            </a:pPr>
            <a:fld id="{BF90CA69-A96B-4051-A56B-3113D4B76053}" type="slidenum">
              <a:rPr lang="en-US"/>
              <a:pPr>
                <a:defRPr/>
              </a:pPr>
              <a:t>‹#›</a:t>
            </a:fld>
            <a:endParaRPr lang="en-US"/>
          </a:p>
        </p:txBody>
      </p:sp>
    </p:spTree>
    <p:extLst>
      <p:ext uri="{BB962C8B-B14F-4D97-AF65-F5344CB8AC3E}">
        <p14:creationId xmlns:p14="http://schemas.microsoft.com/office/powerpoint/2010/main" val="361808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24C5E0B-5D00-4EC7-9F70-F6B5138D22C8}"/>
              </a:ext>
            </a:extLst>
          </p:cNvPr>
          <p:cNvSpPr>
            <a:spLocks noGrp="1"/>
          </p:cNvSpPr>
          <p:nvPr>
            <p:ph type="dt" sz="half" idx="10"/>
          </p:nvPr>
        </p:nvSpPr>
        <p:spPr/>
        <p:txBody>
          <a:bodyPr/>
          <a:lstStyle>
            <a:lvl1pPr>
              <a:defRPr/>
            </a:lvl1pPr>
          </a:lstStyle>
          <a:p>
            <a:pPr>
              <a:defRPr/>
            </a:pPr>
            <a:fld id="{06F9000A-524C-4543-9553-493D63FA5A67}" type="datetimeFigureOut">
              <a:rPr lang="en-US"/>
              <a:pPr>
                <a:defRPr/>
              </a:pPr>
              <a:t>1/29/2023</a:t>
            </a:fld>
            <a:endParaRPr lang="en-US"/>
          </a:p>
        </p:txBody>
      </p:sp>
      <p:sp>
        <p:nvSpPr>
          <p:cNvPr id="4" name="Footer Placeholder 4">
            <a:extLst>
              <a:ext uri="{FF2B5EF4-FFF2-40B4-BE49-F238E27FC236}">
                <a16:creationId xmlns:a16="http://schemas.microsoft.com/office/drawing/2014/main" id="{10299D8F-FCAA-4AF3-8011-5B7557212F6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51AB5D1-23D2-46D0-87A3-EDE0F6661A97}"/>
              </a:ext>
            </a:extLst>
          </p:cNvPr>
          <p:cNvSpPr>
            <a:spLocks noGrp="1"/>
          </p:cNvSpPr>
          <p:nvPr>
            <p:ph type="sldNum" sz="quarter" idx="12"/>
          </p:nvPr>
        </p:nvSpPr>
        <p:spPr/>
        <p:txBody>
          <a:bodyPr/>
          <a:lstStyle>
            <a:lvl1pPr>
              <a:defRPr/>
            </a:lvl1pPr>
          </a:lstStyle>
          <a:p>
            <a:pPr>
              <a:defRPr/>
            </a:pPr>
            <a:fld id="{BAB012CC-6FDD-4CAE-845C-E434CD2E6889}" type="slidenum">
              <a:rPr lang="en-US"/>
              <a:pPr>
                <a:defRPr/>
              </a:pPr>
              <a:t>‹#›</a:t>
            </a:fld>
            <a:endParaRPr lang="en-US"/>
          </a:p>
        </p:txBody>
      </p:sp>
    </p:spTree>
    <p:extLst>
      <p:ext uri="{BB962C8B-B14F-4D97-AF65-F5344CB8AC3E}">
        <p14:creationId xmlns:p14="http://schemas.microsoft.com/office/powerpoint/2010/main" val="657114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6ECDF3-0AC4-4B59-A9EC-95B52651CDD5}"/>
              </a:ext>
            </a:extLst>
          </p:cNvPr>
          <p:cNvSpPr>
            <a:spLocks noGrp="1"/>
          </p:cNvSpPr>
          <p:nvPr>
            <p:ph type="dt" sz="half" idx="10"/>
          </p:nvPr>
        </p:nvSpPr>
        <p:spPr/>
        <p:txBody>
          <a:bodyPr/>
          <a:lstStyle>
            <a:lvl1pPr>
              <a:defRPr/>
            </a:lvl1pPr>
          </a:lstStyle>
          <a:p>
            <a:pPr>
              <a:defRPr/>
            </a:pPr>
            <a:fld id="{13FEA9F2-343D-4DEE-B942-E53CCAAAD7B4}" type="datetimeFigureOut">
              <a:rPr lang="en-US"/>
              <a:pPr>
                <a:defRPr/>
              </a:pPr>
              <a:t>1/29/2023</a:t>
            </a:fld>
            <a:endParaRPr lang="en-US"/>
          </a:p>
        </p:txBody>
      </p:sp>
      <p:sp>
        <p:nvSpPr>
          <p:cNvPr id="3" name="Footer Placeholder 4">
            <a:extLst>
              <a:ext uri="{FF2B5EF4-FFF2-40B4-BE49-F238E27FC236}">
                <a16:creationId xmlns:a16="http://schemas.microsoft.com/office/drawing/2014/main" id="{D2304C11-7FBC-4885-85EF-337DAA24BB7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7A1D5C-DA90-4ACA-B09A-0294A5DFB89D}"/>
              </a:ext>
            </a:extLst>
          </p:cNvPr>
          <p:cNvSpPr>
            <a:spLocks noGrp="1"/>
          </p:cNvSpPr>
          <p:nvPr>
            <p:ph type="sldNum" sz="quarter" idx="12"/>
          </p:nvPr>
        </p:nvSpPr>
        <p:spPr/>
        <p:txBody>
          <a:bodyPr/>
          <a:lstStyle>
            <a:lvl1pPr>
              <a:defRPr/>
            </a:lvl1pPr>
          </a:lstStyle>
          <a:p>
            <a:pPr>
              <a:defRPr/>
            </a:pPr>
            <a:fld id="{7444386B-6A67-492D-AC35-F6B0588E705A}" type="slidenum">
              <a:rPr lang="en-US"/>
              <a:pPr>
                <a:defRPr/>
              </a:pPr>
              <a:t>‹#›</a:t>
            </a:fld>
            <a:endParaRPr lang="en-US"/>
          </a:p>
        </p:txBody>
      </p:sp>
    </p:spTree>
    <p:extLst>
      <p:ext uri="{BB962C8B-B14F-4D97-AF65-F5344CB8AC3E}">
        <p14:creationId xmlns:p14="http://schemas.microsoft.com/office/powerpoint/2010/main" val="2836676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7"/>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2"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70"/>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8923740-3AE3-4660-85D2-8FFF911F2652}"/>
              </a:ext>
            </a:extLst>
          </p:cNvPr>
          <p:cNvSpPr>
            <a:spLocks noGrp="1"/>
          </p:cNvSpPr>
          <p:nvPr>
            <p:ph type="dt" sz="half" idx="10"/>
          </p:nvPr>
        </p:nvSpPr>
        <p:spPr/>
        <p:txBody>
          <a:bodyPr/>
          <a:lstStyle>
            <a:lvl1pPr>
              <a:defRPr/>
            </a:lvl1pPr>
          </a:lstStyle>
          <a:p>
            <a:pPr>
              <a:defRPr/>
            </a:pPr>
            <a:fld id="{F9BBFA69-06B9-488E-AD27-FBB19ABABFF4}" type="datetimeFigureOut">
              <a:rPr lang="en-US"/>
              <a:pPr>
                <a:defRPr/>
              </a:pPr>
              <a:t>1/29/2023</a:t>
            </a:fld>
            <a:endParaRPr lang="en-US"/>
          </a:p>
        </p:txBody>
      </p:sp>
      <p:sp>
        <p:nvSpPr>
          <p:cNvPr id="6" name="Footer Placeholder 4">
            <a:extLst>
              <a:ext uri="{FF2B5EF4-FFF2-40B4-BE49-F238E27FC236}">
                <a16:creationId xmlns:a16="http://schemas.microsoft.com/office/drawing/2014/main" id="{DE5949AB-8A78-4542-9E1A-8ACAFF5AEA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DD93CC-49FB-4DD2-9781-3E6DC3827073}"/>
              </a:ext>
            </a:extLst>
          </p:cNvPr>
          <p:cNvSpPr>
            <a:spLocks noGrp="1"/>
          </p:cNvSpPr>
          <p:nvPr>
            <p:ph type="sldNum" sz="quarter" idx="12"/>
          </p:nvPr>
        </p:nvSpPr>
        <p:spPr/>
        <p:txBody>
          <a:bodyPr/>
          <a:lstStyle>
            <a:lvl1pPr>
              <a:defRPr/>
            </a:lvl1pPr>
          </a:lstStyle>
          <a:p>
            <a:pPr>
              <a:defRPr/>
            </a:pPr>
            <a:fld id="{D00250D1-0260-4415-AA55-48817D78595A}" type="slidenum">
              <a:rPr lang="en-US"/>
              <a:pPr>
                <a:defRPr/>
              </a:pPr>
              <a:t>‹#›</a:t>
            </a:fld>
            <a:endParaRPr lang="en-US"/>
          </a:p>
        </p:txBody>
      </p:sp>
    </p:spTree>
    <p:extLst>
      <p:ext uri="{BB962C8B-B14F-4D97-AF65-F5344CB8AC3E}">
        <p14:creationId xmlns:p14="http://schemas.microsoft.com/office/powerpoint/2010/main" val="41638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892986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4800600"/>
            <a:ext cx="8596667"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1"/>
            <a:ext cx="8596668" cy="3845719"/>
          </a:xfrm>
        </p:spPr>
        <p:txBody>
          <a:bodyPr rtlCol="0">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5" y="5367339"/>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60D1D3A-521C-4DF2-A82E-86196BCB74D3}"/>
              </a:ext>
            </a:extLst>
          </p:cNvPr>
          <p:cNvSpPr>
            <a:spLocks noGrp="1"/>
          </p:cNvSpPr>
          <p:nvPr>
            <p:ph type="dt" sz="half" idx="10"/>
          </p:nvPr>
        </p:nvSpPr>
        <p:spPr/>
        <p:txBody>
          <a:bodyPr/>
          <a:lstStyle>
            <a:lvl1pPr>
              <a:defRPr/>
            </a:lvl1pPr>
          </a:lstStyle>
          <a:p>
            <a:pPr>
              <a:defRPr/>
            </a:pPr>
            <a:fld id="{B2F321A5-98B5-4A30-8AD8-DD4EFFF99162}" type="datetimeFigureOut">
              <a:rPr lang="en-US"/>
              <a:pPr>
                <a:defRPr/>
              </a:pPr>
              <a:t>1/29/2023</a:t>
            </a:fld>
            <a:endParaRPr lang="en-US"/>
          </a:p>
        </p:txBody>
      </p:sp>
      <p:sp>
        <p:nvSpPr>
          <p:cNvPr id="6" name="Footer Placeholder 4">
            <a:extLst>
              <a:ext uri="{FF2B5EF4-FFF2-40B4-BE49-F238E27FC236}">
                <a16:creationId xmlns:a16="http://schemas.microsoft.com/office/drawing/2014/main" id="{62963FE1-E6B7-4B55-BEDA-467DC0267D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194167-47DE-414D-99D2-D9ECCAE8405A}"/>
              </a:ext>
            </a:extLst>
          </p:cNvPr>
          <p:cNvSpPr>
            <a:spLocks noGrp="1"/>
          </p:cNvSpPr>
          <p:nvPr>
            <p:ph type="sldNum" sz="quarter" idx="12"/>
          </p:nvPr>
        </p:nvSpPr>
        <p:spPr/>
        <p:txBody>
          <a:bodyPr/>
          <a:lstStyle>
            <a:lvl1pPr>
              <a:defRPr/>
            </a:lvl1pPr>
          </a:lstStyle>
          <a:p>
            <a:pPr>
              <a:defRPr/>
            </a:pPr>
            <a:fld id="{D77747E0-BE7D-4C22-993A-BA5FFB01EF7D}" type="slidenum">
              <a:rPr lang="en-US"/>
              <a:pPr>
                <a:defRPr/>
              </a:pPr>
              <a:t>‹#›</a:t>
            </a:fld>
            <a:endParaRPr lang="en-US"/>
          </a:p>
        </p:txBody>
      </p:sp>
    </p:spTree>
    <p:extLst>
      <p:ext uri="{BB962C8B-B14F-4D97-AF65-F5344CB8AC3E}">
        <p14:creationId xmlns:p14="http://schemas.microsoft.com/office/powerpoint/2010/main" val="2016654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B5F683-B89D-4DD0-B2B8-09FFD48761E6}"/>
              </a:ext>
            </a:extLst>
          </p:cNvPr>
          <p:cNvSpPr>
            <a:spLocks noGrp="1"/>
          </p:cNvSpPr>
          <p:nvPr>
            <p:ph type="dt" sz="half" idx="10"/>
          </p:nvPr>
        </p:nvSpPr>
        <p:spPr/>
        <p:txBody>
          <a:bodyPr/>
          <a:lstStyle>
            <a:lvl1pPr>
              <a:defRPr/>
            </a:lvl1pPr>
          </a:lstStyle>
          <a:p>
            <a:pPr>
              <a:defRPr/>
            </a:pPr>
            <a:fld id="{97A05B24-F0AE-4B4D-98CF-049AD7D80090}" type="datetimeFigureOut">
              <a:rPr lang="en-US"/>
              <a:pPr>
                <a:defRPr/>
              </a:pPr>
              <a:t>1/29/2023</a:t>
            </a:fld>
            <a:endParaRPr lang="en-US"/>
          </a:p>
        </p:txBody>
      </p:sp>
      <p:sp>
        <p:nvSpPr>
          <p:cNvPr id="5" name="Footer Placeholder 4">
            <a:extLst>
              <a:ext uri="{FF2B5EF4-FFF2-40B4-BE49-F238E27FC236}">
                <a16:creationId xmlns:a16="http://schemas.microsoft.com/office/drawing/2014/main" id="{E522E65A-ADD9-4EFE-B1DB-31FEDFB7D9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BE2FF9-DB6A-46EF-88E5-4D325ADF4343}"/>
              </a:ext>
            </a:extLst>
          </p:cNvPr>
          <p:cNvSpPr>
            <a:spLocks noGrp="1"/>
          </p:cNvSpPr>
          <p:nvPr>
            <p:ph type="sldNum" sz="quarter" idx="12"/>
          </p:nvPr>
        </p:nvSpPr>
        <p:spPr/>
        <p:txBody>
          <a:bodyPr/>
          <a:lstStyle>
            <a:lvl1pPr>
              <a:defRPr/>
            </a:lvl1pPr>
          </a:lstStyle>
          <a:p>
            <a:pPr>
              <a:defRPr/>
            </a:pPr>
            <a:fld id="{6CB78D36-1123-4823-84FB-EFFC36B1BB9A}" type="slidenum">
              <a:rPr lang="en-US"/>
              <a:pPr>
                <a:defRPr/>
              </a:pPr>
              <a:t>‹#›</a:t>
            </a:fld>
            <a:endParaRPr lang="en-US"/>
          </a:p>
        </p:txBody>
      </p:sp>
    </p:spTree>
    <p:extLst>
      <p:ext uri="{BB962C8B-B14F-4D97-AF65-F5344CB8AC3E}">
        <p14:creationId xmlns:p14="http://schemas.microsoft.com/office/powerpoint/2010/main" val="3509563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0B045D-0034-4C19-A5E9-4080AB430312}"/>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6" name="TextBox 5">
            <a:extLst>
              <a:ext uri="{FF2B5EF4-FFF2-40B4-BE49-F238E27FC236}">
                <a16:creationId xmlns:a16="http://schemas.microsoft.com/office/drawing/2014/main" id="{D424622B-0557-4F38-8F35-2BCCDD27ECB5}"/>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3"/>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6D28AFA-5C51-465B-95BD-0C7933F12CE0}"/>
              </a:ext>
            </a:extLst>
          </p:cNvPr>
          <p:cNvSpPr>
            <a:spLocks noGrp="1"/>
          </p:cNvSpPr>
          <p:nvPr>
            <p:ph type="dt" sz="half" idx="14"/>
          </p:nvPr>
        </p:nvSpPr>
        <p:spPr/>
        <p:txBody>
          <a:bodyPr/>
          <a:lstStyle>
            <a:lvl1pPr>
              <a:defRPr/>
            </a:lvl1pPr>
          </a:lstStyle>
          <a:p>
            <a:pPr>
              <a:defRPr/>
            </a:pPr>
            <a:fld id="{74F0D8BA-C489-4CD1-AEC9-C0BF0C770BCE}" type="datetimeFigureOut">
              <a:rPr lang="en-US"/>
              <a:pPr>
                <a:defRPr/>
              </a:pPr>
              <a:t>1/29/2023</a:t>
            </a:fld>
            <a:endParaRPr lang="en-US"/>
          </a:p>
        </p:txBody>
      </p:sp>
      <p:sp>
        <p:nvSpPr>
          <p:cNvPr id="8" name="Footer Placeholder 4">
            <a:extLst>
              <a:ext uri="{FF2B5EF4-FFF2-40B4-BE49-F238E27FC236}">
                <a16:creationId xmlns:a16="http://schemas.microsoft.com/office/drawing/2014/main" id="{DC3DE433-47B1-4D0F-8612-B598ACF404DC}"/>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8284FDC-5419-4EE3-89C8-F657D656416F}"/>
              </a:ext>
            </a:extLst>
          </p:cNvPr>
          <p:cNvSpPr>
            <a:spLocks noGrp="1"/>
          </p:cNvSpPr>
          <p:nvPr>
            <p:ph type="sldNum" sz="quarter" idx="16"/>
          </p:nvPr>
        </p:nvSpPr>
        <p:spPr/>
        <p:txBody>
          <a:bodyPr/>
          <a:lstStyle>
            <a:lvl1pPr>
              <a:defRPr/>
            </a:lvl1pPr>
          </a:lstStyle>
          <a:p>
            <a:pPr>
              <a:defRPr/>
            </a:pPr>
            <a:fld id="{E3C1C225-AE4A-4646-A9BC-21445F4367C4}" type="slidenum">
              <a:rPr lang="en-US"/>
              <a:pPr>
                <a:defRPr/>
              </a:pPr>
              <a:t>‹#›</a:t>
            </a:fld>
            <a:endParaRPr lang="en-US"/>
          </a:p>
        </p:txBody>
      </p:sp>
    </p:spTree>
    <p:extLst>
      <p:ext uri="{BB962C8B-B14F-4D97-AF65-F5344CB8AC3E}">
        <p14:creationId xmlns:p14="http://schemas.microsoft.com/office/powerpoint/2010/main" val="1343565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9"/>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07EE29-A981-4810-8388-8CD5F4F31695}"/>
              </a:ext>
            </a:extLst>
          </p:cNvPr>
          <p:cNvSpPr>
            <a:spLocks noGrp="1"/>
          </p:cNvSpPr>
          <p:nvPr>
            <p:ph type="dt" sz="half" idx="10"/>
          </p:nvPr>
        </p:nvSpPr>
        <p:spPr/>
        <p:txBody>
          <a:bodyPr/>
          <a:lstStyle>
            <a:lvl1pPr>
              <a:defRPr/>
            </a:lvl1pPr>
          </a:lstStyle>
          <a:p>
            <a:pPr>
              <a:defRPr/>
            </a:pPr>
            <a:fld id="{1DC7F6BF-33E4-44E9-8F89-8A95E9A4E2D1}" type="datetimeFigureOut">
              <a:rPr lang="en-US"/>
              <a:pPr>
                <a:defRPr/>
              </a:pPr>
              <a:t>1/29/2023</a:t>
            </a:fld>
            <a:endParaRPr lang="en-US"/>
          </a:p>
        </p:txBody>
      </p:sp>
      <p:sp>
        <p:nvSpPr>
          <p:cNvPr id="5" name="Footer Placeholder 4">
            <a:extLst>
              <a:ext uri="{FF2B5EF4-FFF2-40B4-BE49-F238E27FC236}">
                <a16:creationId xmlns:a16="http://schemas.microsoft.com/office/drawing/2014/main" id="{9D666EE4-2313-4339-B9A5-CF321E2AD6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F8FC7E9-BB02-43F3-8165-7DBB6F1097B1}"/>
              </a:ext>
            </a:extLst>
          </p:cNvPr>
          <p:cNvSpPr>
            <a:spLocks noGrp="1"/>
          </p:cNvSpPr>
          <p:nvPr>
            <p:ph type="sldNum" sz="quarter" idx="12"/>
          </p:nvPr>
        </p:nvSpPr>
        <p:spPr/>
        <p:txBody>
          <a:bodyPr/>
          <a:lstStyle>
            <a:lvl1pPr>
              <a:defRPr/>
            </a:lvl1pPr>
          </a:lstStyle>
          <a:p>
            <a:pPr>
              <a:defRPr/>
            </a:pPr>
            <a:fld id="{CD1B0B33-5CA6-4A8A-901C-BA1B73202206}" type="slidenum">
              <a:rPr lang="en-US"/>
              <a:pPr>
                <a:defRPr/>
              </a:pPr>
              <a:t>‹#›</a:t>
            </a:fld>
            <a:endParaRPr lang="en-US"/>
          </a:p>
        </p:txBody>
      </p:sp>
    </p:spTree>
    <p:extLst>
      <p:ext uri="{BB962C8B-B14F-4D97-AF65-F5344CB8AC3E}">
        <p14:creationId xmlns:p14="http://schemas.microsoft.com/office/powerpoint/2010/main" val="3873015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1B13D8-7DF4-4C2D-9337-11C4D9B5CE8C}"/>
              </a:ext>
            </a:extLst>
          </p:cNvPr>
          <p:cNvSpPr txBox="1">
            <a:spLocks noChangeArrowheads="1"/>
          </p:cNvSpPr>
          <p:nvPr/>
        </p:nvSpPr>
        <p:spPr bwMode="auto">
          <a:xfrm>
            <a:off x="541338" y="790575"/>
            <a:ext cx="609600" cy="584200"/>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6" name="TextBox 5">
            <a:extLst>
              <a:ext uri="{FF2B5EF4-FFF2-40B4-BE49-F238E27FC236}">
                <a16:creationId xmlns:a16="http://schemas.microsoft.com/office/drawing/2014/main" id="{FCD27C15-2728-4D11-9EA2-3638A5758476}"/>
              </a:ext>
            </a:extLst>
          </p:cNvPr>
          <p:cNvSpPr txBox="1">
            <a:spLocks noChangeArrowheads="1"/>
          </p:cNvSpPr>
          <p:nvPr/>
        </p:nvSpPr>
        <p:spPr bwMode="auto">
          <a:xfrm>
            <a:off x="8893175" y="2886075"/>
            <a:ext cx="609600" cy="585788"/>
          </a:xfrm>
          <a:prstGeom prst="rect">
            <a:avLst/>
          </a:prstGeom>
          <a:noFill/>
          <a:ln>
            <a:noFill/>
          </a:ln>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sz="8000">
                <a:solidFill>
                  <a:srgbClr val="9FE0F5"/>
                </a:solidFill>
              </a:rPr>
              <a:t>”</a:t>
            </a:r>
          </a:p>
        </p:txBody>
      </p:sp>
      <p:sp>
        <p:nvSpPr>
          <p:cNvPr id="2" name="Title 1"/>
          <p:cNvSpPr>
            <a:spLocks noGrp="1"/>
          </p:cNvSpPr>
          <p:nvPr>
            <p:ph type="title"/>
          </p:nvPr>
        </p:nvSpPr>
        <p:spPr>
          <a:xfrm>
            <a:off x="931334"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4B3754F2-C0E7-48E5-B157-3D50EC623B9B}"/>
              </a:ext>
            </a:extLst>
          </p:cNvPr>
          <p:cNvSpPr>
            <a:spLocks noGrp="1"/>
          </p:cNvSpPr>
          <p:nvPr>
            <p:ph type="dt" sz="half" idx="14"/>
          </p:nvPr>
        </p:nvSpPr>
        <p:spPr/>
        <p:txBody>
          <a:bodyPr/>
          <a:lstStyle>
            <a:lvl1pPr>
              <a:defRPr/>
            </a:lvl1pPr>
          </a:lstStyle>
          <a:p>
            <a:pPr>
              <a:defRPr/>
            </a:pPr>
            <a:fld id="{F1E0CB4B-A503-4612-91DD-6E1464CCD5EA}" type="datetimeFigureOut">
              <a:rPr lang="en-US"/>
              <a:pPr>
                <a:defRPr/>
              </a:pPr>
              <a:t>1/29/2023</a:t>
            </a:fld>
            <a:endParaRPr lang="en-US"/>
          </a:p>
        </p:txBody>
      </p:sp>
      <p:sp>
        <p:nvSpPr>
          <p:cNvPr id="8" name="Footer Placeholder 4">
            <a:extLst>
              <a:ext uri="{FF2B5EF4-FFF2-40B4-BE49-F238E27FC236}">
                <a16:creationId xmlns:a16="http://schemas.microsoft.com/office/drawing/2014/main" id="{28266A6A-6237-46EC-9692-E3721813A8F3}"/>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51E64B9-0537-44DF-A607-D3BBA0D73A93}"/>
              </a:ext>
            </a:extLst>
          </p:cNvPr>
          <p:cNvSpPr>
            <a:spLocks noGrp="1"/>
          </p:cNvSpPr>
          <p:nvPr>
            <p:ph type="sldNum" sz="quarter" idx="16"/>
          </p:nvPr>
        </p:nvSpPr>
        <p:spPr/>
        <p:txBody>
          <a:bodyPr/>
          <a:lstStyle>
            <a:lvl1pPr>
              <a:defRPr/>
            </a:lvl1pPr>
          </a:lstStyle>
          <a:p>
            <a:pPr>
              <a:defRPr/>
            </a:pPr>
            <a:fld id="{8A01B783-42C6-4F71-AA50-E43E711FAC37}" type="slidenum">
              <a:rPr lang="en-US"/>
              <a:pPr>
                <a:defRPr/>
              </a:pPr>
              <a:t>‹#›</a:t>
            </a:fld>
            <a:endParaRPr lang="en-US"/>
          </a:p>
        </p:txBody>
      </p:sp>
    </p:spTree>
    <p:extLst>
      <p:ext uri="{BB962C8B-B14F-4D97-AF65-F5344CB8AC3E}">
        <p14:creationId xmlns:p14="http://schemas.microsoft.com/office/powerpoint/2010/main" val="2361255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5"/>
          </a:xfrm>
        </p:spPr>
        <p:txBody>
          <a:bodyPr>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8968636B-D66F-4A98-8937-C9F762CDDCA1}"/>
              </a:ext>
            </a:extLst>
          </p:cNvPr>
          <p:cNvSpPr>
            <a:spLocks noGrp="1"/>
          </p:cNvSpPr>
          <p:nvPr>
            <p:ph type="dt" sz="half" idx="14"/>
          </p:nvPr>
        </p:nvSpPr>
        <p:spPr/>
        <p:txBody>
          <a:bodyPr/>
          <a:lstStyle>
            <a:lvl1pPr>
              <a:defRPr/>
            </a:lvl1pPr>
          </a:lstStyle>
          <a:p>
            <a:pPr>
              <a:defRPr/>
            </a:pPr>
            <a:fld id="{4D5EB21C-7FD1-4D74-8AD8-FAB67A749DB1}" type="datetimeFigureOut">
              <a:rPr lang="en-US"/>
              <a:pPr>
                <a:defRPr/>
              </a:pPr>
              <a:t>1/29/2023</a:t>
            </a:fld>
            <a:endParaRPr lang="en-US"/>
          </a:p>
        </p:txBody>
      </p:sp>
      <p:sp>
        <p:nvSpPr>
          <p:cNvPr id="6" name="Footer Placeholder 4">
            <a:extLst>
              <a:ext uri="{FF2B5EF4-FFF2-40B4-BE49-F238E27FC236}">
                <a16:creationId xmlns:a16="http://schemas.microsoft.com/office/drawing/2014/main" id="{17632777-4F3D-4D31-92D9-C490E6D8E240}"/>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93D0D7B-3435-4A4A-BA6D-693EA37B2CED}"/>
              </a:ext>
            </a:extLst>
          </p:cNvPr>
          <p:cNvSpPr>
            <a:spLocks noGrp="1"/>
          </p:cNvSpPr>
          <p:nvPr>
            <p:ph type="sldNum" sz="quarter" idx="16"/>
          </p:nvPr>
        </p:nvSpPr>
        <p:spPr/>
        <p:txBody>
          <a:bodyPr/>
          <a:lstStyle>
            <a:lvl1pPr>
              <a:defRPr/>
            </a:lvl1pPr>
          </a:lstStyle>
          <a:p>
            <a:pPr>
              <a:defRPr/>
            </a:pPr>
            <a:fld id="{96D505C0-12D1-4F90-9C8B-6A5104D5CBF6}" type="slidenum">
              <a:rPr lang="en-US"/>
              <a:pPr>
                <a:defRPr/>
              </a:pPr>
              <a:t>‹#›</a:t>
            </a:fld>
            <a:endParaRPr lang="en-US"/>
          </a:p>
        </p:txBody>
      </p:sp>
    </p:spTree>
    <p:extLst>
      <p:ext uri="{BB962C8B-B14F-4D97-AF65-F5344CB8AC3E}">
        <p14:creationId xmlns:p14="http://schemas.microsoft.com/office/powerpoint/2010/main" val="319883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628075B-0E26-4A0C-8718-CD9D03A5899B}"/>
              </a:ext>
            </a:extLst>
          </p:cNvPr>
          <p:cNvSpPr>
            <a:spLocks noGrp="1"/>
          </p:cNvSpPr>
          <p:nvPr>
            <p:ph type="dt" sz="half" idx="10"/>
          </p:nvPr>
        </p:nvSpPr>
        <p:spPr/>
        <p:txBody>
          <a:bodyPr/>
          <a:lstStyle>
            <a:lvl1pPr>
              <a:defRPr/>
            </a:lvl1pPr>
          </a:lstStyle>
          <a:p>
            <a:pPr>
              <a:defRPr/>
            </a:pPr>
            <a:fld id="{76BC74BF-1F22-41B3-9108-F4DF1DC6CBA1}" type="datetimeFigureOut">
              <a:rPr lang="en-US"/>
              <a:pPr>
                <a:defRPr/>
              </a:pPr>
              <a:t>1/29/2023</a:t>
            </a:fld>
            <a:endParaRPr lang="en-US"/>
          </a:p>
        </p:txBody>
      </p:sp>
      <p:sp>
        <p:nvSpPr>
          <p:cNvPr id="5" name="Footer Placeholder 4">
            <a:extLst>
              <a:ext uri="{FF2B5EF4-FFF2-40B4-BE49-F238E27FC236}">
                <a16:creationId xmlns:a16="http://schemas.microsoft.com/office/drawing/2014/main" id="{232C8D3D-51BA-4DEC-B177-2246A113323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A4701F-FEC3-4BFD-A8AE-BCA1C3318C9E}"/>
              </a:ext>
            </a:extLst>
          </p:cNvPr>
          <p:cNvSpPr>
            <a:spLocks noGrp="1"/>
          </p:cNvSpPr>
          <p:nvPr>
            <p:ph type="sldNum" sz="quarter" idx="12"/>
          </p:nvPr>
        </p:nvSpPr>
        <p:spPr/>
        <p:txBody>
          <a:bodyPr/>
          <a:lstStyle>
            <a:lvl1pPr>
              <a:defRPr/>
            </a:lvl1pPr>
          </a:lstStyle>
          <a:p>
            <a:pPr>
              <a:defRPr/>
            </a:pPr>
            <a:fld id="{795A119B-8D0A-471A-8FB3-1BAAFC0CB675}" type="slidenum">
              <a:rPr lang="en-US"/>
              <a:pPr>
                <a:defRPr/>
              </a:pPr>
              <a:t>‹#›</a:t>
            </a:fld>
            <a:endParaRPr lang="en-US"/>
          </a:p>
        </p:txBody>
      </p:sp>
    </p:spTree>
    <p:extLst>
      <p:ext uri="{BB962C8B-B14F-4D97-AF65-F5344CB8AC3E}">
        <p14:creationId xmlns:p14="http://schemas.microsoft.com/office/powerpoint/2010/main" val="37727252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4" y="609600"/>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C44FB4F-34FD-4AFB-BC18-FB5122BC9289}"/>
              </a:ext>
            </a:extLst>
          </p:cNvPr>
          <p:cNvSpPr>
            <a:spLocks noGrp="1"/>
          </p:cNvSpPr>
          <p:nvPr>
            <p:ph type="dt" sz="half" idx="10"/>
          </p:nvPr>
        </p:nvSpPr>
        <p:spPr/>
        <p:txBody>
          <a:bodyPr/>
          <a:lstStyle>
            <a:lvl1pPr>
              <a:defRPr/>
            </a:lvl1pPr>
          </a:lstStyle>
          <a:p>
            <a:pPr>
              <a:defRPr/>
            </a:pPr>
            <a:fld id="{6CCB75C1-3806-42F3-9880-66ACE2611597}" type="datetimeFigureOut">
              <a:rPr lang="en-US"/>
              <a:pPr>
                <a:defRPr/>
              </a:pPr>
              <a:t>1/29/2023</a:t>
            </a:fld>
            <a:endParaRPr lang="en-US"/>
          </a:p>
        </p:txBody>
      </p:sp>
      <p:sp>
        <p:nvSpPr>
          <p:cNvPr id="5" name="Footer Placeholder 4">
            <a:extLst>
              <a:ext uri="{FF2B5EF4-FFF2-40B4-BE49-F238E27FC236}">
                <a16:creationId xmlns:a16="http://schemas.microsoft.com/office/drawing/2014/main" id="{0069547B-B96C-4663-BDBF-037D6091C2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E4CF68-B51B-4543-A3EA-758811870A78}"/>
              </a:ext>
            </a:extLst>
          </p:cNvPr>
          <p:cNvSpPr>
            <a:spLocks noGrp="1"/>
          </p:cNvSpPr>
          <p:nvPr>
            <p:ph type="sldNum" sz="quarter" idx="12"/>
          </p:nvPr>
        </p:nvSpPr>
        <p:spPr/>
        <p:txBody>
          <a:bodyPr/>
          <a:lstStyle>
            <a:lvl1pPr>
              <a:defRPr/>
            </a:lvl1pPr>
          </a:lstStyle>
          <a:p>
            <a:pPr>
              <a:defRPr/>
            </a:pPr>
            <a:fld id="{1E69AB28-4F55-4EDD-85EE-52055ABD7390}" type="slidenum">
              <a:rPr lang="en-US"/>
              <a:pPr>
                <a:defRPr/>
              </a:pPr>
              <a:t>‹#›</a:t>
            </a:fld>
            <a:endParaRPr lang="en-US"/>
          </a:p>
        </p:txBody>
      </p:sp>
    </p:spTree>
    <p:extLst>
      <p:ext uri="{BB962C8B-B14F-4D97-AF65-F5344CB8AC3E}">
        <p14:creationId xmlns:p14="http://schemas.microsoft.com/office/powerpoint/2010/main" val="3177174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167536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5313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05940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19514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16318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359619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011F594-898E-4F34-B56D-80245823A5F0}" type="datetimeFigureOut">
              <a:rPr lang="zh-CN" altLang="en-US" smtClean="0"/>
              <a:t>2023/1/29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427848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1F594-898E-4F34-B56D-80245823A5F0}" type="datetimeFigureOut">
              <a:rPr lang="zh-CN" altLang="en-US" smtClean="0"/>
              <a:t>2023/1/29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A36C0C-03E1-4093-AB2F-162A1627F3D5}" type="slidenum">
              <a:rPr lang="zh-CN" altLang="en-US" smtClean="0"/>
              <a:t>‹#›</a:t>
            </a:fld>
            <a:endParaRPr lang="zh-CN" altLang="en-US"/>
          </a:p>
        </p:txBody>
      </p:sp>
    </p:spTree>
    <p:extLst>
      <p:ext uri="{BB962C8B-B14F-4D97-AF65-F5344CB8AC3E}">
        <p14:creationId xmlns:p14="http://schemas.microsoft.com/office/powerpoint/2010/main" val="877624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43">
            <a:extLst>
              <a:ext uri="{FF2B5EF4-FFF2-40B4-BE49-F238E27FC236}">
                <a16:creationId xmlns:a16="http://schemas.microsoft.com/office/drawing/2014/main" id="{045D4208-6ABD-4B88-815C-4C7D44DCBD35}"/>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B042B351-3CA6-422B-8ACA-14A297C99C48}"/>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20733206-667E-460D-AF6D-D3F865E6A697}"/>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738E2E08-FFEF-405C-A31C-6475B7C611B1}"/>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73484EAB-BDC4-4DB3-A2F0-1CF1D0B7EF72}"/>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A3E8C574-3F69-4E55-B9AE-3DCE7EA75412}"/>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CF55DD89-A96F-40E8-A2FB-C0E0D0BFCDAF}"/>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63500CB7-4312-498A-BF81-1BB651EAC13F}"/>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A9D6E9A3-0100-4574-B7E5-A62BC70EB837}"/>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6587A6CF-9FB8-48FE-9FF6-CE8CF95D6516}"/>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4A061FFD-1983-4DB6-BCB6-74BE5E320BF3}"/>
                </a:ext>
              </a:extLst>
            </p:cNvPr>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099" name="Title Placeholder 1">
            <a:extLst>
              <a:ext uri="{FF2B5EF4-FFF2-40B4-BE49-F238E27FC236}">
                <a16:creationId xmlns:a16="http://schemas.microsoft.com/office/drawing/2014/main" id="{0FA25691-1B6D-4B7F-A294-BD93B5423508}"/>
              </a:ext>
            </a:extLst>
          </p:cNvPr>
          <p:cNvSpPr>
            <a:spLocks noGrp="1" noChangeArrowheads="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100" name="Text Placeholder 2">
            <a:extLst>
              <a:ext uri="{FF2B5EF4-FFF2-40B4-BE49-F238E27FC236}">
                <a16:creationId xmlns:a16="http://schemas.microsoft.com/office/drawing/2014/main" id="{EF59EDEB-104E-4087-B674-E1D6660C6CB5}"/>
              </a:ext>
            </a:extLst>
          </p:cNvPr>
          <p:cNvSpPr>
            <a:spLocks noGrp="1" noChangeArrowheads="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03AED3F-0EC8-49FC-A22B-F61CA301BF79}"/>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18C3D1D-B413-4A29-9CCD-00FC2913A81E}" type="datetimeFigureOut">
              <a:rPr lang="en-US"/>
              <a:pPr>
                <a:defRPr/>
              </a:pPr>
              <a:t>1/29/2023</a:t>
            </a:fld>
            <a:endParaRPr lang="en-US"/>
          </a:p>
        </p:txBody>
      </p:sp>
      <p:sp>
        <p:nvSpPr>
          <p:cNvPr id="5" name="Footer Placeholder 4">
            <a:extLst>
              <a:ext uri="{FF2B5EF4-FFF2-40B4-BE49-F238E27FC236}">
                <a16:creationId xmlns:a16="http://schemas.microsoft.com/office/drawing/2014/main" id="{743E3FB6-35BB-4EAA-9062-38DF5711B26C}"/>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70BC5E23-BBF0-4C2B-B631-8A07006BA9F4}"/>
              </a:ext>
            </a:extLst>
          </p:cNvPr>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a:defRPr sz="900">
                <a:solidFill>
                  <a:schemeClr val="accent1"/>
                </a:solidFill>
              </a:defRPr>
            </a:lvl1pPr>
          </a:lstStyle>
          <a:p>
            <a:pPr>
              <a:defRPr/>
            </a:pPr>
            <a:fld id="{F318979B-2AA5-44F6-9127-2BCE0F7997F1}" type="slidenum">
              <a:rPr lang="en-US"/>
              <a:pPr>
                <a:defRPr/>
              </a:pPr>
              <a:t>‹#›</a:t>
            </a:fld>
            <a:endParaRPr lang="en-US"/>
          </a:p>
        </p:txBody>
      </p:sp>
    </p:spTree>
    <p:extLst>
      <p:ext uri="{BB962C8B-B14F-4D97-AF65-F5344CB8AC3E}">
        <p14:creationId xmlns:p14="http://schemas.microsoft.com/office/powerpoint/2010/main" val="2040905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5613" rtl="0" eaLnBrk="0" fontAlgn="base" hangingPunct="0">
        <a:spcBef>
          <a:spcPct val="0"/>
        </a:spcBef>
        <a:spcAft>
          <a:spcPct val="0"/>
        </a:spcAft>
        <a:defRPr sz="3600" kern="1200">
          <a:solidFill>
            <a:schemeClr val="accent1"/>
          </a:solidFill>
          <a:latin typeface="+mj-lt"/>
          <a:ea typeface="+mj-ea"/>
          <a:cs typeface="+mj-cs"/>
        </a:defRPr>
      </a:lvl1pPr>
      <a:lvl2pPr algn="l" defTabSz="455613" rtl="0" eaLnBrk="0" fontAlgn="base" hangingPunct="0">
        <a:spcBef>
          <a:spcPct val="0"/>
        </a:spcBef>
        <a:spcAft>
          <a:spcPct val="0"/>
        </a:spcAft>
        <a:defRPr sz="3600">
          <a:solidFill>
            <a:schemeClr val="accent1"/>
          </a:solidFill>
          <a:latin typeface="Trebuchet MS" panose="020B0603020202020204" pitchFamily="34" charset="0"/>
        </a:defRPr>
      </a:lvl2pPr>
      <a:lvl3pPr algn="l" defTabSz="455613" rtl="0" eaLnBrk="0" fontAlgn="base" hangingPunct="0">
        <a:spcBef>
          <a:spcPct val="0"/>
        </a:spcBef>
        <a:spcAft>
          <a:spcPct val="0"/>
        </a:spcAft>
        <a:defRPr sz="3600">
          <a:solidFill>
            <a:schemeClr val="accent1"/>
          </a:solidFill>
          <a:latin typeface="Trebuchet MS" panose="020B0603020202020204" pitchFamily="34" charset="0"/>
        </a:defRPr>
      </a:lvl3pPr>
      <a:lvl4pPr algn="l" defTabSz="455613" rtl="0" eaLnBrk="0" fontAlgn="base" hangingPunct="0">
        <a:spcBef>
          <a:spcPct val="0"/>
        </a:spcBef>
        <a:spcAft>
          <a:spcPct val="0"/>
        </a:spcAft>
        <a:defRPr sz="3600">
          <a:solidFill>
            <a:schemeClr val="accent1"/>
          </a:solidFill>
          <a:latin typeface="Trebuchet MS" panose="020B0603020202020204" pitchFamily="34" charset="0"/>
        </a:defRPr>
      </a:lvl4pPr>
      <a:lvl5pPr algn="l" defTabSz="455613"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1313" indent="-341313" algn="l" defTabSz="455613"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1363" indent="-28416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14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5986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5813" indent="-227013" algn="l" defTabSz="455613"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microsoft.com/office/2007/relationships/hdphoto" Target="../media/hdphoto2.wdp"/><Relationship Id="rId12"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0.jpeg"/><Relationship Id="rId10" Type="http://schemas.openxmlformats.org/officeDocument/2006/relationships/image" Target="../media/image23.jpeg"/><Relationship Id="rId4" Type="http://schemas.openxmlformats.org/officeDocument/2006/relationships/image" Target="../media/image7.pn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16B128D8-A3C3-459C-B73E-27502848EEC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5" name="Picture 4" descr="A picture containing umbrella, accessory, toy&#10;&#10;Description automatically generated">
            <a:extLst>
              <a:ext uri="{FF2B5EF4-FFF2-40B4-BE49-F238E27FC236}">
                <a16:creationId xmlns:a16="http://schemas.microsoft.com/office/drawing/2014/main" id="{B2B46723-8EA7-42C1-8BBF-EEDEF8C28B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6019" y="2708132"/>
            <a:ext cx="4491798" cy="4491798"/>
          </a:xfrm>
          <a:prstGeom prst="rect">
            <a:avLst/>
          </a:prstGeom>
        </p:spPr>
      </p:pic>
      <p:pic>
        <p:nvPicPr>
          <p:cNvPr id="6" name="Picture 5">
            <a:extLst>
              <a:ext uri="{FF2B5EF4-FFF2-40B4-BE49-F238E27FC236}">
                <a16:creationId xmlns:a16="http://schemas.microsoft.com/office/drawing/2014/main" id="{AACBF23F-DAAF-48DA-95C1-EF7D36148C9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5593585" y="1882767"/>
            <a:ext cx="3831136" cy="5179128"/>
          </a:xfrm>
          <a:prstGeom prst="rect">
            <a:avLst/>
          </a:prstGeom>
        </p:spPr>
      </p:pic>
      <p:grpSp>
        <p:nvGrpSpPr>
          <p:cNvPr id="7" name="组合 29">
            <a:extLst>
              <a:ext uri="{FF2B5EF4-FFF2-40B4-BE49-F238E27FC236}">
                <a16:creationId xmlns:a16="http://schemas.microsoft.com/office/drawing/2014/main" id="{90047767-F38E-4B4D-8123-8968CB7D7CA8}"/>
              </a:ext>
            </a:extLst>
          </p:cNvPr>
          <p:cNvGrpSpPr/>
          <p:nvPr/>
        </p:nvGrpSpPr>
        <p:grpSpPr>
          <a:xfrm>
            <a:off x="219125" y="1029965"/>
            <a:ext cx="11528969" cy="3268491"/>
            <a:chOff x="219125" y="1029965"/>
            <a:chExt cx="11528969" cy="3268491"/>
          </a:xfrm>
        </p:grpSpPr>
        <p:pic>
          <p:nvPicPr>
            <p:cNvPr id="8" name="图片 23">
              <a:extLst>
                <a:ext uri="{FF2B5EF4-FFF2-40B4-BE49-F238E27FC236}">
                  <a16:creationId xmlns:a16="http://schemas.microsoft.com/office/drawing/2014/main" id="{57043089-8B49-46A3-ACF5-044AE720E2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9" name="图片 24">
              <a:extLst>
                <a:ext uri="{FF2B5EF4-FFF2-40B4-BE49-F238E27FC236}">
                  <a16:creationId xmlns:a16="http://schemas.microsoft.com/office/drawing/2014/main" id="{8B511ECB-1546-45B9-BBF5-692D666C2C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10" name="图片 25">
              <a:extLst>
                <a:ext uri="{FF2B5EF4-FFF2-40B4-BE49-F238E27FC236}">
                  <a16:creationId xmlns:a16="http://schemas.microsoft.com/office/drawing/2014/main" id="{36802920-49BE-48D3-8537-628CC010C1A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11" name="图片 26">
              <a:extLst>
                <a:ext uri="{FF2B5EF4-FFF2-40B4-BE49-F238E27FC236}">
                  <a16:creationId xmlns:a16="http://schemas.microsoft.com/office/drawing/2014/main" id="{6FE33905-A440-44C0-8D2A-47653CE26CA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2" name="图片 27">
              <a:extLst>
                <a:ext uri="{FF2B5EF4-FFF2-40B4-BE49-F238E27FC236}">
                  <a16:creationId xmlns:a16="http://schemas.microsoft.com/office/drawing/2014/main" id="{7B9643A7-B58C-4B27-B1A3-5463A86DCEC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grpSp>
      <p:sp>
        <p:nvSpPr>
          <p:cNvPr id="13" name="TextBox 12">
            <a:extLst>
              <a:ext uri="{FF2B5EF4-FFF2-40B4-BE49-F238E27FC236}">
                <a16:creationId xmlns:a16="http://schemas.microsoft.com/office/drawing/2014/main" id="{3A7D85DE-3BBE-4F33-A43A-DC1B5A2CFF26}"/>
              </a:ext>
            </a:extLst>
          </p:cNvPr>
          <p:cNvSpPr txBox="1"/>
          <p:nvPr/>
        </p:nvSpPr>
        <p:spPr>
          <a:xfrm>
            <a:off x="3875670" y="473392"/>
            <a:ext cx="5687844" cy="1569660"/>
          </a:xfrm>
          <a:prstGeom prst="rect">
            <a:avLst/>
          </a:prstGeom>
          <a:noFill/>
        </p:spPr>
        <p:txBody>
          <a:bodyPr wrap="square" rtlCol="0">
            <a:spAutoFit/>
          </a:bodyPr>
          <a:lstStyle/>
          <a:p>
            <a:r>
              <a:rPr lang="en-US" sz="9600" b="1">
                <a:solidFill>
                  <a:srgbClr val="C00000"/>
                </a:solidFill>
                <a:effectLst>
                  <a:outerShdw blurRad="38100" dist="38100" dir="2700000" algn="tl">
                    <a:srgbClr val="000000">
                      <a:alpha val="43137"/>
                    </a:srgbClr>
                  </a:outerShdw>
                </a:effectLst>
                <a:latin typeface="Calisto MT" panose="02040603050505030304" pitchFamily="18" charset="0"/>
              </a:rPr>
              <a:t>Tập đọc</a:t>
            </a:r>
            <a:endParaRPr lang="en-US" sz="9600" b="1" dirty="0">
              <a:solidFill>
                <a:srgbClr val="C00000"/>
              </a:solidFill>
              <a:effectLst>
                <a:outerShdw blurRad="38100" dist="38100" dir="2700000" algn="tl">
                  <a:srgbClr val="000000">
                    <a:alpha val="43137"/>
                  </a:srgbClr>
                </a:outerShdw>
              </a:effectLst>
              <a:latin typeface="Calisto MT" panose="02040603050505030304" pitchFamily="18" charset="0"/>
            </a:endParaRPr>
          </a:p>
        </p:txBody>
      </p:sp>
    </p:spTree>
    <p:extLst>
      <p:ext uri="{BB962C8B-B14F-4D97-AF65-F5344CB8AC3E}">
        <p14:creationId xmlns:p14="http://schemas.microsoft.com/office/powerpoint/2010/main" val="637556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5">
                    <a:lumMod val="75000"/>
                  </a:schemeClr>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FF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6">
                    <a:lumMod val="75000"/>
                  </a:schemeClr>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
        <p:nvSpPr>
          <p:cNvPr id="4" name="Oval 3">
            <a:extLst>
              <a:ext uri="{FF2B5EF4-FFF2-40B4-BE49-F238E27FC236}">
                <a16:creationId xmlns:a16="http://schemas.microsoft.com/office/drawing/2014/main" id="{5009EB78-2A26-4E66-8807-F8F44DEB951D}"/>
              </a:ext>
            </a:extLst>
          </p:cNvPr>
          <p:cNvSpPr/>
          <p:nvPr/>
        </p:nvSpPr>
        <p:spPr>
          <a:xfrm>
            <a:off x="550549" y="563264"/>
            <a:ext cx="524995"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id="{1FFF8BB3-4CA6-4533-88DD-4C2A38232EE1}"/>
              </a:ext>
            </a:extLst>
          </p:cNvPr>
          <p:cNvSpPr/>
          <p:nvPr/>
        </p:nvSpPr>
        <p:spPr>
          <a:xfrm>
            <a:off x="550549" y="2058064"/>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B7ACF340-0D94-45AB-8A35-BB588F158832}"/>
              </a:ext>
            </a:extLst>
          </p:cNvPr>
          <p:cNvSpPr/>
          <p:nvPr/>
        </p:nvSpPr>
        <p:spPr>
          <a:xfrm>
            <a:off x="550549" y="427621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id="{E0746063-3EA5-4559-B36C-7BB4A5106131}"/>
              </a:ext>
            </a:extLst>
          </p:cNvPr>
          <p:cNvSpPr/>
          <p:nvPr/>
        </p:nvSpPr>
        <p:spPr>
          <a:xfrm>
            <a:off x="550549" y="5307455"/>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4</a:t>
            </a:r>
          </a:p>
        </p:txBody>
      </p:sp>
    </p:spTree>
    <p:extLst>
      <p:ext uri="{BB962C8B-B14F-4D97-AF65-F5344CB8AC3E}">
        <p14:creationId xmlns:p14="http://schemas.microsoft.com/office/powerpoint/2010/main" val="1517970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453239"/>
            <a:ext cx="12192000" cy="240476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CC5C707-C287-404B-8BE5-0B2831BDCAD3}"/>
              </a:ext>
            </a:extLst>
          </p:cNvPr>
          <p:cNvSpPr txBox="1"/>
          <p:nvPr/>
        </p:nvSpPr>
        <p:spPr>
          <a:xfrm>
            <a:off x="228145" y="1358290"/>
            <a:ext cx="5123344"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Anh hùng lao động</a:t>
            </a:r>
            <a:r>
              <a:rPr lang="it-IT" sz="2800" b="1">
                <a:solidFill>
                  <a:srgbClr val="002060"/>
                </a:solidFill>
                <a:latin typeface="UTM Duepuntozero" panose="020406030505060202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549C732D-AA08-407D-AE95-792E20435795}"/>
              </a:ext>
            </a:extLst>
          </p:cNvPr>
          <p:cNvSpPr txBox="1"/>
          <p:nvPr/>
        </p:nvSpPr>
        <p:spPr>
          <a:xfrm>
            <a:off x="295738" y="2327168"/>
            <a:ext cx="2592653"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Tiện nghi</a:t>
            </a:r>
            <a:r>
              <a:rPr lang="vi-VN" sz="2800">
                <a:solidFill>
                  <a:srgbClr val="000000"/>
                </a:solidFill>
                <a:latin typeface="+mj-lt"/>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E4B354D7-5FFB-478B-977E-B866D33BD12E}"/>
              </a:ext>
            </a:extLst>
          </p:cNvPr>
          <p:cNvSpPr txBox="1"/>
          <p:nvPr/>
        </p:nvSpPr>
        <p:spPr>
          <a:xfrm>
            <a:off x="3403905" y="1413491"/>
            <a:ext cx="8514980" cy="954107"/>
          </a:xfrm>
          <a:prstGeom prst="rect">
            <a:avLst/>
          </a:prstGeom>
          <a:noFill/>
        </p:spPr>
        <p:txBody>
          <a:bodyPr wrap="square">
            <a:spAutoFit/>
          </a:bodyPr>
          <a:lstStyle/>
          <a:p>
            <a:pPr algn="just">
              <a:defRPr/>
            </a:pPr>
            <a:r>
              <a:rPr lang="vi-VN" sz="2800">
                <a:solidFill>
                  <a:srgbClr val="000000"/>
                </a:solidFill>
                <a:latin typeface="+mj-lt"/>
              </a:rPr>
              <a:t>danh hiệu Nhà nước phong tặng đơn vị hoặc người có thành tích đặc biệt trong lao động.</a:t>
            </a:r>
          </a:p>
        </p:txBody>
      </p:sp>
      <p:sp>
        <p:nvSpPr>
          <p:cNvPr id="31" name="TextBox 30">
            <a:extLst>
              <a:ext uri="{FF2B5EF4-FFF2-40B4-BE49-F238E27FC236}">
                <a16:creationId xmlns:a16="http://schemas.microsoft.com/office/drawing/2014/main" id="{BF43E3BF-AA19-4FD2-988F-9CB1AE86F7A1}"/>
              </a:ext>
            </a:extLst>
          </p:cNvPr>
          <p:cNvSpPr txBox="1"/>
          <p:nvPr/>
        </p:nvSpPr>
        <p:spPr>
          <a:xfrm>
            <a:off x="2135648" y="2321334"/>
            <a:ext cx="9346817" cy="1051955"/>
          </a:xfrm>
          <a:prstGeom prst="rect">
            <a:avLst/>
          </a:prstGeom>
          <a:noFill/>
        </p:spPr>
        <p:txBody>
          <a:bodyPr wrap="square">
            <a:spAutoFit/>
          </a:bodyPr>
          <a:lstStyle/>
          <a:p>
            <a:pPr marL="0" marR="0">
              <a:lnSpc>
                <a:spcPct val="115000"/>
              </a:lnSpc>
              <a:spcBef>
                <a:spcPts val="0"/>
              </a:spcBef>
              <a:spcAft>
                <a:spcPts val="0"/>
              </a:spcAft>
            </a:pPr>
            <a:r>
              <a:rPr lang="vi-VN" sz="2800">
                <a:solidFill>
                  <a:srgbClr val="000000"/>
                </a:solidFill>
                <a:latin typeface="+mj-lt"/>
              </a:rPr>
              <a:t>các vật dùng cần thiết giúp cho sinh hoạt hằng ngày được thuận tiện, thoải mái.</a:t>
            </a:r>
            <a:endParaRPr lang="en-US" sz="2800" dirty="0">
              <a:solidFill>
                <a:schemeClr val="accent6">
                  <a:lumMod val="50000"/>
                </a:schemeClr>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8B1966E0-B482-4542-AF54-17C332828A69}"/>
              </a:ext>
            </a:extLst>
          </p:cNvPr>
          <p:cNvSpPr txBox="1"/>
          <p:nvPr/>
        </p:nvSpPr>
        <p:spPr>
          <a:xfrm>
            <a:off x="360744" y="3590571"/>
            <a:ext cx="2162240" cy="523220"/>
          </a:xfrm>
          <a:prstGeom prst="rect">
            <a:avLst/>
          </a:prstGeom>
          <a:noFill/>
        </p:spPr>
        <p:txBody>
          <a:bodyPr wrap="square">
            <a:spAutoFit/>
          </a:bodyPr>
          <a:lstStyle/>
          <a:p>
            <a:r>
              <a:rPr lang="vi-VN" sz="2800" b="1">
                <a:solidFill>
                  <a:srgbClr val="000000"/>
                </a:solidFill>
                <a:latin typeface="+mj-lt"/>
              </a:rPr>
              <a:t>Cương vị</a:t>
            </a:r>
            <a:r>
              <a:rPr lang="vi-VN" sz="2800">
                <a:solidFill>
                  <a:srgbClr val="000000"/>
                </a:solidFill>
                <a:latin typeface="+mj-lt"/>
              </a:rPr>
              <a:t>: </a:t>
            </a:r>
            <a:endParaRPr lang="en-US" sz="2800"/>
          </a:p>
        </p:txBody>
      </p:sp>
      <p:sp>
        <p:nvSpPr>
          <p:cNvPr id="22" name="TextBox 21">
            <a:extLst>
              <a:ext uri="{FF2B5EF4-FFF2-40B4-BE49-F238E27FC236}">
                <a16:creationId xmlns:a16="http://schemas.microsoft.com/office/drawing/2014/main" id="{E5686BF9-E3FF-4378-AEC8-E84DD063E664}"/>
              </a:ext>
            </a:extLst>
          </p:cNvPr>
          <p:cNvSpPr txBox="1"/>
          <p:nvPr/>
        </p:nvSpPr>
        <p:spPr>
          <a:xfrm>
            <a:off x="2005916" y="3546547"/>
            <a:ext cx="6453264" cy="523220"/>
          </a:xfrm>
          <a:prstGeom prst="rect">
            <a:avLst/>
          </a:prstGeom>
          <a:noFill/>
        </p:spPr>
        <p:txBody>
          <a:bodyPr wrap="square">
            <a:spAutoFit/>
          </a:bodyPr>
          <a:lstStyle/>
          <a:p>
            <a:pPr algn="just">
              <a:defRPr/>
            </a:pPr>
            <a:r>
              <a:rPr lang="vi-VN" sz="2800">
                <a:solidFill>
                  <a:srgbClr val="000000"/>
                </a:solidFill>
                <a:latin typeface="+mj-lt"/>
              </a:rPr>
              <a:t>vị trí công tác, chức vụ.</a:t>
            </a:r>
          </a:p>
        </p:txBody>
      </p:sp>
    </p:spTree>
    <p:extLst>
      <p:ext uri="{BB962C8B-B14F-4D97-AF65-F5344CB8AC3E}">
        <p14:creationId xmlns:p14="http://schemas.microsoft.com/office/powerpoint/2010/main" val="360408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18"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453239"/>
            <a:ext cx="12192000" cy="2404762"/>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262549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CC5C707-C287-404B-8BE5-0B2831BDCAD3}"/>
              </a:ext>
            </a:extLst>
          </p:cNvPr>
          <p:cNvSpPr txBox="1"/>
          <p:nvPr/>
        </p:nvSpPr>
        <p:spPr>
          <a:xfrm>
            <a:off x="228145" y="1103460"/>
            <a:ext cx="5123344"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Cục Quân giới</a:t>
            </a:r>
            <a:r>
              <a:rPr lang="it-IT" sz="2800" b="1">
                <a:solidFill>
                  <a:srgbClr val="002060"/>
                </a:solidFill>
                <a:latin typeface="UTM Duepuntozero" panose="02040603050506020204" pitchFamily="18" charset="0"/>
                <a:ea typeface="Calibri" panose="020F0502020204030204" pitchFamily="34" charset="0"/>
                <a:cs typeface="Times New Roman" panose="02020603050405020304" pitchFamily="18" charset="0"/>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549C732D-AA08-407D-AE95-792E20435795}"/>
              </a:ext>
            </a:extLst>
          </p:cNvPr>
          <p:cNvSpPr txBox="1"/>
          <p:nvPr/>
        </p:nvSpPr>
        <p:spPr>
          <a:xfrm>
            <a:off x="292003" y="1788119"/>
            <a:ext cx="2592653" cy="556434"/>
          </a:xfrm>
          <a:prstGeom prst="rect">
            <a:avLst/>
          </a:prstGeom>
          <a:noFill/>
        </p:spPr>
        <p:txBody>
          <a:bodyPr wrap="square">
            <a:spAutoFit/>
          </a:bodyPr>
          <a:lstStyle/>
          <a:p>
            <a:pPr marL="0" marR="0">
              <a:lnSpc>
                <a:spcPct val="115000"/>
              </a:lnSpc>
              <a:spcBef>
                <a:spcPts val="0"/>
              </a:spcBef>
              <a:spcAft>
                <a:spcPts val="0"/>
              </a:spcAft>
            </a:pPr>
            <a:r>
              <a:rPr lang="vi-VN" sz="2800" b="1">
                <a:solidFill>
                  <a:srgbClr val="000000"/>
                </a:solidFill>
                <a:latin typeface="+mj-lt"/>
              </a:rPr>
              <a:t>Cống hiến</a:t>
            </a:r>
            <a:r>
              <a:rPr lang="vi-VN" sz="2800">
                <a:solidFill>
                  <a:srgbClr val="000000"/>
                </a:solidFill>
                <a:latin typeface="+mj-lt"/>
              </a:rPr>
              <a:t>:</a:t>
            </a:r>
            <a:endParaRPr lang="en-US" sz="2800" b="1" dirty="0">
              <a:solidFill>
                <a:srgbClr val="002060"/>
              </a:solidFill>
              <a:effectLst/>
              <a:latin typeface="UTM Duepuntozero" panose="02040603050506020204" pitchFamily="18"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E4B354D7-5FFB-478B-977E-B866D33BD12E}"/>
              </a:ext>
            </a:extLst>
          </p:cNvPr>
          <p:cNvSpPr txBox="1"/>
          <p:nvPr/>
        </p:nvSpPr>
        <p:spPr>
          <a:xfrm>
            <a:off x="2789817" y="1125056"/>
            <a:ext cx="9075464" cy="523220"/>
          </a:xfrm>
          <a:prstGeom prst="rect">
            <a:avLst/>
          </a:prstGeom>
          <a:noFill/>
        </p:spPr>
        <p:txBody>
          <a:bodyPr wrap="square">
            <a:spAutoFit/>
          </a:bodyPr>
          <a:lstStyle/>
          <a:p>
            <a:pPr algn="just">
              <a:defRPr/>
            </a:pPr>
            <a:r>
              <a:rPr lang="vi-VN" sz="2800">
                <a:solidFill>
                  <a:srgbClr val="000000"/>
                </a:solidFill>
                <a:latin typeface="+mj-lt"/>
              </a:rPr>
              <a:t>cơ quan phụ trách việc chế tạo, cung cấp vũ khí cho quân đội.</a:t>
            </a:r>
          </a:p>
        </p:txBody>
      </p:sp>
      <p:sp>
        <p:nvSpPr>
          <p:cNvPr id="31" name="TextBox 30">
            <a:extLst>
              <a:ext uri="{FF2B5EF4-FFF2-40B4-BE49-F238E27FC236}">
                <a16:creationId xmlns:a16="http://schemas.microsoft.com/office/drawing/2014/main" id="{BF43E3BF-AA19-4FD2-988F-9CB1AE86F7A1}"/>
              </a:ext>
            </a:extLst>
          </p:cNvPr>
          <p:cNvSpPr txBox="1"/>
          <p:nvPr/>
        </p:nvSpPr>
        <p:spPr>
          <a:xfrm>
            <a:off x="2123324" y="1801073"/>
            <a:ext cx="3545624" cy="523220"/>
          </a:xfrm>
          <a:prstGeom prst="rect">
            <a:avLst/>
          </a:prstGeom>
          <a:noFill/>
        </p:spPr>
        <p:txBody>
          <a:bodyPr wrap="square">
            <a:spAutoFit/>
          </a:bodyPr>
          <a:lstStyle/>
          <a:p>
            <a:pPr algn="just">
              <a:defRPr/>
            </a:pPr>
            <a:r>
              <a:rPr lang="vi-VN" sz="2800">
                <a:solidFill>
                  <a:srgbClr val="000000"/>
                </a:solidFill>
                <a:latin typeface="+mj-lt"/>
              </a:rPr>
              <a:t>đóng góp có giá trị.</a:t>
            </a:r>
          </a:p>
        </p:txBody>
      </p:sp>
      <p:sp>
        <p:nvSpPr>
          <p:cNvPr id="18" name="TextBox 17">
            <a:extLst>
              <a:ext uri="{FF2B5EF4-FFF2-40B4-BE49-F238E27FC236}">
                <a16:creationId xmlns:a16="http://schemas.microsoft.com/office/drawing/2014/main" id="{8B1966E0-B482-4542-AF54-17C332828A69}"/>
              </a:ext>
            </a:extLst>
          </p:cNvPr>
          <p:cNvSpPr txBox="1"/>
          <p:nvPr/>
        </p:nvSpPr>
        <p:spPr>
          <a:xfrm>
            <a:off x="292003" y="2524049"/>
            <a:ext cx="2162240" cy="523220"/>
          </a:xfrm>
          <a:prstGeom prst="rect">
            <a:avLst/>
          </a:prstGeom>
          <a:noFill/>
        </p:spPr>
        <p:txBody>
          <a:bodyPr wrap="square">
            <a:spAutoFit/>
          </a:bodyPr>
          <a:lstStyle/>
          <a:p>
            <a:r>
              <a:rPr lang="vi-VN" sz="2800" b="1">
                <a:solidFill>
                  <a:srgbClr val="000000"/>
                </a:solidFill>
                <a:latin typeface="+mj-lt"/>
              </a:rPr>
              <a:t>Cương vị</a:t>
            </a:r>
            <a:r>
              <a:rPr lang="vi-VN" sz="2800">
                <a:solidFill>
                  <a:srgbClr val="000000"/>
                </a:solidFill>
                <a:latin typeface="+mj-lt"/>
              </a:rPr>
              <a:t>: </a:t>
            </a:r>
            <a:endParaRPr lang="en-US" sz="2800"/>
          </a:p>
        </p:txBody>
      </p:sp>
      <p:sp>
        <p:nvSpPr>
          <p:cNvPr id="22" name="TextBox 21">
            <a:extLst>
              <a:ext uri="{FF2B5EF4-FFF2-40B4-BE49-F238E27FC236}">
                <a16:creationId xmlns:a16="http://schemas.microsoft.com/office/drawing/2014/main" id="{E5686BF9-E3FF-4378-AEC8-E84DD063E664}"/>
              </a:ext>
            </a:extLst>
          </p:cNvPr>
          <p:cNvSpPr txBox="1"/>
          <p:nvPr/>
        </p:nvSpPr>
        <p:spPr>
          <a:xfrm>
            <a:off x="1937175" y="2510697"/>
            <a:ext cx="6453264" cy="523220"/>
          </a:xfrm>
          <a:prstGeom prst="rect">
            <a:avLst/>
          </a:prstGeom>
          <a:noFill/>
        </p:spPr>
        <p:txBody>
          <a:bodyPr wrap="square">
            <a:spAutoFit/>
          </a:bodyPr>
          <a:lstStyle/>
          <a:p>
            <a:pPr algn="just">
              <a:defRPr/>
            </a:pPr>
            <a:r>
              <a:rPr lang="vi-VN" sz="2800">
                <a:solidFill>
                  <a:srgbClr val="000000"/>
                </a:solidFill>
                <a:latin typeface="+mj-lt"/>
              </a:rPr>
              <a:t>vị trí công tác, chức vụ.</a:t>
            </a:r>
          </a:p>
        </p:txBody>
      </p:sp>
      <p:sp>
        <p:nvSpPr>
          <p:cNvPr id="19" name="TextBox 18">
            <a:extLst>
              <a:ext uri="{FF2B5EF4-FFF2-40B4-BE49-F238E27FC236}">
                <a16:creationId xmlns:a16="http://schemas.microsoft.com/office/drawing/2014/main" id="{9C074A20-F231-40B6-B9EA-5A3F88D997B1}"/>
              </a:ext>
            </a:extLst>
          </p:cNvPr>
          <p:cNvSpPr txBox="1"/>
          <p:nvPr/>
        </p:nvSpPr>
        <p:spPr>
          <a:xfrm>
            <a:off x="308801" y="3109047"/>
            <a:ext cx="2162240" cy="523220"/>
          </a:xfrm>
          <a:prstGeom prst="rect">
            <a:avLst/>
          </a:prstGeom>
          <a:noFill/>
        </p:spPr>
        <p:txBody>
          <a:bodyPr wrap="square">
            <a:spAutoFit/>
          </a:bodyPr>
          <a:lstStyle/>
          <a:p>
            <a:r>
              <a:rPr lang="vi-VN" sz="2800" b="1">
                <a:solidFill>
                  <a:srgbClr val="000000"/>
                </a:solidFill>
                <a:latin typeface="+mj-lt"/>
              </a:rPr>
              <a:t>Sự nghiệp</a:t>
            </a:r>
            <a:r>
              <a:rPr lang="vi-VN" sz="2800">
                <a:solidFill>
                  <a:srgbClr val="000000"/>
                </a:solidFill>
                <a:latin typeface="+mj-lt"/>
              </a:rPr>
              <a:t>:</a:t>
            </a:r>
            <a:endParaRPr lang="en-US" sz="2800"/>
          </a:p>
        </p:txBody>
      </p:sp>
      <p:sp>
        <p:nvSpPr>
          <p:cNvPr id="23" name="TextBox 22">
            <a:extLst>
              <a:ext uri="{FF2B5EF4-FFF2-40B4-BE49-F238E27FC236}">
                <a16:creationId xmlns:a16="http://schemas.microsoft.com/office/drawing/2014/main" id="{B807C8C2-B5DF-48CB-8141-5991FA20AAD7}"/>
              </a:ext>
            </a:extLst>
          </p:cNvPr>
          <p:cNvSpPr txBox="1"/>
          <p:nvPr/>
        </p:nvSpPr>
        <p:spPr>
          <a:xfrm>
            <a:off x="2009921" y="3095695"/>
            <a:ext cx="6453264" cy="523220"/>
          </a:xfrm>
          <a:prstGeom prst="rect">
            <a:avLst/>
          </a:prstGeom>
          <a:noFill/>
        </p:spPr>
        <p:txBody>
          <a:bodyPr wrap="square">
            <a:spAutoFit/>
          </a:bodyPr>
          <a:lstStyle/>
          <a:p>
            <a:pPr algn="just">
              <a:defRPr/>
            </a:pPr>
            <a:r>
              <a:rPr lang="vi-VN" sz="2800">
                <a:solidFill>
                  <a:srgbClr val="000000"/>
                </a:solidFill>
                <a:latin typeface="+mj-lt"/>
              </a:rPr>
              <a:t>công việc lớn, có ích lợi chung.</a:t>
            </a:r>
          </a:p>
        </p:txBody>
      </p:sp>
      <p:pic>
        <p:nvPicPr>
          <p:cNvPr id="32" name="图片 26">
            <a:extLst>
              <a:ext uri="{FF2B5EF4-FFF2-40B4-BE49-F238E27FC236}">
                <a16:creationId xmlns:a16="http://schemas.microsoft.com/office/drawing/2014/main" id="{4FF48B2B-2183-458B-B37B-0AD99A8A6F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85326" y="4526972"/>
            <a:ext cx="325559" cy="376428"/>
          </a:xfrm>
          <a:prstGeom prst="rect">
            <a:avLst/>
          </a:prstGeom>
        </p:spPr>
      </p:pic>
      <p:sp>
        <p:nvSpPr>
          <p:cNvPr id="33" name="TextBox 32">
            <a:extLst>
              <a:ext uri="{FF2B5EF4-FFF2-40B4-BE49-F238E27FC236}">
                <a16:creationId xmlns:a16="http://schemas.microsoft.com/office/drawing/2014/main" id="{E8CEB9B6-1048-40E8-90B3-7567CE8980E9}"/>
              </a:ext>
            </a:extLst>
          </p:cNvPr>
          <p:cNvSpPr txBox="1"/>
          <p:nvPr/>
        </p:nvSpPr>
        <p:spPr>
          <a:xfrm>
            <a:off x="292003" y="3713991"/>
            <a:ext cx="2162240" cy="523220"/>
          </a:xfrm>
          <a:prstGeom prst="rect">
            <a:avLst/>
          </a:prstGeom>
          <a:noFill/>
        </p:spPr>
        <p:txBody>
          <a:bodyPr wrap="square">
            <a:spAutoFit/>
          </a:bodyPr>
          <a:lstStyle/>
          <a:p>
            <a:r>
              <a:rPr lang="vi-VN" sz="2800" b="1">
                <a:solidFill>
                  <a:srgbClr val="000000"/>
                </a:solidFill>
                <a:latin typeface="+mj-lt"/>
              </a:rPr>
              <a:t>Quốc phòng</a:t>
            </a:r>
            <a:r>
              <a:rPr lang="vi-VN" sz="2800">
                <a:solidFill>
                  <a:srgbClr val="000000"/>
                </a:solidFill>
                <a:latin typeface="+mj-lt"/>
              </a:rPr>
              <a:t>:</a:t>
            </a:r>
            <a:endParaRPr lang="en-US" sz="2800"/>
          </a:p>
        </p:txBody>
      </p:sp>
      <p:sp>
        <p:nvSpPr>
          <p:cNvPr id="34" name="TextBox 33">
            <a:extLst>
              <a:ext uri="{FF2B5EF4-FFF2-40B4-BE49-F238E27FC236}">
                <a16:creationId xmlns:a16="http://schemas.microsoft.com/office/drawing/2014/main" id="{F4E386B9-529F-460C-93D6-86401825742D}"/>
              </a:ext>
            </a:extLst>
          </p:cNvPr>
          <p:cNvSpPr txBox="1"/>
          <p:nvPr/>
        </p:nvSpPr>
        <p:spPr>
          <a:xfrm>
            <a:off x="2414736" y="3713991"/>
            <a:ext cx="6453264" cy="523220"/>
          </a:xfrm>
          <a:prstGeom prst="rect">
            <a:avLst/>
          </a:prstGeom>
          <a:noFill/>
        </p:spPr>
        <p:txBody>
          <a:bodyPr wrap="square">
            <a:spAutoFit/>
          </a:bodyPr>
          <a:lstStyle/>
          <a:p>
            <a:pPr algn="just">
              <a:defRPr/>
            </a:pPr>
            <a:r>
              <a:rPr lang="vi-VN" sz="2800">
                <a:solidFill>
                  <a:srgbClr val="000000"/>
                </a:solidFill>
                <a:latin typeface="+mj-lt"/>
              </a:rPr>
              <a:t>bảo vệ đất nước.</a:t>
            </a:r>
          </a:p>
        </p:txBody>
      </p:sp>
    </p:spTree>
    <p:extLst>
      <p:ext uri="{BB962C8B-B14F-4D97-AF65-F5344CB8AC3E}">
        <p14:creationId xmlns:p14="http://schemas.microsoft.com/office/powerpoint/2010/main" val="249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ipe(down)">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P spid="18" grpId="0"/>
      <p:bldP spid="22" grpId="0"/>
      <p:bldP spid="19" grpId="0"/>
      <p:bldP spid="23"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sp>
        <p:nvSpPr>
          <p:cNvPr id="20" name="TextBox 19">
            <a:extLst>
              <a:ext uri="{FF2B5EF4-FFF2-40B4-BE49-F238E27FC236}">
                <a16:creationId xmlns:a16="http://schemas.microsoft.com/office/drawing/2014/main" id="{E5599FE4-3698-4AEE-BDCB-444562031AE5}"/>
              </a:ext>
            </a:extLst>
          </p:cNvPr>
          <p:cNvSpPr txBox="1"/>
          <p:nvPr/>
        </p:nvSpPr>
        <p:spPr>
          <a:xfrm>
            <a:off x="1226018" y="85805"/>
            <a:ext cx="10110354" cy="972189"/>
          </a:xfrm>
          <a:prstGeom prst="rect">
            <a:avLst/>
          </a:prstGeom>
          <a:noFill/>
        </p:spPr>
        <p:txBody>
          <a:bodyPr wrap="square">
            <a:spAutoFit/>
          </a:bodyPr>
          <a:lstStyle/>
          <a:p>
            <a:pPr marL="0" marR="0" algn="ctr">
              <a:lnSpc>
                <a:spcPct val="115000"/>
              </a:lnSpc>
              <a:spcBef>
                <a:spcPts val="0"/>
              </a:spcBef>
              <a:spcAft>
                <a:spcPts val="0"/>
              </a:spcAft>
            </a:pPr>
            <a:r>
              <a:rPr lang="it-IT" sz="5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Giải nghĩa từ</a:t>
            </a:r>
            <a:endParaRPr lang="en-US" sz="44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C3836CB7-0AF0-4353-9077-6E6F937F76C1}"/>
              </a:ext>
            </a:extLst>
          </p:cNvPr>
          <p:cNvSpPr/>
          <p:nvPr/>
        </p:nvSpPr>
        <p:spPr>
          <a:xfrm>
            <a:off x="8130355" y="2285252"/>
            <a:ext cx="3916391" cy="3046988"/>
          </a:xfrm>
          <a:prstGeom prst="rect">
            <a:avLst/>
          </a:prstGeom>
        </p:spPr>
        <p:txBody>
          <a:bodyPr wrap="square">
            <a:spAutoFit/>
          </a:bodyPr>
          <a:lstStyle/>
          <a:p>
            <a:pPr algn="just">
              <a:defRPr/>
            </a:pPr>
            <a:r>
              <a:rPr lang="vi-VN" sz="3200">
                <a:solidFill>
                  <a:srgbClr val="000000"/>
                </a:solidFill>
                <a:latin typeface="+mj-lt"/>
              </a:rPr>
              <a:t>vật làm bằng kim loại, đeo trước ngực làm dấu hiệu cho phần thưởng lớn được nhà nước trao tặng cho người có công.</a:t>
            </a:r>
          </a:p>
        </p:txBody>
      </p:sp>
      <p:pic>
        <p:nvPicPr>
          <p:cNvPr id="32" name="图片 26">
            <a:extLst>
              <a:ext uri="{FF2B5EF4-FFF2-40B4-BE49-F238E27FC236}">
                <a16:creationId xmlns:a16="http://schemas.microsoft.com/office/drawing/2014/main" id="{4FF48B2B-2183-458B-B37B-0AD99A8A6F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5326" y="4526972"/>
            <a:ext cx="325559" cy="376428"/>
          </a:xfrm>
          <a:prstGeom prst="rect">
            <a:avLst/>
          </a:prstGeom>
        </p:spPr>
      </p:pic>
      <p:pic>
        <p:nvPicPr>
          <p:cNvPr id="36" name="Picture 4" descr="Thủ tục xin cấp lại Huân chương do bị mục nát theo quy định hiện hành -  Luật Việt Phong | Công ty Luật uy tín">
            <a:extLst>
              <a:ext uri="{FF2B5EF4-FFF2-40B4-BE49-F238E27FC236}">
                <a16:creationId xmlns:a16="http://schemas.microsoft.com/office/drawing/2014/main" id="{A459D4E7-C2E5-4D81-B46C-0EE571B81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879" y="1247846"/>
            <a:ext cx="3687969" cy="22822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4D908A30-5D7A-4247-8DEE-058D4AC661EE}"/>
              </a:ext>
            </a:extLst>
          </p:cNvPr>
          <p:cNvSpPr txBox="1"/>
          <p:nvPr/>
        </p:nvSpPr>
        <p:spPr>
          <a:xfrm>
            <a:off x="1019458" y="3516359"/>
            <a:ext cx="3177915" cy="584775"/>
          </a:xfrm>
          <a:prstGeom prst="rect">
            <a:avLst/>
          </a:prstGeom>
          <a:noFill/>
        </p:spPr>
        <p:txBody>
          <a:bodyPr wrap="square">
            <a:spAutoFit/>
          </a:bodyPr>
          <a:lstStyle/>
          <a:p>
            <a:r>
              <a:rPr lang="vi-VN" sz="3200" b="1">
                <a:solidFill>
                  <a:srgbClr val="000000"/>
                </a:solidFill>
                <a:latin typeface="+mj-lt"/>
              </a:rPr>
              <a:t>Huân chương</a:t>
            </a:r>
            <a:r>
              <a:rPr lang="vi-VN" sz="3200">
                <a:solidFill>
                  <a:srgbClr val="000000"/>
                </a:solidFill>
                <a:latin typeface="+mj-lt"/>
              </a:rPr>
              <a:t>: </a:t>
            </a:r>
            <a:endParaRPr lang="en-US" sz="3200"/>
          </a:p>
        </p:txBody>
      </p:sp>
      <p:pic>
        <p:nvPicPr>
          <p:cNvPr id="38" name="Picture 6" descr="https://hoanhap.vn/uploads/photos/16/5e9fab6c64892.jpg">
            <a:extLst>
              <a:ext uri="{FF2B5EF4-FFF2-40B4-BE49-F238E27FC236}">
                <a16:creationId xmlns:a16="http://schemas.microsoft.com/office/drawing/2014/main" id="{9FBFB352-B39A-4B10-8B4F-394CDA65BD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1644" y="2687446"/>
            <a:ext cx="4068711" cy="3337900"/>
          </a:xfrm>
          <a:prstGeom prst="hexagon">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87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dirty="0">
                <a:solidFill>
                  <a:srgbClr val="000000"/>
                </a:solidFill>
                <a:latin typeface="+mj-lt"/>
              </a:rPr>
              <a:t>   </a:t>
            </a:r>
            <a:r>
              <a:rPr lang="en-US" sz="2400" dirty="0">
                <a:solidFill>
                  <a:srgbClr val="000000"/>
                </a:solidFill>
                <a:latin typeface="+mj-lt"/>
              </a:rPr>
              <a:t>	</a:t>
            </a:r>
            <a:r>
              <a:rPr lang="vi-VN" sz="2400" dirty="0">
                <a:solidFill>
                  <a:srgbClr val="000000"/>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dirty="0">
                <a:solidFill>
                  <a:srgbClr val="000000"/>
                </a:solidFill>
                <a:latin typeface="+mj-lt"/>
              </a:rPr>
              <a:t>Theo </a:t>
            </a:r>
            <a:r>
              <a:rPr lang="vi-VN" sz="2000" dirty="0">
                <a:solidFill>
                  <a:srgbClr val="000000"/>
                </a:solidFill>
                <a:latin typeface="+mj-lt"/>
              </a:rPr>
              <a:t>TỪ ĐIỂN NHÂN VẬT LỊCH SỬ VIỆT NAM</a:t>
            </a:r>
          </a:p>
        </p:txBody>
      </p:sp>
      <p:sp>
        <p:nvSpPr>
          <p:cNvPr id="11" name="TextBox 3">
            <a:extLst>
              <a:ext uri="{FF2B5EF4-FFF2-40B4-BE49-F238E27FC236}">
                <a16:creationId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Tree>
    <p:extLst>
      <p:ext uri="{BB962C8B-B14F-4D97-AF65-F5344CB8AC3E}">
        <p14:creationId xmlns:p14="http://schemas.microsoft.com/office/powerpoint/2010/main" val="470901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17" name="TextBox 16">
            <a:extLst>
              <a:ext uri="{FF2B5EF4-FFF2-40B4-BE49-F238E27FC236}">
                <a16:creationId xmlns:a16="http://schemas.microsoft.com/office/drawing/2014/main" id="{ECEB58FD-CBAD-4941-A3B2-4A5E930D9D79}"/>
              </a:ext>
            </a:extLst>
          </p:cNvPr>
          <p:cNvSpPr txBox="1"/>
          <p:nvPr/>
        </p:nvSpPr>
        <p:spPr>
          <a:xfrm>
            <a:off x="219125" y="1279958"/>
            <a:ext cx="10843341" cy="1526187"/>
          </a:xfrm>
          <a:prstGeom prst="rect">
            <a:avLst/>
          </a:prstGeom>
          <a:noFill/>
        </p:spPr>
        <p:txBody>
          <a:bodyPr wrap="square">
            <a:spAutoFit/>
          </a:bodyPr>
          <a:lstStyle/>
          <a:p>
            <a:pPr marL="0" marR="0" algn="ctr">
              <a:lnSpc>
                <a:spcPct val="115000"/>
              </a:lnSpc>
              <a:spcBef>
                <a:spcPts val="0"/>
              </a:spcBef>
              <a:spcAft>
                <a:spcPts val="0"/>
              </a:spcAft>
            </a:pPr>
            <a:r>
              <a:rPr lang="it-IT" sz="8800" b="1">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TÌM HIỂU BÀI</a:t>
            </a:r>
            <a:endParaRPr lang="en-US" sz="72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317002" y="1114545"/>
            <a:ext cx="4431990" cy="5991394"/>
          </a:xfrm>
          <a:prstGeom prst="rect">
            <a:avLst/>
          </a:prstGeom>
        </p:spPr>
      </p:pic>
    </p:spTree>
    <p:extLst>
      <p:ext uri="{BB962C8B-B14F-4D97-AF65-F5344CB8AC3E}">
        <p14:creationId xmlns:p14="http://schemas.microsoft.com/office/powerpoint/2010/main" val="3916058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6D8DF98A-22C5-4DAB-AA6F-8F728E1483C9}"/>
              </a:ext>
            </a:extLst>
          </p:cNvPr>
          <p:cNvSpPr txBox="1"/>
          <p:nvPr/>
        </p:nvSpPr>
        <p:spPr>
          <a:xfrm>
            <a:off x="865090" y="138711"/>
            <a:ext cx="10570133"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Em</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hãy</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nêu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đôi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nét</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về</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tiểu</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sử</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của</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Trần</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Đại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Nghĩa</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trước</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khi</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theo</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Bác</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Hồ</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về</a:t>
            </a:r>
            <a:r>
              <a:rPr lang="en-US" altLang="en-US" sz="3600" b="1" dirty="0">
                <a:latin typeface="Times New Roman" panose="02020603050405020304" pitchFamily="18" charset="0"/>
              </a:rPr>
              <a:t> </a:t>
            </a:r>
            <a:r>
              <a:rPr lang="en-US" altLang="en-US" sz="3600" b="1" dirty="0" err="1">
                <a:latin typeface="Times New Roman" panose="02020603050405020304" pitchFamily="18" charset="0"/>
              </a:rPr>
              <a:t>nước</a:t>
            </a:r>
            <a:r>
              <a:rPr lang="en-US" altLang="en-US" sz="3600" b="1" dirty="0">
                <a:latin typeface="Times New Roman" panose="02020603050405020304" pitchFamily="18" charset="0"/>
              </a:rPr>
              <a:t> ?</a:t>
            </a:r>
            <a:endParaRPr lang="en-US" altLang="en-US" sz="3600" dirty="0">
              <a:latin typeface="Times New Roman" panose="02020603050405020304" pitchFamily="18" charset="0"/>
            </a:endParaRPr>
          </a:p>
        </p:txBody>
      </p:sp>
      <p:sp>
        <p:nvSpPr>
          <p:cNvPr id="21" name="矩形 3">
            <a:extLst>
              <a:ext uri="{FF2B5EF4-FFF2-40B4-BE49-F238E27FC236}">
                <a16:creationId xmlns:a16="http://schemas.microsoft.com/office/drawing/2014/main" id="{EE6F9227-9DCF-45BD-9C98-82E0CF4A6943}"/>
              </a:ext>
            </a:extLst>
          </p:cNvPr>
          <p:cNvSpPr/>
          <p:nvPr/>
        </p:nvSpPr>
        <p:spPr>
          <a:xfrm>
            <a:off x="1462458" y="1739119"/>
            <a:ext cx="9795156" cy="3762272"/>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id="{F0859D8C-DF42-4E7B-AFF3-37BA00A90353}"/>
              </a:ext>
            </a:extLst>
          </p:cNvPr>
          <p:cNvSpPr txBox="1">
            <a:spLocks noChangeArrowheads="1"/>
          </p:cNvSpPr>
          <p:nvPr/>
        </p:nvSpPr>
        <p:spPr bwMode="auto">
          <a:xfrm>
            <a:off x="4467070" y="1877460"/>
            <a:ext cx="643907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nl-NL" altLang="en-US">
                <a:solidFill>
                  <a:srgbClr val="FF0000"/>
                </a:solidFill>
                <a:latin typeface="Times New Roman" panose="02020603050405020304" pitchFamily="18" charset="0"/>
              </a:rPr>
              <a:t>Ông tên thật là Phạm Quang Lễ, quê ở Vĩnh Long. Ông học trung học ở Sài Gòn, năm 1935 sang Pháp học đại học. Ông theo học cả 3 ngành: kĩ sư cầu cống – điện – hàng không. Ngoài ra ông còn miệt mài nghiên cứu chế tạo vũ khí.</a:t>
            </a:r>
            <a:endParaRPr lang="en-US" altLang="en-US">
              <a:solidFill>
                <a:srgbClr val="FF0000"/>
              </a:solidFill>
              <a:latin typeface="Times New Roman" panose="02020603050405020304" pitchFamily="18" charset="0"/>
            </a:endParaRPr>
          </a:p>
        </p:txBody>
      </p:sp>
      <p:pic>
        <p:nvPicPr>
          <p:cNvPr id="3074" name="Picture 2" descr="Tập đọc: Anh hùng Lao động Trần Đại Nghĩa">
            <a:extLst>
              <a:ext uri="{FF2B5EF4-FFF2-40B4-BE49-F238E27FC236}">
                <a16:creationId xmlns:a16="http://schemas.microsoft.com/office/drawing/2014/main" id="{C82CB53B-03E6-404F-9468-34BD7E78E0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4462" y="2008925"/>
            <a:ext cx="2585645" cy="320005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98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Em</a:t>
            </a:r>
            <a:r>
              <a:rPr lang="en-US" altLang="en-US" sz="3600" b="1" dirty="0">
                <a:latin typeface="Times New Roman" panose="02020603050405020304" pitchFamily="18" charset="0"/>
                <a:cs typeface="Times New Roman" panose="02020603050405020304" pitchFamily="18" charset="0"/>
              </a:rPr>
              <a:t> </a:t>
            </a:r>
            <a:r>
              <a:rPr lang="en-US" altLang="en-US" sz="3600" b="1" err="1">
                <a:latin typeface="Times New Roman" panose="02020603050405020304" pitchFamily="18" charset="0"/>
                <a:cs typeface="Times New Roman" panose="02020603050405020304" pitchFamily="18" charset="0"/>
              </a:rPr>
              <a:t>hiểu</a:t>
            </a:r>
            <a:r>
              <a:rPr lang="en-US" altLang="en-US" sz="3600" b="1">
                <a:latin typeface="Times New Roman" panose="02020603050405020304" pitchFamily="18" charset="0"/>
                <a:cs typeface="Times New Roman" panose="02020603050405020304" pitchFamily="18" charset="0"/>
              </a:rPr>
              <a:t> “</a:t>
            </a:r>
            <a:r>
              <a:rPr lang="en-US" altLang="en-US" sz="3600" b="1">
                <a:solidFill>
                  <a:schemeClr val="accent1">
                    <a:lumMod val="75000"/>
                  </a:schemeClr>
                </a:solidFill>
                <a:latin typeface="Times New Roman" panose="02020603050405020304" pitchFamily="18" charset="0"/>
                <a:cs typeface="Times New Roman" panose="02020603050405020304" pitchFamily="18" charset="0"/>
              </a:rPr>
              <a:t>nghe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theo</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tiếng</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gọi</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thiêng</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liêng</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của</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Tổ</a:t>
            </a: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en-US" sz="3600" b="1" dirty="0" err="1">
                <a:solidFill>
                  <a:schemeClr val="accent1">
                    <a:lumMod val="75000"/>
                  </a:schemeClr>
                </a:solidFill>
                <a:latin typeface="Times New Roman" panose="02020603050405020304" pitchFamily="18" charset="0"/>
                <a:cs typeface="Times New Roman" panose="02020603050405020304" pitchFamily="18" charset="0"/>
              </a:rPr>
              <a:t>quốc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nghĩa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là</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gì</a:t>
            </a:r>
            <a:r>
              <a:rPr lang="en-US" altLang="en-US" sz="3600" b="1" dirty="0">
                <a:latin typeface="Times New Roman" panose="02020603050405020304" pitchFamily="18" charset="0"/>
                <a:cs typeface="Times New Roman" panose="02020603050405020304" pitchFamily="18" charset="0"/>
              </a:rPr>
              <a:t>?</a:t>
            </a:r>
          </a:p>
        </p:txBody>
      </p:sp>
      <p:sp>
        <p:nvSpPr>
          <p:cNvPr id="21" name="矩形 3">
            <a:extLst>
              <a:ext uri="{FF2B5EF4-FFF2-40B4-BE49-F238E27FC236}">
                <a16:creationId xmlns:a16="http://schemas.microsoft.com/office/drawing/2014/main" id="{EE6F9227-9DCF-45BD-9C98-82E0CF4A6943}"/>
              </a:ext>
            </a:extLst>
          </p:cNvPr>
          <p:cNvSpPr/>
          <p:nvPr/>
        </p:nvSpPr>
        <p:spPr>
          <a:xfrm>
            <a:off x="1462458" y="1739119"/>
            <a:ext cx="9795156" cy="23862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id="{F0859D8C-DF42-4E7B-AFF3-37BA00A90353}"/>
              </a:ext>
            </a:extLst>
          </p:cNvPr>
          <p:cNvSpPr txBox="1">
            <a:spLocks noChangeArrowheads="1"/>
          </p:cNvSpPr>
          <p:nvPr/>
        </p:nvSpPr>
        <p:spPr bwMode="auto">
          <a:xfrm>
            <a:off x="1781366" y="2112314"/>
            <a:ext cx="90997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vi-VN" altLang="en-US" b="1">
                <a:solidFill>
                  <a:srgbClr val="FF0000"/>
                </a:solidFill>
                <a:latin typeface="Times New Roman" panose="02020603050405020304" pitchFamily="18" charset="0"/>
                <a:cs typeface="Times New Roman" panose="02020603050405020304" pitchFamily="18" charset="0"/>
              </a:rPr>
              <a:t>Đất nước đang bị giặc xâm lăng, </a:t>
            </a:r>
            <a:r>
              <a:rPr lang="vi-VN" altLang="en-US" b="1" i="1">
                <a:solidFill>
                  <a:srgbClr val="FF0000"/>
                </a:solidFill>
                <a:latin typeface="Times New Roman" panose="02020603050405020304" pitchFamily="18" charset="0"/>
                <a:cs typeface="Times New Roman" panose="02020603050405020304" pitchFamily="18" charset="0"/>
              </a:rPr>
              <a:t>nghe theo tiếng gọi của Tổ quốc </a:t>
            </a:r>
            <a:r>
              <a:rPr lang="vi-VN" altLang="en-US" b="1">
                <a:solidFill>
                  <a:srgbClr val="FF0000"/>
                </a:solidFill>
                <a:latin typeface="Times New Roman" panose="02020603050405020304" pitchFamily="18" charset="0"/>
                <a:cs typeface="Times New Roman" panose="02020603050405020304" pitchFamily="18" charset="0"/>
              </a:rPr>
              <a:t>là nghe theo tình cảm yêu nước, trở về xây dựng và bảo vệ đất nước.</a:t>
            </a:r>
            <a:endParaRPr lang="en-US" altLang="en-US"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571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Giáo sư Trần Đại Nghĩa đã có đóng góp gì lớn trong kháng chiến?</a:t>
            </a:r>
            <a:endParaRPr lang="en-US" altLang="en-US" sz="3600" b="1" dirty="0">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a16="http://schemas.microsoft.com/office/drawing/2014/main"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id="{F0859D8C-DF42-4E7B-AFF3-37BA00A90353}"/>
              </a:ext>
            </a:extLst>
          </p:cNvPr>
          <p:cNvSpPr txBox="1">
            <a:spLocks noChangeArrowheads="1"/>
          </p:cNvSpPr>
          <p:nvPr/>
        </p:nvSpPr>
        <p:spPr bwMode="auto">
          <a:xfrm>
            <a:off x="1449892" y="2089116"/>
            <a:ext cx="980772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b="1">
                <a:solidFill>
                  <a:srgbClr val="FF0000"/>
                </a:solidFill>
                <a:latin typeface="Times New Roman" panose="02020603050405020304" pitchFamily="18" charset="0"/>
                <a:cs typeface="Times New Roman" panose="02020603050405020304" pitchFamily="18" charset="0"/>
              </a:rPr>
              <a:t>	</a:t>
            </a:r>
            <a:r>
              <a:rPr lang="vi-VN" altLang="en-US" b="1">
                <a:solidFill>
                  <a:srgbClr val="FF0000"/>
                </a:solidFill>
                <a:latin typeface="Times New Roman" panose="02020603050405020304" pitchFamily="18" charset="0"/>
                <a:cs typeface="Times New Roman" panose="02020603050405020304" pitchFamily="18" charset="0"/>
              </a:rPr>
              <a:t>Trên cương vị là Cục trưởng Cục Quân Giới , ông đã cùng anh em nghiên cứu, chế ra những loại vũ khí có sức công phá lớn như súng ba-dô-ca, súng không giật, bom bay tiêu diệt xe tăng và lô cốt của giặc.</a:t>
            </a:r>
          </a:p>
        </p:txBody>
      </p:sp>
    </p:spTree>
    <p:extLst>
      <p:ext uri="{BB962C8B-B14F-4D97-AF65-F5344CB8AC3E}">
        <p14:creationId xmlns:p14="http://schemas.microsoft.com/office/powerpoint/2010/main" val="99025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grpSp>
        <p:nvGrpSpPr>
          <p:cNvPr id="3" name="Group 2">
            <a:extLst>
              <a:ext uri="{FF2B5EF4-FFF2-40B4-BE49-F238E27FC236}">
                <a16:creationId xmlns:a16="http://schemas.microsoft.com/office/drawing/2014/main" id="{DC1B712D-0681-402D-85A2-06D0E1D44B5B}"/>
              </a:ext>
            </a:extLst>
          </p:cNvPr>
          <p:cNvGrpSpPr/>
          <p:nvPr/>
        </p:nvGrpSpPr>
        <p:grpSpPr>
          <a:xfrm>
            <a:off x="219125" y="168495"/>
            <a:ext cx="4561774" cy="2987076"/>
            <a:chOff x="219125" y="168495"/>
            <a:chExt cx="4561774" cy="2987076"/>
          </a:xfrm>
        </p:grpSpPr>
        <p:pic>
          <p:nvPicPr>
            <p:cNvPr id="26" name="图片 25"/>
            <p:cNvPicPr>
              <a:picLocks noChangeAspect="1"/>
            </p:cNvPicPr>
            <p:nvPr/>
          </p:nvPicPr>
          <p:blipFill rotWithShape="1">
            <a:blip r:embed="rId4"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8" name="图片 27"/>
            <p:cNvPicPr>
              <a:picLocks noChangeAspect="1"/>
            </p:cNvPicPr>
            <p:nvPr/>
          </p:nvPicPr>
          <p:blipFill rotWithShape="1">
            <a:blip r:embed="rId4"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9" name="Picture 6" descr="Sung_Badoca_Bazooka_Viet_Nam_san_xuat_su_dung_diet_xe_tang_Phap_o_Ha_Dong_nam_1947">
              <a:extLst>
                <a:ext uri="{FF2B5EF4-FFF2-40B4-BE49-F238E27FC236}">
                  <a16:creationId xmlns:a16="http://schemas.microsoft.com/office/drawing/2014/main" id="{E2888700-798C-4E60-8261-C3C89EF11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26" y="698851"/>
              <a:ext cx="4362073" cy="2456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367A4F1E-3470-4EC7-BD51-6740F1C948C6}"/>
                </a:ext>
              </a:extLst>
            </p:cNvPr>
            <p:cNvGrpSpPr/>
            <p:nvPr/>
          </p:nvGrpSpPr>
          <p:grpSpPr>
            <a:xfrm>
              <a:off x="549317" y="168495"/>
              <a:ext cx="2507994" cy="671250"/>
              <a:chOff x="560326" y="163457"/>
              <a:chExt cx="1718820" cy="671250"/>
            </a:xfrm>
          </p:grpSpPr>
          <p:sp>
            <p:nvSpPr>
              <p:cNvPr id="14" name="Rectangle: Rounded Corners 13">
                <a:extLst>
                  <a:ext uri="{FF2B5EF4-FFF2-40B4-BE49-F238E27FC236}">
                    <a16:creationId xmlns:a16="http://schemas.microsoft.com/office/drawing/2014/main" id="{A131C827-BC64-41A3-8B20-D792AD6C3D84}"/>
                  </a:ext>
                </a:extLst>
              </p:cNvPr>
              <p:cNvSpPr/>
              <p:nvPr/>
            </p:nvSpPr>
            <p:spPr>
              <a:xfrm>
                <a:off x="604582" y="305897"/>
                <a:ext cx="1674564"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Súng ba-dô-ca</a:t>
                </a:r>
              </a:p>
            </p:txBody>
          </p:sp>
          <p:pic>
            <p:nvPicPr>
              <p:cNvPr id="15" name="Picture 14" descr="Báo hiệu Biểu Tượng - Kép trong Suốt PNG png tải về - Miễn phí trong suốt  Máy Tính Nền png Tải về.">
                <a:extLst>
                  <a:ext uri="{FF2B5EF4-FFF2-40B4-BE49-F238E27FC236}">
                    <a16:creationId xmlns:a16="http://schemas.microsoft.com/office/drawing/2014/main" id="{EB05D654-BA4A-4D25-8703-8AA51110C54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a:extLst>
              <a:ext uri="{FF2B5EF4-FFF2-40B4-BE49-F238E27FC236}">
                <a16:creationId xmlns:a16="http://schemas.microsoft.com/office/drawing/2014/main" id="{25CEDC58-3FB0-41F0-8F0E-0FAB686A8299}"/>
              </a:ext>
            </a:extLst>
          </p:cNvPr>
          <p:cNvGrpSpPr/>
          <p:nvPr/>
        </p:nvGrpSpPr>
        <p:grpSpPr>
          <a:xfrm>
            <a:off x="7299311" y="358715"/>
            <a:ext cx="4448783" cy="2912697"/>
            <a:chOff x="7299311" y="358715"/>
            <a:chExt cx="4448783" cy="2912697"/>
          </a:xfrm>
        </p:grpSpPr>
        <p:pic>
          <p:nvPicPr>
            <p:cNvPr id="24" name="图片 2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13" name="Picture 2" descr="C:\Users\KIM OANH\Desktop\lo cot.jpg">
              <a:extLst>
                <a:ext uri="{FF2B5EF4-FFF2-40B4-BE49-F238E27FC236}">
                  <a16:creationId xmlns:a16="http://schemas.microsoft.com/office/drawing/2014/main" id="{97A9CA7D-A125-439D-899D-0252C2F63D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9311" y="814692"/>
              <a:ext cx="4343372" cy="2456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8A07E666-9C2D-401C-8A27-807FFECA7492}"/>
                </a:ext>
              </a:extLst>
            </p:cNvPr>
            <p:cNvGrpSpPr/>
            <p:nvPr/>
          </p:nvGrpSpPr>
          <p:grpSpPr>
            <a:xfrm>
              <a:off x="7506227" y="358715"/>
              <a:ext cx="1997537" cy="671250"/>
              <a:chOff x="560326" y="163457"/>
              <a:chExt cx="1368985" cy="671250"/>
            </a:xfrm>
          </p:grpSpPr>
          <p:sp>
            <p:nvSpPr>
              <p:cNvPr id="19" name="Rectangle: Rounded Corners 18">
                <a:extLst>
                  <a:ext uri="{FF2B5EF4-FFF2-40B4-BE49-F238E27FC236}">
                    <a16:creationId xmlns:a16="http://schemas.microsoft.com/office/drawing/2014/main" id="{41DE0BBC-8F85-4341-9F2C-44ADF7E2F945}"/>
                  </a:ext>
                </a:extLst>
              </p:cNvPr>
              <p:cNvSpPr/>
              <p:nvPr/>
            </p:nvSpPr>
            <p:spPr>
              <a:xfrm>
                <a:off x="604582" y="305897"/>
                <a:ext cx="1324729"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Lô cốt</a:t>
                </a:r>
              </a:p>
            </p:txBody>
          </p:sp>
          <p:pic>
            <p:nvPicPr>
              <p:cNvPr id="20" name="Picture 19" descr="Báo hiệu Biểu Tượng - Kép trong Suốt PNG png tải về - Miễn phí trong suốt  Máy Tính Nền png Tải về.">
                <a:extLst>
                  <a:ext uri="{FF2B5EF4-FFF2-40B4-BE49-F238E27FC236}">
                    <a16:creationId xmlns:a16="http://schemas.microsoft.com/office/drawing/2014/main" id="{BA1DC55E-B3A6-4C0D-9481-61A67DB1163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a:extLst>
              <a:ext uri="{FF2B5EF4-FFF2-40B4-BE49-F238E27FC236}">
                <a16:creationId xmlns:a16="http://schemas.microsoft.com/office/drawing/2014/main" id="{33DDE1E8-7FF9-40B5-89F8-F07DA0077BFD}"/>
              </a:ext>
            </a:extLst>
          </p:cNvPr>
          <p:cNvGrpSpPr/>
          <p:nvPr/>
        </p:nvGrpSpPr>
        <p:grpSpPr>
          <a:xfrm>
            <a:off x="1290523" y="3395939"/>
            <a:ext cx="4343371" cy="3001459"/>
            <a:chOff x="1290523" y="3395939"/>
            <a:chExt cx="4343371" cy="3001459"/>
          </a:xfrm>
        </p:grpSpPr>
        <p:pic>
          <p:nvPicPr>
            <p:cNvPr id="10" name="Picture 52" descr="SKZ_05">
              <a:extLst>
                <a:ext uri="{FF2B5EF4-FFF2-40B4-BE49-F238E27FC236}">
                  <a16:creationId xmlns:a16="http://schemas.microsoft.com/office/drawing/2014/main" id="{32CC5D73-F9E1-448D-A2AB-872378895E32}"/>
                </a:ext>
              </a:extLst>
            </p:cNvPr>
            <p:cNvPicPr>
              <a:picLocks noChangeAspect="1" noChangeArrowheads="1"/>
            </p:cNvPicPr>
            <p:nvPr/>
          </p:nvPicPr>
          <p:blipFill>
            <a:blip r:embed="rId10">
              <a:lum bright="6000" contrast="12000"/>
              <a:extLst>
                <a:ext uri="{28A0092B-C50C-407E-A947-70E740481C1C}">
                  <a14:useLocalDpi xmlns:a14="http://schemas.microsoft.com/office/drawing/2010/main" val="0"/>
                </a:ext>
              </a:extLst>
            </a:blip>
            <a:srcRect/>
            <a:stretch>
              <a:fillRect/>
            </a:stretch>
          </p:blipFill>
          <p:spPr bwMode="auto">
            <a:xfrm>
              <a:off x="1290523" y="3959531"/>
              <a:ext cx="4343371" cy="24378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9C70EF83-59BF-47E1-B2B2-C362B6262169}"/>
                </a:ext>
              </a:extLst>
            </p:cNvPr>
            <p:cNvGrpSpPr/>
            <p:nvPr/>
          </p:nvGrpSpPr>
          <p:grpSpPr>
            <a:xfrm>
              <a:off x="1517070" y="3395939"/>
              <a:ext cx="2507994" cy="671250"/>
              <a:chOff x="560326" y="163457"/>
              <a:chExt cx="1718820" cy="671250"/>
            </a:xfrm>
          </p:grpSpPr>
          <p:sp>
            <p:nvSpPr>
              <p:cNvPr id="23" name="Rectangle: Rounded Corners 22">
                <a:extLst>
                  <a:ext uri="{FF2B5EF4-FFF2-40B4-BE49-F238E27FC236}">
                    <a16:creationId xmlns:a16="http://schemas.microsoft.com/office/drawing/2014/main" id="{892C0007-F7E2-42A0-B9FA-054F21A19D7C}"/>
                  </a:ext>
                </a:extLst>
              </p:cNvPr>
              <p:cNvSpPr/>
              <p:nvPr/>
            </p:nvSpPr>
            <p:spPr>
              <a:xfrm>
                <a:off x="604582" y="305897"/>
                <a:ext cx="1674564"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Súng không giật</a:t>
                </a:r>
              </a:p>
            </p:txBody>
          </p:sp>
          <p:pic>
            <p:nvPicPr>
              <p:cNvPr id="29" name="Picture 28" descr="Báo hiệu Biểu Tượng - Kép trong Suốt PNG png tải về - Miễn phí trong suốt  Máy Tính Nền png Tải về.">
                <a:extLst>
                  <a:ext uri="{FF2B5EF4-FFF2-40B4-BE49-F238E27FC236}">
                    <a16:creationId xmlns:a16="http://schemas.microsoft.com/office/drawing/2014/main" id="{19F37C71-420E-4F06-9576-15D285224C1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 name="Group 5">
            <a:extLst>
              <a:ext uri="{FF2B5EF4-FFF2-40B4-BE49-F238E27FC236}">
                <a16:creationId xmlns:a16="http://schemas.microsoft.com/office/drawing/2014/main" id="{23A9E07A-5A7B-4E23-99C0-C8D203140A76}"/>
              </a:ext>
            </a:extLst>
          </p:cNvPr>
          <p:cNvGrpSpPr/>
          <p:nvPr/>
        </p:nvGrpSpPr>
        <p:grpSpPr>
          <a:xfrm>
            <a:off x="6288287" y="3434419"/>
            <a:ext cx="4336993" cy="2948995"/>
            <a:chOff x="6288287" y="3434419"/>
            <a:chExt cx="4336993" cy="2948995"/>
          </a:xfrm>
        </p:grpSpPr>
        <p:pic>
          <p:nvPicPr>
            <p:cNvPr id="27" name="图片 2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2" name="Picture 11">
              <a:extLst>
                <a:ext uri="{FF2B5EF4-FFF2-40B4-BE49-F238E27FC236}">
                  <a16:creationId xmlns:a16="http://schemas.microsoft.com/office/drawing/2014/main" id="{540B85E2-2D73-4D9D-93A3-BE470CB063A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88287" y="3909437"/>
              <a:ext cx="4336993" cy="2473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97F753F4-E0C7-49AC-BE09-9C1353BF8B65}"/>
                </a:ext>
              </a:extLst>
            </p:cNvPr>
            <p:cNvGrpSpPr/>
            <p:nvPr/>
          </p:nvGrpSpPr>
          <p:grpSpPr>
            <a:xfrm>
              <a:off x="6563695" y="3434419"/>
              <a:ext cx="1950717" cy="671250"/>
              <a:chOff x="560326" y="163457"/>
              <a:chExt cx="1336898" cy="671250"/>
            </a:xfrm>
          </p:grpSpPr>
          <p:sp>
            <p:nvSpPr>
              <p:cNvPr id="31" name="Rectangle: Rounded Corners 30">
                <a:extLst>
                  <a:ext uri="{FF2B5EF4-FFF2-40B4-BE49-F238E27FC236}">
                    <a16:creationId xmlns:a16="http://schemas.microsoft.com/office/drawing/2014/main" id="{0252B3D3-86D7-4657-A713-004245718DCD}"/>
                  </a:ext>
                </a:extLst>
              </p:cNvPr>
              <p:cNvSpPr/>
              <p:nvPr/>
            </p:nvSpPr>
            <p:spPr>
              <a:xfrm>
                <a:off x="604582" y="305897"/>
                <a:ext cx="1292642" cy="52881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solidFill>
                      <a:schemeClr val="tx1">
                        <a:lumMod val="50000"/>
                      </a:schemeClr>
                    </a:solidFill>
                    <a:latin typeface="Calisto MT" panose="02040603050505030304" pitchFamily="18" charset="0"/>
                  </a:rPr>
                  <a:t>Bom bay</a:t>
                </a:r>
              </a:p>
            </p:txBody>
          </p:sp>
          <p:pic>
            <p:nvPicPr>
              <p:cNvPr id="32" name="Picture 31" descr="Báo hiệu Biểu Tượng - Kép trong Suốt PNG png tải về - Miễn phí trong suốt  Máy Tính Nền png Tải về.">
                <a:extLst>
                  <a:ext uri="{FF2B5EF4-FFF2-40B4-BE49-F238E27FC236}">
                    <a16:creationId xmlns:a16="http://schemas.microsoft.com/office/drawing/2014/main" id="{D1B54830-DA66-477C-B687-183B4D37878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61149" y1="64327" x2="61149" y2="64327"/>
                          </a14:backgroundRemoval>
                        </a14:imgEffect>
                      </a14:imgLayer>
                    </a14:imgProps>
                  </a:ext>
                  <a:ext uri="{28A0092B-C50C-407E-A947-70E740481C1C}">
                    <a14:useLocalDpi xmlns:a14="http://schemas.microsoft.com/office/drawing/2010/main" val="0"/>
                  </a:ext>
                </a:extLst>
              </a:blip>
              <a:srcRect/>
              <a:stretch>
                <a:fillRect/>
              </a:stretch>
            </p:blipFill>
            <p:spPr bwMode="auto">
              <a:xfrm>
                <a:off x="560326" y="163457"/>
                <a:ext cx="514357" cy="29714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42457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17" name="TextBox 16">
            <a:extLst>
              <a:ext uri="{FF2B5EF4-FFF2-40B4-BE49-F238E27FC236}">
                <a16:creationId xmlns:a16="http://schemas.microsoft.com/office/drawing/2014/main" id="{ECEB58FD-CBAD-4941-A3B2-4A5E930D9D79}"/>
              </a:ext>
            </a:extLst>
          </p:cNvPr>
          <p:cNvSpPr txBox="1"/>
          <p:nvPr/>
        </p:nvSpPr>
        <p:spPr>
          <a:xfrm>
            <a:off x="219125" y="1154413"/>
            <a:ext cx="10110354" cy="1970539"/>
          </a:xfrm>
          <a:prstGeom prst="rect">
            <a:avLst/>
          </a:prstGeom>
          <a:noFill/>
        </p:spPr>
        <p:txBody>
          <a:bodyPr wrap="square">
            <a:spAutoFit/>
          </a:bodyPr>
          <a:lstStyle/>
          <a:p>
            <a:pPr marL="0" marR="0" algn="ctr">
              <a:lnSpc>
                <a:spcPct val="115000"/>
              </a:lnSpc>
              <a:spcBef>
                <a:spcPts val="0"/>
              </a:spcBef>
              <a:spcAft>
                <a:spcPts val="0"/>
              </a:spcAft>
            </a:pPr>
            <a:r>
              <a:rPr lang="it-IT" sz="115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rPr>
              <a:t>Khám phá</a:t>
            </a:r>
            <a:endParaRPr lang="en-US" sz="8800" b="1" dirty="0">
              <a:solidFill>
                <a:schemeClr val="accent2">
                  <a:lumMod val="75000"/>
                </a:schemeClr>
              </a:solidFill>
              <a:effectLst/>
              <a:latin typeface="Calisto MT" panose="0204060305050503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317002" y="1114545"/>
            <a:ext cx="4431990" cy="5991394"/>
          </a:xfrm>
          <a:prstGeom prst="rect">
            <a:avLst/>
          </a:prstGeom>
        </p:spPr>
      </p:pic>
    </p:spTree>
    <p:extLst>
      <p:ext uri="{BB962C8B-B14F-4D97-AF65-F5344CB8AC3E}">
        <p14:creationId xmlns:p14="http://schemas.microsoft.com/office/powerpoint/2010/main" val="1939674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6D8DF98A-22C5-4DAB-AA6F-8F728E1483C9}"/>
              </a:ext>
            </a:extLst>
          </p:cNvPr>
          <p:cNvSpPr txBox="1"/>
          <p:nvPr/>
        </p:nvSpPr>
        <p:spPr>
          <a:xfrm>
            <a:off x="1074952"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Nêu đóng góp của Trần Đại Nghĩa cho sự nghiệp xây dựng Tổ quốc?</a:t>
            </a:r>
            <a:endParaRPr lang="en-US" altLang="en-US" sz="3600" b="1" dirty="0">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a16="http://schemas.microsoft.com/office/drawing/2014/main"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id="{F0859D8C-DF42-4E7B-AFF3-37BA00A90353}"/>
              </a:ext>
            </a:extLst>
          </p:cNvPr>
          <p:cNvSpPr txBox="1">
            <a:spLocks noChangeArrowheads="1"/>
          </p:cNvSpPr>
          <p:nvPr/>
        </p:nvSpPr>
        <p:spPr bwMode="auto">
          <a:xfrm>
            <a:off x="1673027" y="1971452"/>
            <a:ext cx="937401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a:solidFill>
                  <a:srgbClr val="FF0000"/>
                </a:solidFill>
                <a:latin typeface="Times New Roman" panose="02020603050405020304" pitchFamily="18" charset="0"/>
                <a:cs typeface="Times New Roman" panose="02020603050405020304" pitchFamily="18" charset="0"/>
              </a:rPr>
              <a:t>	</a:t>
            </a:r>
            <a:r>
              <a:rPr lang="vi-VN" altLang="en-US" sz="3400" b="1">
                <a:solidFill>
                  <a:srgbClr val="FF0000"/>
                </a:solidFill>
                <a:latin typeface="Times New Roman" panose="02020603050405020304" pitchFamily="18" charset="0"/>
                <a:cs typeface="Times New Roman" panose="02020603050405020304" pitchFamily="18" charset="0"/>
              </a:rPr>
              <a:t>Ông có công lớn trong xây dựng nền khoa học trẻ tuổi của nước nhà. Nhiều năm liền, ông giữ cương vị Chủ nhiệm Ủy ban Khoa học và Kĩ thuật Nhà nước.</a:t>
            </a:r>
          </a:p>
        </p:txBody>
      </p:sp>
    </p:spTree>
    <p:extLst>
      <p:ext uri="{BB962C8B-B14F-4D97-AF65-F5344CB8AC3E}">
        <p14:creationId xmlns:p14="http://schemas.microsoft.com/office/powerpoint/2010/main" val="76677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6D8DF98A-22C5-4DAB-AA6F-8F728E1483C9}"/>
              </a:ext>
            </a:extLst>
          </p:cNvPr>
          <p:cNvSpPr txBox="1"/>
          <p:nvPr/>
        </p:nvSpPr>
        <p:spPr>
          <a:xfrm>
            <a:off x="1119923" y="220557"/>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Nhà nước đánh giá cao những cống hiến của ông Trần Đại Nghĩa như thế nào?</a:t>
            </a:r>
            <a:endParaRPr lang="en-US" altLang="en-US" sz="3600" b="1" dirty="0">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a16="http://schemas.microsoft.com/office/drawing/2014/main"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id="{F0859D8C-DF42-4E7B-AFF3-37BA00A90353}"/>
              </a:ext>
            </a:extLst>
          </p:cNvPr>
          <p:cNvSpPr txBox="1">
            <a:spLocks noChangeArrowheads="1"/>
          </p:cNvSpPr>
          <p:nvPr/>
        </p:nvSpPr>
        <p:spPr bwMode="auto">
          <a:xfrm>
            <a:off x="1688017" y="1926482"/>
            <a:ext cx="93740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a:solidFill>
                  <a:srgbClr val="FF0000"/>
                </a:solidFill>
                <a:latin typeface="Times New Roman" panose="02020603050405020304" pitchFamily="18" charset="0"/>
                <a:cs typeface="Times New Roman" panose="02020603050405020304" pitchFamily="18" charset="0"/>
              </a:rPr>
              <a:t>	</a:t>
            </a:r>
            <a:r>
              <a:rPr lang="vi-VN" altLang="en-US" sz="3600">
                <a:solidFill>
                  <a:srgbClr val="FF0000"/>
                </a:solidFill>
                <a:latin typeface="Times New Roman" panose="02020603050405020304" pitchFamily="18" charset="0"/>
                <a:cs typeface="Times New Roman" panose="02020603050405020304" pitchFamily="18" charset="0"/>
              </a:rPr>
              <a:t>Năm 1948, ông được phong Thiếu tướng. Năm 1952, ông được tuyên dương Anh hùng Lao động. Ông còn được Nhà nước tặng Giải thưởng Hồ Chí Minh và nhiều huân chương cao quý.</a:t>
            </a:r>
          </a:p>
        </p:txBody>
      </p:sp>
    </p:spTree>
    <p:extLst>
      <p:ext uri="{BB962C8B-B14F-4D97-AF65-F5344CB8AC3E}">
        <p14:creationId xmlns:p14="http://schemas.microsoft.com/office/powerpoint/2010/main" val="27228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20" name="TextBox 19">
            <a:extLst>
              <a:ext uri="{FF2B5EF4-FFF2-40B4-BE49-F238E27FC236}">
                <a16:creationId xmlns:a16="http://schemas.microsoft.com/office/drawing/2014/main" id="{6D8DF98A-22C5-4DAB-AA6F-8F728E1483C9}"/>
              </a:ext>
            </a:extLst>
          </p:cNvPr>
          <p:cNvSpPr txBox="1"/>
          <p:nvPr/>
        </p:nvSpPr>
        <p:spPr>
          <a:xfrm>
            <a:off x="1308996" y="201199"/>
            <a:ext cx="10883004" cy="1200329"/>
          </a:xfrm>
          <a:prstGeom prst="rect">
            <a:avLst/>
          </a:prstGeom>
          <a:noFill/>
        </p:spPr>
        <p:txBody>
          <a:bodyPr wrap="square">
            <a:spAutoFit/>
          </a:bodyPr>
          <a:lstStyle/>
          <a:p>
            <a:pPr marL="457200" indent="-457200">
              <a:spcBef>
                <a:spcPct val="50000"/>
              </a:spcBef>
              <a:buFont typeface="Wingdings" panose="05000000000000000000" pitchFamily="2" charset="2"/>
              <a:buChar char="v"/>
            </a:pPr>
            <a:r>
              <a:rPr lang="en-US" alt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Theo em, nhờ đâu ông Trần Đại Nghĩa có được những cống hiến lớn như vậy?</a:t>
            </a:r>
            <a:endParaRPr lang="en-US" sz="3600" b="1" dirty="0">
              <a:latin typeface="Times New Roman" panose="02020603050405020304" pitchFamily="18" charset="0"/>
              <a:cs typeface="Times New Roman" panose="02020603050405020304" pitchFamily="18" charset="0"/>
            </a:endParaRPr>
          </a:p>
        </p:txBody>
      </p:sp>
      <p:sp>
        <p:nvSpPr>
          <p:cNvPr id="21" name="矩形 3">
            <a:extLst>
              <a:ext uri="{FF2B5EF4-FFF2-40B4-BE49-F238E27FC236}">
                <a16:creationId xmlns:a16="http://schemas.microsoft.com/office/drawing/2014/main" id="{EE6F9227-9DCF-45BD-9C98-82E0CF4A6943}"/>
              </a:ext>
            </a:extLst>
          </p:cNvPr>
          <p:cNvSpPr/>
          <p:nvPr/>
        </p:nvSpPr>
        <p:spPr>
          <a:xfrm>
            <a:off x="1462458" y="1739119"/>
            <a:ext cx="9795156" cy="264988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Text Box 19">
            <a:extLst>
              <a:ext uri="{FF2B5EF4-FFF2-40B4-BE49-F238E27FC236}">
                <a16:creationId xmlns:a16="http://schemas.microsoft.com/office/drawing/2014/main" id="{F0859D8C-DF42-4E7B-AFF3-37BA00A90353}"/>
              </a:ext>
            </a:extLst>
          </p:cNvPr>
          <p:cNvSpPr txBox="1">
            <a:spLocks noChangeArrowheads="1"/>
          </p:cNvSpPr>
          <p:nvPr/>
        </p:nvSpPr>
        <p:spPr bwMode="auto">
          <a:xfrm>
            <a:off x="1688017" y="1926482"/>
            <a:ext cx="937401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None/>
            </a:pPr>
            <a:r>
              <a:rPr lang="en-US" altLang="en-US" sz="3400" b="1"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Trần Đại Nghĩa có được những cống hiến lớn như vậy nhờ ông yêu nước, tận tụy hết lòng vì nước; ông lại là nhà khoa học xuất sắc, ham nghiên cứu học hỏi.</a:t>
            </a:r>
          </a:p>
        </p:txBody>
      </p:sp>
    </p:spTree>
    <p:extLst>
      <p:ext uri="{BB962C8B-B14F-4D97-AF65-F5344CB8AC3E}">
        <p14:creationId xmlns:p14="http://schemas.microsoft.com/office/powerpoint/2010/main" val="87071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a16="http://schemas.microsoft.com/office/drawing/2014/main" id="{28EEE3BA-B370-4476-ADB8-5995FB1E8135}"/>
              </a:ext>
            </a:extLst>
          </p:cNvPr>
          <p:cNvSpPr/>
          <p:nvPr/>
        </p:nvSpPr>
        <p:spPr>
          <a:xfrm>
            <a:off x="618896" y="2043455"/>
            <a:ext cx="11314603" cy="2306695"/>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a16="http://schemas.microsoft.com/office/drawing/2014/main"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153FDA0-DC7D-4CE1-AE82-46033489F69B}"/>
              </a:ext>
            </a:extLst>
          </p:cNvPr>
          <p:cNvSpPr/>
          <p:nvPr/>
        </p:nvSpPr>
        <p:spPr>
          <a:xfrm>
            <a:off x="3182799" y="239762"/>
            <a:ext cx="5509066"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1">
                    <a:lumMod val="50000"/>
                  </a:schemeClr>
                </a:solidFill>
                <a:latin typeface="Calisto MT" panose="02040603050505030304" pitchFamily="18" charset="0"/>
              </a:rPr>
              <a:t>NỘI DUNG</a:t>
            </a:r>
          </a:p>
        </p:txBody>
      </p:sp>
      <p:sp>
        <p:nvSpPr>
          <p:cNvPr id="20" name="TextBox 19">
            <a:extLst>
              <a:ext uri="{FF2B5EF4-FFF2-40B4-BE49-F238E27FC236}">
                <a16:creationId xmlns:a16="http://schemas.microsoft.com/office/drawing/2014/main" id="{CAA67E78-B854-4AAB-90B4-7F6B0D18C0A9}"/>
              </a:ext>
            </a:extLst>
          </p:cNvPr>
          <p:cNvSpPr txBox="1"/>
          <p:nvPr/>
        </p:nvSpPr>
        <p:spPr>
          <a:xfrm>
            <a:off x="942507" y="2243005"/>
            <a:ext cx="10517385" cy="1754326"/>
          </a:xfrm>
          <a:prstGeom prst="rect">
            <a:avLst/>
          </a:prstGeom>
          <a:noFill/>
        </p:spPr>
        <p:txBody>
          <a:bodyPr wrap="square">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	Ca </a:t>
            </a:r>
            <a:r>
              <a:rPr lang="en-US" sz="3600" b="1" dirty="0" err="1">
                <a:solidFill>
                  <a:srgbClr val="FF0000"/>
                </a:solidFill>
                <a:latin typeface="Times New Roman" panose="02020603050405020304" pitchFamily="18" charset="0"/>
                <a:cs typeface="Times New Roman" panose="02020603050405020304" pitchFamily="18" charset="0"/>
              </a:rPr>
              <a:t>ngợi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anh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hùng</a:t>
            </a:r>
            <a:r>
              <a:rPr lang="en-US" sz="3600" b="1" dirty="0">
                <a:solidFill>
                  <a:srgbClr val="FF0000"/>
                </a:solidFill>
                <a:latin typeface="Times New Roman" panose="02020603050405020304" pitchFamily="18" charset="0"/>
                <a:cs typeface="Times New Roman" panose="02020603050405020304" pitchFamily="18" charset="0"/>
              </a:rPr>
              <a:t> Lao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Nghĩa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hiến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xuất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nghiệp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quốc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phòng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dựng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nền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khoa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nước</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98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3" name="TextBox 2">
            <a:extLst>
              <a:ext uri="{FF2B5EF4-FFF2-40B4-BE49-F238E27FC236}">
                <a16:creationId xmlns:a16="http://schemas.microsoft.com/office/drawing/2014/main" id="{1476F231-D73D-4C78-90D6-C42E98C61FB9}"/>
              </a:ext>
            </a:extLst>
          </p:cNvPr>
          <p:cNvSpPr txBox="1">
            <a:spLocks noChangeArrowheads="1"/>
          </p:cNvSpPr>
          <p:nvPr/>
        </p:nvSpPr>
        <p:spPr bwMode="auto">
          <a:xfrm>
            <a:off x="4343400" y="1657350"/>
            <a:ext cx="167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Tập đọc</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102404" name="TextBox 3">
            <a:extLst>
              <a:ext uri="{FF2B5EF4-FFF2-40B4-BE49-F238E27FC236}">
                <a16:creationId xmlns:a16="http://schemas.microsoft.com/office/drawing/2014/main" id="{00634431-8D39-4CF9-8BC5-E2C22FE048F8}"/>
              </a:ext>
            </a:extLst>
          </p:cNvPr>
          <p:cNvSpPr txBox="1">
            <a:spLocks noChangeArrowheads="1"/>
          </p:cNvSpPr>
          <p:nvPr/>
        </p:nvSpPr>
        <p:spPr bwMode="auto">
          <a:xfrm>
            <a:off x="2358449" y="2347210"/>
            <a:ext cx="8155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rPr>
              <a:t>Anh hùng Lao động Trần Đại Nghĩa</a:t>
            </a:r>
            <a:endParaRPr kumimoji="0" lang="vi-VN"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endParaRPr>
          </a:p>
        </p:txBody>
      </p:sp>
      <p:sp>
        <p:nvSpPr>
          <p:cNvPr id="5" name="TextBox 2">
            <a:extLst>
              <a:ext uri="{FF2B5EF4-FFF2-40B4-BE49-F238E27FC236}">
                <a16:creationId xmlns:a16="http://schemas.microsoft.com/office/drawing/2014/main" id="{E001A58B-7F26-4A83-A7AC-5FBB03DBF47C}"/>
              </a:ext>
            </a:extLst>
          </p:cNvPr>
          <p:cNvSpPr txBox="1">
            <a:spLocks noChangeArrowheads="1"/>
          </p:cNvSpPr>
          <p:nvPr/>
        </p:nvSpPr>
        <p:spPr bwMode="auto">
          <a:xfrm>
            <a:off x="326037" y="2985859"/>
            <a:ext cx="3346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  </a:t>
            </a: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Luyện đọc:</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6" name="TextBox 2">
            <a:extLst>
              <a:ext uri="{FF2B5EF4-FFF2-40B4-BE49-F238E27FC236}">
                <a16:creationId xmlns:a16="http://schemas.microsoft.com/office/drawing/2014/main" id="{3FF251FE-5688-4321-ADA9-FD6704FD9555}"/>
              </a:ext>
            </a:extLst>
          </p:cNvPr>
          <p:cNvSpPr txBox="1">
            <a:spLocks noChangeArrowheads="1"/>
          </p:cNvSpPr>
          <p:nvPr/>
        </p:nvSpPr>
        <p:spPr bwMode="auto">
          <a:xfrm>
            <a:off x="326037" y="3691438"/>
            <a:ext cx="3346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II.  </a:t>
            </a: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Tìm hiểu bài:</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7" name="TextBox 2">
            <a:extLst>
              <a:ext uri="{FF2B5EF4-FFF2-40B4-BE49-F238E27FC236}">
                <a16:creationId xmlns:a16="http://schemas.microsoft.com/office/drawing/2014/main" id="{E0E2B427-EE9A-4395-898F-817002F7B391}"/>
              </a:ext>
            </a:extLst>
          </p:cNvPr>
          <p:cNvSpPr txBox="1">
            <a:spLocks noChangeArrowheads="1"/>
          </p:cNvSpPr>
          <p:nvPr/>
        </p:nvSpPr>
        <p:spPr bwMode="auto">
          <a:xfrm>
            <a:off x="326037" y="4382027"/>
            <a:ext cx="11516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chemeClr val="bg1"/>
                </a:solidFill>
                <a:effectLst/>
                <a:uLnTx/>
                <a:uFillTx/>
                <a:latin typeface="HP001 4 hàng" panose="020B0603050302020204" pitchFamily="34" charset="0"/>
              </a:rPr>
              <a:t>Nội dung: </a:t>
            </a:r>
            <a:r>
              <a:rPr lang="en-US" sz="3200" b="1">
                <a:solidFill>
                  <a:schemeClr val="bg1"/>
                </a:solidFill>
                <a:latin typeface="HP001 4 hàng" panose="020B0603050302020204" pitchFamily="34" charset="0"/>
                <a:cs typeface="Times New Roman" panose="02020603050405020304" pitchFamily="18" charset="0"/>
              </a:rPr>
              <a:t>Ca ngợi anh hùng Lao động Trần Đại Nghĩa đã có</a:t>
            </a:r>
            <a:endParaRPr kumimoji="0" lang="vi-VN" altLang="vi-VN" sz="3200" b="1" i="0" u="none" strike="noStrike" kern="1200" cap="none" spc="0" normalizeH="0" baseline="0" noProof="0">
              <a:ln>
                <a:noFill/>
              </a:ln>
              <a:solidFill>
                <a:schemeClr val="bg1"/>
              </a:solidFill>
              <a:effectLst/>
              <a:uLnTx/>
              <a:uFillTx/>
              <a:latin typeface="HP001 4 hàng" panose="020B0603050302020204" pitchFamily="34" charset="0"/>
            </a:endParaRPr>
          </a:p>
        </p:txBody>
      </p:sp>
      <p:sp>
        <p:nvSpPr>
          <p:cNvPr id="8" name="TextBox 2">
            <a:extLst>
              <a:ext uri="{FF2B5EF4-FFF2-40B4-BE49-F238E27FC236}">
                <a16:creationId xmlns:a16="http://schemas.microsoft.com/office/drawing/2014/main" id="{7AE25E18-6417-47C9-9571-EA8813A0418C}"/>
              </a:ext>
            </a:extLst>
          </p:cNvPr>
          <p:cNvSpPr txBox="1">
            <a:spLocks noChangeArrowheads="1"/>
          </p:cNvSpPr>
          <p:nvPr/>
        </p:nvSpPr>
        <p:spPr bwMode="auto">
          <a:xfrm>
            <a:off x="349770" y="5072616"/>
            <a:ext cx="118422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sz="3200" b="1">
                <a:solidFill>
                  <a:schemeClr val="bg1"/>
                </a:solidFill>
                <a:latin typeface="HP001 4 hàng" panose="020B0603050302020204" pitchFamily="34" charset="0"/>
                <a:cs typeface="Times New Roman" panose="02020603050405020304" pitchFamily="18" charset="0"/>
              </a:rPr>
              <a:t>những cống hiến xuất sắc cho sự nghiệp quốc phòng và xây</a:t>
            </a:r>
            <a:endParaRPr kumimoji="0" lang="vi-VN" altLang="vi-VN" sz="3200" b="1" i="0" u="none" strike="noStrike" kern="1200" cap="none" spc="0" normalizeH="0" baseline="0" noProof="0">
              <a:ln>
                <a:noFill/>
              </a:ln>
              <a:solidFill>
                <a:schemeClr val="bg1"/>
              </a:solidFill>
              <a:effectLst/>
              <a:uLnTx/>
              <a:uFillTx/>
              <a:latin typeface="HP001 4 hàng" panose="020B0603050302020204" pitchFamily="34" charset="0"/>
            </a:endParaRPr>
          </a:p>
        </p:txBody>
      </p:sp>
      <p:sp>
        <p:nvSpPr>
          <p:cNvPr id="9" name="TextBox 2">
            <a:extLst>
              <a:ext uri="{FF2B5EF4-FFF2-40B4-BE49-F238E27FC236}">
                <a16:creationId xmlns:a16="http://schemas.microsoft.com/office/drawing/2014/main" id="{4C068E07-7CCF-45A2-8D8B-3372C75712DE}"/>
              </a:ext>
            </a:extLst>
          </p:cNvPr>
          <p:cNvSpPr txBox="1">
            <a:spLocks noChangeArrowheads="1"/>
          </p:cNvSpPr>
          <p:nvPr/>
        </p:nvSpPr>
        <p:spPr bwMode="auto">
          <a:xfrm>
            <a:off x="349770" y="5726255"/>
            <a:ext cx="11516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lang="en-US" sz="3200" b="1">
                <a:solidFill>
                  <a:schemeClr val="bg1"/>
                </a:solidFill>
                <a:latin typeface="HP001 4 hàng" panose="020B0603050302020204" pitchFamily="34" charset="0"/>
                <a:cs typeface="Times New Roman" panose="02020603050405020304" pitchFamily="18" charset="0"/>
              </a:rPr>
              <a:t>dựng nền khoa học trẻ của đất nước.</a:t>
            </a:r>
            <a:r>
              <a:rPr kumimoji="0" lang="en-US" altLang="vi-VN" sz="3200" b="1" i="0" u="none" strike="noStrike" kern="1200" cap="none" spc="0" normalizeH="0" baseline="0" noProof="0">
                <a:ln>
                  <a:noFill/>
                </a:ln>
                <a:solidFill>
                  <a:schemeClr val="bg1"/>
                </a:solidFill>
                <a:effectLst/>
                <a:uLnTx/>
                <a:uFillTx/>
                <a:latin typeface="HP001 4 hàng" panose="020B0603050302020204" pitchFamily="34" charset="0"/>
              </a:rPr>
              <a:t> </a:t>
            </a:r>
            <a:endParaRPr kumimoji="0" lang="vi-VN" altLang="vi-VN" sz="3200" b="1" i="0" u="none" strike="noStrike" kern="1200" cap="none" spc="0" normalizeH="0" baseline="0" noProof="0">
              <a:ln>
                <a:noFill/>
              </a:ln>
              <a:solidFill>
                <a:schemeClr val="bg1"/>
              </a:solidFill>
              <a:effectLst/>
              <a:uLnTx/>
              <a:uFillTx/>
              <a:latin typeface="HP001 4 hàng" panose="020B0603050302020204" pitchFamily="34" charset="0"/>
            </a:endParaRPr>
          </a:p>
        </p:txBody>
      </p:sp>
    </p:spTree>
    <p:extLst>
      <p:ext uri="{BB962C8B-B14F-4D97-AF65-F5344CB8AC3E}">
        <p14:creationId xmlns:p14="http://schemas.microsoft.com/office/powerpoint/2010/main" val="2961856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5499955" y="445443"/>
            <a:ext cx="1267469" cy="711843"/>
          </a:xfrm>
          <a:prstGeom prst="rect">
            <a:avLst/>
          </a:prstGeom>
        </p:spPr>
      </p:pic>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3658588"/>
            <a:ext cx="12192000" cy="3199413"/>
          </a:xfrm>
          <a:prstGeom prst="rect">
            <a:avLst/>
          </a:prstGeom>
        </p:spPr>
      </p:pic>
      <p:sp>
        <p:nvSpPr>
          <p:cNvPr id="15" name="矩形 3">
            <a:extLst>
              <a:ext uri="{FF2B5EF4-FFF2-40B4-BE49-F238E27FC236}">
                <a16:creationId xmlns:a16="http://schemas.microsoft.com/office/drawing/2014/main" id="{28EEE3BA-B370-4476-ADB8-5995FB1E8135}"/>
              </a:ext>
            </a:extLst>
          </p:cNvPr>
          <p:cNvSpPr/>
          <p:nvPr/>
        </p:nvSpPr>
        <p:spPr>
          <a:xfrm>
            <a:off x="1202219" y="711125"/>
            <a:ext cx="9862940" cy="3614611"/>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18" name="TextBox 17">
            <a:extLst>
              <a:ext uri="{FF2B5EF4-FFF2-40B4-BE49-F238E27FC236}">
                <a16:creationId xmlns:a16="http://schemas.microsoft.com/office/drawing/2014/main" id="{1A9877D6-13F0-4F15-B500-598110014254}"/>
              </a:ext>
            </a:extLst>
          </p:cNvPr>
          <p:cNvSpPr txBox="1"/>
          <p:nvPr/>
        </p:nvSpPr>
        <p:spPr>
          <a:xfrm>
            <a:off x="1727688" y="1278762"/>
            <a:ext cx="8812002" cy="2308324"/>
          </a:xfrm>
          <a:prstGeom prst="rect">
            <a:avLst/>
          </a:prstGeom>
          <a:noFill/>
        </p:spPr>
        <p:txBody>
          <a:bodyPr wrap="square">
            <a:spAutoFit/>
          </a:bodyPr>
          <a:lstStyle/>
          <a:p>
            <a:pPr algn="ctr">
              <a:defRPr/>
            </a:pPr>
            <a:r>
              <a:rPr lang="en-US" sz="4800" b="1">
                <a:latin typeface="Calisto MT" panose="02040603050505030304" pitchFamily="18" charset="0"/>
              </a:rPr>
              <a:t>Em hãy kể tên một số nhà khoa học đã có nhiều đóng góp cho sự phát triển của đất nước ?</a:t>
            </a:r>
            <a:endParaRPr lang="en-US" sz="4800" b="1" dirty="0">
              <a:latin typeface="Calisto MT" panose="02040603050505030304" pitchFamily="18" charset="0"/>
            </a:endParaRPr>
          </a:p>
        </p:txBody>
      </p:sp>
    </p:spTree>
    <p:extLst>
      <p:ext uri="{BB962C8B-B14F-4D97-AF65-F5344CB8AC3E}">
        <p14:creationId xmlns:p14="http://schemas.microsoft.com/office/powerpoint/2010/main" val="503069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5537200"/>
            <a:ext cx="12192000" cy="1320801"/>
            <a:chOff x="0" y="4755604"/>
            <a:chExt cx="12192000" cy="2102397"/>
          </a:xfrm>
        </p:grpSpPr>
        <p:sp>
          <p:nvSpPr>
            <p:cNvPr id="23" name="任意多边形 22"/>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3">
            <a:extLst>
              <a:ext uri="{FF2B5EF4-FFF2-40B4-BE49-F238E27FC236}">
                <a16:creationId xmlns:a16="http://schemas.microsoft.com/office/drawing/2014/main" id="{982D3224-61EF-4F83-80A9-E38A321060E5}"/>
              </a:ext>
            </a:extLst>
          </p:cNvPr>
          <p:cNvSpPr/>
          <p:nvPr/>
        </p:nvSpPr>
        <p:spPr>
          <a:xfrm>
            <a:off x="3758141" y="514664"/>
            <a:ext cx="8052835" cy="4943873"/>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8493760" y="4669069"/>
            <a:ext cx="3698240" cy="2188932"/>
          </a:xfrm>
          <a:prstGeom prst="rect">
            <a:avLst/>
          </a:prstGeom>
        </p:spPr>
      </p:pic>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548640" y="4669069"/>
            <a:ext cx="3698240" cy="2188932"/>
          </a:xfrm>
          <a:prstGeom prst="rect">
            <a:avLst/>
          </a:prstGeom>
        </p:spPr>
      </p:pic>
      <p:sp>
        <p:nvSpPr>
          <p:cNvPr id="14" name="TextBox 3">
            <a:extLst>
              <a:ext uri="{FF2B5EF4-FFF2-40B4-BE49-F238E27FC236}">
                <a16:creationId xmlns:a16="http://schemas.microsoft.com/office/drawing/2014/main" id="{1B89D147-77AD-4F70-9F70-F4403726ED96}"/>
              </a:ext>
            </a:extLst>
          </p:cNvPr>
          <p:cNvSpPr txBox="1">
            <a:spLocks noChangeArrowheads="1"/>
          </p:cNvSpPr>
          <p:nvPr/>
        </p:nvSpPr>
        <p:spPr bwMode="auto">
          <a:xfrm>
            <a:off x="3900307" y="626445"/>
            <a:ext cx="776850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200" b="1">
                <a:latin typeface="Times New Roman" panose="02020603050405020304" pitchFamily="18" charset="0"/>
              </a:rPr>
              <a:t>     	</a:t>
            </a:r>
            <a:r>
              <a:rPr lang="en-US" altLang="en-US" sz="2200" b="1">
                <a:solidFill>
                  <a:srgbClr val="FF0000"/>
                </a:solidFill>
                <a:latin typeface="Times New Roman" panose="02020603050405020304" pitchFamily="18" charset="0"/>
              </a:rPr>
              <a:t>T</a:t>
            </a:r>
            <a:r>
              <a:rPr lang="vi-VN" altLang="en-US" sz="2200" b="1">
                <a:solidFill>
                  <a:srgbClr val="FF0000"/>
                </a:solidFill>
                <a:latin typeface="Times New Roman" panose="02020603050405020304" pitchFamily="18" charset="0"/>
              </a:rPr>
              <a:t>ôn Thất Tùng</a:t>
            </a:r>
            <a:r>
              <a:rPr lang="vi-VN" altLang="en-US" sz="2200">
                <a:latin typeface="Times New Roman" panose="02020603050405020304" pitchFamily="18" charset="0"/>
              </a:rPr>
              <a:t> là một</a:t>
            </a:r>
            <a:r>
              <a:rPr lang="en-US" altLang="en-US" sz="2200">
                <a:latin typeface="Times New Roman" panose="02020603050405020304" pitchFamily="18" charset="0"/>
              </a:rPr>
              <a:t> bác sĩ phẫu thuật</a:t>
            </a:r>
            <a:r>
              <a:rPr lang="vi-VN" altLang="en-US" sz="2200">
                <a:latin typeface="Times New Roman" panose="02020603050405020304" pitchFamily="18" charset="0"/>
              </a:rPr>
              <a:t> nổi danh trong lĩnh vực nghiên cứu về </a:t>
            </a:r>
            <a:r>
              <a:rPr lang="en-US" altLang="en-US" sz="2200">
                <a:latin typeface="Times New Roman" panose="02020603050405020304" pitchFamily="18" charset="0"/>
              </a:rPr>
              <a:t>gan</a:t>
            </a:r>
            <a:r>
              <a:rPr lang="vi-VN" altLang="en-US" sz="2200">
                <a:latin typeface="Times New Roman" panose="02020603050405020304" pitchFamily="18" charset="0"/>
              </a:rPr>
              <a:t>. Ông được biết đến là tác giả của "phương pháp cắt gan khô“</a:t>
            </a:r>
            <a:r>
              <a:rPr lang="en-US" altLang="en-US" sz="2200">
                <a:latin typeface="Times New Roman" panose="02020603050405020304" pitchFamily="18" charset="0"/>
              </a:rPr>
              <a:t>. </a:t>
            </a:r>
          </a:p>
          <a:p>
            <a:pPr algn="just">
              <a:spcBef>
                <a:spcPct val="0"/>
              </a:spcBef>
              <a:buFontTx/>
              <a:buNone/>
            </a:pPr>
            <a:r>
              <a:rPr lang="en-US" altLang="en-US" sz="2200">
                <a:latin typeface="Times New Roman" panose="02020603050405020304" pitchFamily="18" charset="0"/>
              </a:rPr>
              <a:t>       	</a:t>
            </a:r>
            <a:r>
              <a:rPr lang="vi-VN" altLang="en-US" sz="2200">
                <a:latin typeface="Times New Roman" panose="02020603050405020304" pitchFamily="18" charset="0"/>
              </a:rPr>
              <a:t>Trong thời kỳ chiến tranh ác liệt, ông cùng với Giáo sư Đặng Văn Ngữ đã góp phần sản</a:t>
            </a:r>
            <a:r>
              <a:rPr lang="en-US" altLang="en-US" sz="2200">
                <a:latin typeface="Times New Roman" panose="02020603050405020304" pitchFamily="18" charset="0"/>
              </a:rPr>
              <a:t> </a:t>
            </a:r>
            <a:r>
              <a:rPr lang="vi-VN" altLang="en-US" sz="2200">
                <a:latin typeface="Times New Roman" panose="02020603050405020304" pitchFamily="18" charset="0"/>
              </a:rPr>
              <a:t>xuất penicillin phục vụ thương bệnh binh trong điều kiện dã chiến.</a:t>
            </a:r>
            <a:r>
              <a:rPr lang="en-US" altLang="en-US" sz="2200">
                <a:latin typeface="Times New Roman" panose="02020603050405020304" pitchFamily="18" charset="0"/>
              </a:rPr>
              <a:t> </a:t>
            </a:r>
            <a:r>
              <a:rPr lang="vi-VN" altLang="en-US" sz="2200">
                <a:latin typeface="Times New Roman" panose="02020603050405020304" pitchFamily="18" charset="0"/>
              </a:rPr>
              <a:t>Năm 1947, ông được cử giữ chức Thứ trưởng Bộ Y tế và giữ chức vụ này cho tới năm 1961.</a:t>
            </a:r>
            <a:r>
              <a:rPr lang="en-US" altLang="en-US" sz="2200">
                <a:latin typeface="Times New Roman" panose="02020603050405020304" pitchFamily="18" charset="0"/>
              </a:rPr>
              <a:t> </a:t>
            </a:r>
            <a:r>
              <a:rPr lang="vi-VN" altLang="en-US" sz="2200">
                <a:latin typeface="Times New Roman" panose="02020603050405020304" pitchFamily="18" charset="0"/>
              </a:rPr>
              <a:t>Từ năm 1954, ông làm Giám đốc bệnh viện Hữu nghị Việt Đức, và giữ cương vị Chủ nhiệm Bộ môn Ngoại Đại học Y Dược Hà Nội.</a:t>
            </a:r>
          </a:p>
          <a:p>
            <a:pPr algn="just">
              <a:spcBef>
                <a:spcPct val="0"/>
              </a:spcBef>
              <a:buFontTx/>
              <a:buNone/>
            </a:pPr>
            <a:r>
              <a:rPr lang="vi-VN" altLang="en-US" sz="2200">
                <a:latin typeface="Times New Roman" panose="02020603050405020304" pitchFamily="18" charset="0"/>
              </a:rPr>
              <a:t>Nǎm 1958, ông là người thực hiện ca mổ tim đầu tiên ở Việt Nam.</a:t>
            </a:r>
          </a:p>
          <a:p>
            <a:pPr algn="just">
              <a:spcBef>
                <a:spcPct val="0"/>
              </a:spcBef>
              <a:buFontTx/>
              <a:buNone/>
            </a:pPr>
            <a:r>
              <a:rPr lang="en-US" altLang="en-US" sz="2200">
                <a:latin typeface="Times New Roman" panose="02020603050405020304" pitchFamily="18" charset="0"/>
              </a:rPr>
              <a:t>          	</a:t>
            </a:r>
            <a:r>
              <a:rPr lang="vi-VN" altLang="en-US" sz="2200">
                <a:latin typeface="Times New Roman" panose="02020603050405020304" pitchFamily="18" charset="0"/>
              </a:rPr>
              <a:t>Ông được phong tặng danh hiệu</a:t>
            </a:r>
            <a:r>
              <a:rPr lang="en-US" altLang="en-US" sz="2200">
                <a:latin typeface="Times New Roman" panose="02020603050405020304" pitchFamily="18" charset="0"/>
              </a:rPr>
              <a:t> Anh hùng Lao động</a:t>
            </a:r>
            <a:r>
              <a:rPr lang="vi-VN" altLang="en-US" sz="2200">
                <a:latin typeface="Times New Roman" panose="02020603050405020304" pitchFamily="18" charset="0"/>
              </a:rPr>
              <a:t>, </a:t>
            </a:r>
            <a:r>
              <a:rPr lang="en-US" altLang="en-US" sz="2200">
                <a:latin typeface="Times New Roman" panose="02020603050405020304" pitchFamily="18" charset="0"/>
              </a:rPr>
              <a:t>thành viên</a:t>
            </a:r>
            <a:r>
              <a:rPr lang="vi-VN" altLang="en-US" sz="2200">
                <a:latin typeface="Times New Roman" panose="02020603050405020304" pitchFamily="18" charset="0"/>
              </a:rPr>
              <a:t> </a:t>
            </a:r>
            <a:r>
              <a:rPr lang="en-US" altLang="en-US" sz="2200">
                <a:latin typeface="Times New Roman" panose="02020603050405020304" pitchFamily="18" charset="0"/>
              </a:rPr>
              <a:t>của các viện Hàn lâm của Liên Xô (Nga), Paris, Đức,… lúc bấy giờ. </a:t>
            </a:r>
            <a:r>
              <a:rPr lang="vi-VN" altLang="en-US" sz="2200">
                <a:latin typeface="Times New Roman" panose="02020603050405020304" pitchFamily="18" charset="0"/>
              </a:rPr>
              <a:t>Ông còn là một giáo sư, đào tạo ra nhiều thế hệ bác sĩ tài năng tại </a:t>
            </a:r>
            <a:r>
              <a:rPr lang="en-US" altLang="en-US" sz="2200">
                <a:latin typeface="Times New Roman" panose="02020603050405020304" pitchFamily="18" charset="0"/>
              </a:rPr>
              <a:t>Trường Đại học Y dược Hà Nội.</a:t>
            </a:r>
          </a:p>
        </p:txBody>
      </p:sp>
      <p:pic>
        <p:nvPicPr>
          <p:cNvPr id="15" name="Picture 2" descr="Tiểu sử GS-BS Tôn Thất Tùng">
            <a:extLst>
              <a:ext uri="{FF2B5EF4-FFF2-40B4-BE49-F238E27FC236}">
                <a16:creationId xmlns:a16="http://schemas.microsoft.com/office/drawing/2014/main" id="{A9F0AA6A-F70A-42AC-A507-CA6F9EA10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60" y="352425"/>
            <a:ext cx="3582739" cy="51847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837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0" y="5537200"/>
            <a:ext cx="12192000" cy="1320801"/>
            <a:chOff x="0" y="4755604"/>
            <a:chExt cx="12192000" cy="2102397"/>
          </a:xfrm>
        </p:grpSpPr>
        <p:sp>
          <p:nvSpPr>
            <p:cNvPr id="23" name="任意多边形 22"/>
            <p:cNvSpPr/>
            <p:nvPr/>
          </p:nvSpPr>
          <p:spPr>
            <a:xfrm>
              <a:off x="0" y="4755604"/>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3">
            <a:extLst>
              <a:ext uri="{FF2B5EF4-FFF2-40B4-BE49-F238E27FC236}">
                <a16:creationId xmlns:a16="http://schemas.microsoft.com/office/drawing/2014/main" id="{982D3224-61EF-4F83-80A9-E38A321060E5}"/>
              </a:ext>
            </a:extLst>
          </p:cNvPr>
          <p:cNvSpPr/>
          <p:nvPr/>
        </p:nvSpPr>
        <p:spPr>
          <a:xfrm>
            <a:off x="3758141" y="514664"/>
            <a:ext cx="8052835" cy="5691264"/>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8493760" y="4669069"/>
            <a:ext cx="3698240" cy="2188932"/>
          </a:xfrm>
          <a:prstGeom prst="rect">
            <a:avLst/>
          </a:prstGeom>
        </p:spPr>
      </p:pic>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l="55664" b="11664"/>
          <a:stretch/>
        </p:blipFill>
        <p:spPr>
          <a:xfrm>
            <a:off x="548640" y="4669069"/>
            <a:ext cx="3698240" cy="2188932"/>
          </a:xfrm>
          <a:prstGeom prst="rect">
            <a:avLst/>
          </a:prstGeom>
        </p:spPr>
      </p:pic>
      <p:pic>
        <p:nvPicPr>
          <p:cNvPr id="10" name="Picture 6" descr="https://cdnmedia.baotintuc.vn/2014/08/16/09/03/dinh1.jpg">
            <a:extLst>
              <a:ext uri="{FF2B5EF4-FFF2-40B4-BE49-F238E27FC236}">
                <a16:creationId xmlns:a16="http://schemas.microsoft.com/office/drawing/2014/main" id="{5B8B6B20-F330-4F18-AAB5-72207A6305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629" y="514664"/>
            <a:ext cx="3231192" cy="482183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5">
            <a:extLst>
              <a:ext uri="{FF2B5EF4-FFF2-40B4-BE49-F238E27FC236}">
                <a16:creationId xmlns:a16="http://schemas.microsoft.com/office/drawing/2014/main" id="{0D8917D6-3AB8-4B5E-9381-8F072FA3A885}"/>
              </a:ext>
            </a:extLst>
          </p:cNvPr>
          <p:cNvSpPr txBox="1">
            <a:spLocks noChangeArrowheads="1"/>
          </p:cNvSpPr>
          <p:nvPr/>
        </p:nvSpPr>
        <p:spPr bwMode="auto">
          <a:xfrm>
            <a:off x="4008577" y="557737"/>
            <a:ext cx="763478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000">
                <a:solidFill>
                  <a:srgbClr val="FF0000"/>
                </a:solidFill>
                <a:latin typeface="Times New Roman" panose="02020603050405020304" pitchFamily="18" charset="0"/>
              </a:rPr>
              <a:t>	</a:t>
            </a:r>
            <a:r>
              <a:rPr lang="vi-VN" altLang="en-US" sz="2000">
                <a:solidFill>
                  <a:srgbClr val="FF0000"/>
                </a:solidFill>
                <a:latin typeface="Times New Roman" panose="02020603050405020304" pitchFamily="18" charset="0"/>
              </a:rPr>
              <a:t>Lương Định Của </a:t>
            </a:r>
            <a:r>
              <a:rPr lang="en-US" altLang="en-US" sz="2000">
                <a:latin typeface="Times New Roman" panose="02020603050405020304" pitchFamily="18" charset="0"/>
              </a:rPr>
              <a:t>thuở nhỏ học rất xuất sắc. Thời niên thiếu, ông đã sang Trung Quốc và Nhật Bản học</a:t>
            </a:r>
            <a:r>
              <a:rPr lang="vi-VN" altLang="en-US" sz="2000">
                <a:latin typeface="Times New Roman" panose="02020603050405020304" pitchFamily="18" charset="0"/>
              </a:rPr>
              <a:t>.</a:t>
            </a:r>
            <a:r>
              <a:rPr lang="en-US" altLang="en-US" sz="2000">
                <a:latin typeface="Times New Roman" panose="02020603050405020304" pitchFamily="18" charset="0"/>
              </a:rPr>
              <a:t> </a:t>
            </a:r>
            <a:r>
              <a:rPr lang="vi-VN" altLang="en-US" sz="2000">
                <a:latin typeface="Times New Roman" panose="02020603050405020304" pitchFamily="18" charset="0"/>
              </a:rPr>
              <a:t>Năm 194</a:t>
            </a:r>
            <a:r>
              <a:rPr lang="en-US" altLang="en-US" sz="2000">
                <a:latin typeface="Times New Roman" panose="02020603050405020304" pitchFamily="18" charset="0"/>
              </a:rPr>
              <a:t>6</a:t>
            </a:r>
            <a:r>
              <a:rPr lang="vi-VN" altLang="en-US" sz="2000">
                <a:latin typeface="Times New Roman" panose="02020603050405020304" pitchFamily="18" charset="0"/>
              </a:rPr>
              <a:t>, ông làm việc tại Viện Thí nghiệm của trường Đại học Kyushu</a:t>
            </a:r>
            <a:r>
              <a:rPr lang="en-US" altLang="en-US" sz="2000">
                <a:latin typeface="Times New Roman" panose="02020603050405020304" pitchFamily="18" charset="0"/>
              </a:rPr>
              <a:t> và t</a:t>
            </a:r>
            <a:r>
              <a:rPr lang="vi-VN" altLang="en-US" sz="2000">
                <a:latin typeface="Times New Roman" panose="02020603050405020304" pitchFamily="18" charset="0"/>
              </a:rPr>
              <a:t>heo học ngành nông nghiệp</a:t>
            </a:r>
            <a:r>
              <a:rPr lang="en-US" altLang="en-US" sz="2000">
                <a:latin typeface="Times New Roman" panose="02020603050405020304" pitchFamily="18" charset="0"/>
              </a:rPr>
              <a:t>, </a:t>
            </a:r>
            <a:r>
              <a:rPr lang="vi-VN" altLang="en-US" sz="2000">
                <a:latin typeface="Times New Roman" panose="02020603050405020304" pitchFamily="18" charset="0"/>
              </a:rPr>
              <a:t>miệt mài học và nghiên cứu khoa học. </a:t>
            </a:r>
            <a:r>
              <a:rPr lang="en-US" altLang="en-US" sz="2000">
                <a:latin typeface="Times New Roman" panose="02020603050405020304" pitchFamily="18" charset="0"/>
              </a:rPr>
              <a:t>Ông </a:t>
            </a:r>
            <a:r>
              <a:rPr lang="vi-VN" altLang="en-US" sz="2000">
                <a:latin typeface="Times New Roman" panose="02020603050405020304" pitchFamily="18" charset="0"/>
              </a:rPr>
              <a:t>tốt nghiệp loại ưu và bảo vệ thành công luận án tiến sĩ nông học, khoa di truyền chọn giống. Đây là học vị cao nhất của ngành nông học Nhật Bản kể từ thời Minh Trị Thiên hoàng. Ông là người thứ 96 trên toàn nước Nhật giành được học vị này trong vòng 10 năm ở Nhật thời kỳ đó.</a:t>
            </a:r>
            <a:br>
              <a:rPr lang="vi-VN" altLang="en-US" sz="2000">
                <a:latin typeface="Times New Roman" panose="02020603050405020304" pitchFamily="18" charset="0"/>
              </a:rPr>
            </a:br>
            <a:br>
              <a:rPr lang="vi-VN" altLang="en-US" sz="2000">
                <a:latin typeface="Times New Roman" panose="02020603050405020304" pitchFamily="18" charset="0"/>
              </a:rPr>
            </a:br>
            <a:r>
              <a:rPr lang="en-US" altLang="en-US" sz="2000">
                <a:latin typeface="Times New Roman" panose="02020603050405020304" pitchFamily="18" charset="0"/>
              </a:rPr>
              <a:t>	</a:t>
            </a:r>
            <a:r>
              <a:rPr lang="vi-VN" altLang="en-US" sz="2000">
                <a:latin typeface="Times New Roman" panose="02020603050405020304" pitchFamily="18" charset="0"/>
              </a:rPr>
              <a:t>Năm 1952, với tình yêu đất nước, ông cùng gia đình từ Nhật Bản trở về phục vụ Tổ quốc.</a:t>
            </a:r>
            <a:r>
              <a:rPr lang="en-US" altLang="en-US" sz="2000">
                <a:latin typeface="Times New Roman" panose="02020603050405020304" pitchFamily="18" charset="0"/>
              </a:rPr>
              <a:t> </a:t>
            </a:r>
            <a:r>
              <a:rPr lang="vi-VN" altLang="en-US" sz="2000">
                <a:latin typeface="Times New Roman" panose="02020603050405020304" pitchFamily="18" charset="0"/>
              </a:rPr>
              <a:t>Lương Định Của là một nhà nông học xuất sắc, người đi đầu trong lĩnh vực cải tạo giống cây trồng của Việt Nam và là ông tổ của giống lúa Nông nghiệp 1, giống lúa lai tạo thành công đầu tiên tại Việt Nam.Tên ông từng được nông dân gọi liền với tên của sản phẩm một cách thân thiết: dưa ông Của, cà chua ông Của, khoai ông Của, lúa ông Của... Còn bạn bè trìu mến gọi ông là “nhà bác học của đồng ruộng”. Ông được đánh giá là một trong những chuyên gia nông nghiệp hàng đầu của Việt Nam và là một nhà khoa học có uy tín.</a:t>
            </a:r>
            <a:endParaRPr lang="en-US" altLang="en-US" sz="2000">
              <a:latin typeface="Times New Roman" panose="02020603050405020304" pitchFamily="18" charset="0"/>
            </a:endParaRPr>
          </a:p>
        </p:txBody>
      </p:sp>
    </p:spTree>
    <p:extLst>
      <p:ext uri="{BB962C8B-B14F-4D97-AF65-F5344CB8AC3E}">
        <p14:creationId xmlns:p14="http://schemas.microsoft.com/office/powerpoint/2010/main" val="2005615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11" name="Picture 10">
            <a:extLst>
              <a:ext uri="{FF2B5EF4-FFF2-40B4-BE49-F238E27FC236}">
                <a16:creationId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711646" y="1154700"/>
            <a:ext cx="4431990" cy="5991394"/>
          </a:xfrm>
          <a:prstGeom prst="rect">
            <a:avLst/>
          </a:prstGeom>
        </p:spPr>
      </p:pic>
      <p:pic>
        <p:nvPicPr>
          <p:cNvPr id="12" name="图片 3">
            <a:extLst>
              <a:ext uri="{FF2B5EF4-FFF2-40B4-BE49-F238E27FC236}">
                <a16:creationId xmlns:a16="http://schemas.microsoft.com/office/drawing/2014/main" id="{6B84C246-2431-410E-85EB-1F588A114D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39281" y="650486"/>
            <a:ext cx="5913438"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
            <a:extLst>
              <a:ext uri="{FF2B5EF4-FFF2-40B4-BE49-F238E27FC236}">
                <a16:creationId xmlns:a16="http://schemas.microsoft.com/office/drawing/2014/main" id="{5D0393B1-9109-4244-B6FE-0427EA4BB9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66583">
            <a:off x="1102519" y="1593461"/>
            <a:ext cx="2409825"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5EEDA13B-2E1F-4B02-ADB2-2B6AA76CB41D}"/>
              </a:ext>
            </a:extLst>
          </p:cNvPr>
          <p:cNvSpPr/>
          <p:nvPr/>
        </p:nvSpPr>
        <p:spPr>
          <a:xfrm>
            <a:off x="3139281" y="2058878"/>
            <a:ext cx="5861050" cy="1754188"/>
          </a:xfrm>
          <a:prstGeom prst="rect">
            <a:avLst/>
          </a:prstGeom>
          <a:noFill/>
        </p:spPr>
        <p:txBody>
          <a:bodyPr>
            <a:spAutoFit/>
          </a:bodyPr>
          <a:lstStyle/>
          <a:p>
            <a:pPr algn="ctr" eaLnBrk="1" fontAlgn="auto" hangingPunct="1">
              <a:spcBef>
                <a:spcPts val="0"/>
              </a:spcBef>
              <a:spcAft>
                <a:spcPts val="0"/>
              </a:spcAft>
              <a:defRPr/>
            </a:pPr>
            <a:r>
              <a:rPr lang="en-US" sz="5400" b="1">
                <a:ln w="0"/>
                <a:solidFill>
                  <a:srgbClr val="002060"/>
                </a:solidFill>
                <a:effectLst>
                  <a:outerShdw blurRad="38100" dist="19050" dir="2700000" algn="tl" rotWithShape="0">
                    <a:schemeClr val="dk1">
                      <a:alpha val="40000"/>
                    </a:schemeClr>
                  </a:outerShdw>
                </a:effectLst>
                <a:latin typeface="Calisto MT" panose="02040603050505030304" pitchFamily="18" charset="0"/>
                <a:cs typeface="Times New Roman" panose="02020603050405020304" pitchFamily="18" charset="0"/>
              </a:rPr>
              <a:t>LUYỆN ĐỌC DIỄN CẢM</a:t>
            </a:r>
            <a:endParaRPr lang="en-US" sz="5400" b="1" dirty="0">
              <a:ln w="0"/>
              <a:solidFill>
                <a:srgbClr val="002060"/>
              </a:solidFill>
              <a:effectLst>
                <a:outerShdw blurRad="38100" dist="19050" dir="2700000" algn="tl" rotWithShape="0">
                  <a:schemeClr val="dk1">
                    <a:alpha val="40000"/>
                  </a:schemeClr>
                </a:outerShdw>
              </a:effectLst>
              <a:latin typeface="Calisto MT" panose="02040603050505030304" pitchFamily="18" charset="0"/>
              <a:cs typeface="Times New Roman" panose="02020603050405020304" pitchFamily="18" charset="0"/>
            </a:endParaRPr>
          </a:p>
        </p:txBody>
      </p:sp>
    </p:spTree>
    <p:extLst>
      <p:ext uri="{BB962C8B-B14F-4D97-AF65-F5344CB8AC3E}">
        <p14:creationId xmlns:p14="http://schemas.microsoft.com/office/powerpoint/2010/main" val="399195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a16="http://schemas.microsoft.com/office/drawing/2014/main" id="{28EEE3BA-B370-4476-ADB8-5995FB1E8135}"/>
              </a:ext>
            </a:extLst>
          </p:cNvPr>
          <p:cNvSpPr/>
          <p:nvPr/>
        </p:nvSpPr>
        <p:spPr>
          <a:xfrm>
            <a:off x="618896" y="1806372"/>
            <a:ext cx="11314603" cy="4420846"/>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a16="http://schemas.microsoft.com/office/drawing/2014/main"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153FDA0-DC7D-4CE1-AE82-46033489F69B}"/>
              </a:ext>
            </a:extLst>
          </p:cNvPr>
          <p:cNvSpPr/>
          <p:nvPr/>
        </p:nvSpPr>
        <p:spPr>
          <a:xfrm>
            <a:off x="2349439" y="377030"/>
            <a:ext cx="7493121"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lumMod val="50000"/>
                  </a:schemeClr>
                </a:solidFill>
                <a:latin typeface="Calisto MT" panose="02040603050505030304" pitchFamily="18" charset="0"/>
              </a:rPr>
              <a:t>LUYỆN ĐỌC DIỄN CẢM</a:t>
            </a:r>
          </a:p>
        </p:txBody>
      </p:sp>
      <p:sp>
        <p:nvSpPr>
          <p:cNvPr id="16" name="Rectangle 1">
            <a:extLst>
              <a:ext uri="{FF2B5EF4-FFF2-40B4-BE49-F238E27FC236}">
                <a16:creationId xmlns:a16="http://schemas.microsoft.com/office/drawing/2014/main" id="{6AFF4607-CEA6-49FF-82AB-987CAD9FB7FC}"/>
              </a:ext>
            </a:extLst>
          </p:cNvPr>
          <p:cNvSpPr>
            <a:spLocks noChangeArrowheads="1"/>
          </p:cNvSpPr>
          <p:nvPr/>
        </p:nvSpPr>
        <p:spPr bwMode="auto">
          <a:xfrm>
            <a:off x="1044708" y="2185914"/>
            <a:ext cx="1046297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3000">
                <a:solidFill>
                  <a:srgbClr val="000000"/>
                </a:solidFill>
                <a:latin typeface="Times New Roman" panose="02020603050405020304" pitchFamily="18" charset="0"/>
              </a:rPr>
              <a:t>	</a:t>
            </a:r>
            <a:r>
              <a:rPr lang="vi-VN" altLang="en-US" sz="3000">
                <a:solidFill>
                  <a:srgbClr val="000000"/>
                </a:solidFill>
                <a:latin typeface="Times New Roman" panose="02020603050405020304" pitchFamily="18" charset="0"/>
              </a:rPr>
              <a:t>Năm 1946, nghe theo tiếng gọi </a:t>
            </a:r>
            <a:r>
              <a:rPr lang="vi-VN" altLang="en-US" sz="3000">
                <a:solidFill>
                  <a:srgbClr val="FF0000"/>
                </a:solidFill>
                <a:latin typeface="Times New Roman" panose="02020603050405020304" pitchFamily="18" charset="0"/>
              </a:rPr>
              <a:t>thiêng liêng </a:t>
            </a:r>
            <a:r>
              <a:rPr lang="vi-VN" altLang="en-US" sz="3000">
                <a:solidFill>
                  <a:srgbClr val="000000"/>
                </a:solidFill>
                <a:latin typeface="Times New Roman" panose="02020603050405020304" pitchFamily="18" charset="0"/>
              </a:rPr>
              <a:t>của Tổ quốc, ông rời bỏ cuộc sống đầy đủ tiện nghi ở nước ngoài, theo Bác Hồ </a:t>
            </a:r>
            <a:r>
              <a:rPr lang="vi-VN" altLang="en-US" sz="3000">
                <a:solidFill>
                  <a:srgbClr val="FF0000"/>
                </a:solidFill>
                <a:latin typeface="Times New Roman" panose="02020603050405020304" pitchFamily="18" charset="0"/>
              </a:rPr>
              <a:t>về nước</a:t>
            </a:r>
            <a:r>
              <a:rPr lang="vi-VN" altLang="en-US" sz="3000">
                <a:solidFill>
                  <a:srgbClr val="000000"/>
                </a:solidFill>
                <a:latin typeface="Times New Roman" panose="02020603050405020304" pitchFamily="18" charset="0"/>
              </a:rPr>
              <a:t>. Ông được Bác Hồ đặt tên mới là Trần Đại Nghĩa </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và giao nhiệm vụ </a:t>
            </a:r>
            <a:r>
              <a:rPr lang="vi-VN" altLang="en-US" sz="3000">
                <a:solidFill>
                  <a:srgbClr val="FF0000"/>
                </a:solidFill>
                <a:latin typeface="Times New Roman" panose="02020603050405020304" pitchFamily="18" charset="0"/>
              </a:rPr>
              <a:t>nghiên cứu </a:t>
            </a:r>
            <a:r>
              <a:rPr lang="vi-VN" altLang="en-US" sz="3000">
                <a:solidFill>
                  <a:srgbClr val="000000"/>
                </a:solidFill>
                <a:latin typeface="Times New Roman" panose="02020603050405020304" pitchFamily="18" charset="0"/>
              </a:rPr>
              <a:t>chế tạo vũ khí </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phục vụ cuộc kháng chiến chống thực dân Pháp. Trên cương vị Cục trưởng Cục Quân giới, ông đã cùng anh em </a:t>
            </a:r>
            <a:r>
              <a:rPr lang="vi-VN" altLang="en-US" sz="3000">
                <a:solidFill>
                  <a:srgbClr val="FF0000"/>
                </a:solidFill>
                <a:latin typeface="Times New Roman" panose="02020603050405020304" pitchFamily="18" charset="0"/>
              </a:rPr>
              <a:t>miệt mài </a:t>
            </a:r>
            <a:r>
              <a:rPr lang="vi-VN" altLang="en-US" sz="3000">
                <a:latin typeface="Times New Roman" panose="02020603050405020304" pitchFamily="18" charset="0"/>
              </a:rPr>
              <a:t>nghiên cứu</a:t>
            </a:r>
            <a:r>
              <a:rPr lang="vi-VN" altLang="en-US" sz="3000">
                <a:solidFill>
                  <a:srgbClr val="000000"/>
                </a:solidFill>
                <a:latin typeface="Times New Roman" panose="02020603050405020304" pitchFamily="18" charset="0"/>
              </a:rPr>
              <a:t>, chế ra những loại vũ khí có sức </a:t>
            </a:r>
            <a:r>
              <a:rPr lang="vi-VN" altLang="en-US" sz="3000">
                <a:solidFill>
                  <a:srgbClr val="FF0000"/>
                </a:solidFill>
                <a:latin typeface="Times New Roman" panose="02020603050405020304" pitchFamily="18" charset="0"/>
              </a:rPr>
              <a:t>công phá lớn </a:t>
            </a:r>
            <a:r>
              <a:rPr lang="vi-VN" altLang="en-US" sz="3000">
                <a:solidFill>
                  <a:srgbClr val="000000"/>
                </a:solidFill>
                <a:latin typeface="Times New Roman" panose="02020603050405020304" pitchFamily="18" charset="0"/>
              </a:rPr>
              <a:t>như</a:t>
            </a:r>
            <a:r>
              <a:rPr lang="en-US" altLang="en-US" sz="3000">
                <a:solidFill>
                  <a:srgbClr val="FF0000"/>
                </a:solidFill>
                <a:latin typeface="Times New Roman" panose="02020603050405020304" pitchFamily="18" charset="0"/>
              </a:rPr>
              <a:t>/</a:t>
            </a:r>
            <a:r>
              <a:rPr lang="vi-VN" altLang="en-US" sz="3000">
                <a:solidFill>
                  <a:srgbClr val="000000"/>
                </a:solidFill>
                <a:latin typeface="Times New Roman" panose="02020603050405020304" pitchFamily="18" charset="0"/>
              </a:rPr>
              <a:t> ba-dô-ca, súng không giật, bom bay tiêu diệt xe tăng và lô cốt của giặc.</a:t>
            </a:r>
            <a:endParaRPr lang="en-US" altLang="en-US" sz="3000">
              <a:latin typeface="Times New Roman" panose="02020603050405020304" pitchFamily="18" charset="0"/>
            </a:endParaRPr>
          </a:p>
        </p:txBody>
      </p:sp>
    </p:spTree>
    <p:extLst>
      <p:ext uri="{BB962C8B-B14F-4D97-AF65-F5344CB8AC3E}">
        <p14:creationId xmlns:p14="http://schemas.microsoft.com/office/powerpoint/2010/main" val="3656413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71380" y="546266"/>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sp>
        <p:nvSpPr>
          <p:cNvPr id="9" name="Rectangle 8">
            <a:extLst>
              <a:ext uri="{FF2B5EF4-FFF2-40B4-BE49-F238E27FC236}">
                <a16:creationId xmlns:a16="http://schemas.microsoft.com/office/drawing/2014/main" id="{43857F9B-0A28-4DA6-A1E1-A6B5EE965DAD}"/>
              </a:ext>
            </a:extLst>
          </p:cNvPr>
          <p:cNvSpPr/>
          <p:nvPr/>
        </p:nvSpPr>
        <p:spPr>
          <a:xfrm>
            <a:off x="3289272" y="106635"/>
            <a:ext cx="5382108" cy="1200329"/>
          </a:xfrm>
          <a:prstGeom prst="rect">
            <a:avLst/>
          </a:prstGeom>
          <a:noFill/>
        </p:spPr>
        <p:txBody>
          <a:bodyPr wrap="square" lIns="91440" tIns="45720" rIns="91440" bIns="45720">
            <a:spAutoFit/>
          </a:bodyPr>
          <a:lstStyle/>
          <a:p>
            <a:pPr algn="ct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Đây</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là</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r>
              <a:rPr lang="en-US" sz="7200" b="1" spc="200" dirty="0" err="1">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ai</a:t>
            </a:r>
            <a:r>
              <a:rPr lang="en-US" sz="7200" b="1"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rPr>
              <a:t> ?</a:t>
            </a:r>
            <a:endParaRPr lang="en-US" sz="7200" b="1" cap="none" spc="200" dirty="0">
              <a:ln w="6350">
                <a:solidFill>
                  <a:schemeClr val="tx1"/>
                </a:solidFill>
              </a:ln>
              <a:blipFill dpi="0" rotWithShape="1">
                <a:blip r:embed="rId7">
                  <a:extLst>
                    <a:ext uri="{28A0092B-C50C-407E-A947-70E740481C1C}">
                      <a14:useLocalDpi xmlns:a14="http://schemas.microsoft.com/office/drawing/2010/main" val="0"/>
                    </a:ext>
                  </a:extLst>
                </a:blip>
                <a:srcRect/>
                <a:stretch>
                  <a:fillRect/>
                </a:stretch>
              </a:blipFill>
              <a:effectLst>
                <a:innerShdw blurRad="50800" dist="50800" dir="8100000">
                  <a:srgbClr val="7D7D7D">
                    <a:alpha val="73000"/>
                  </a:srgbClr>
                </a:innerShdw>
              </a:effectLst>
              <a:latin typeface="Calisto MT" panose="02040603050505030304" pitchFamily="18" charset="0"/>
            </a:endParaRPr>
          </a:p>
        </p:txBody>
      </p:sp>
      <p:sp>
        <p:nvSpPr>
          <p:cNvPr id="12" name="Title 1">
            <a:extLst>
              <a:ext uri="{FF2B5EF4-FFF2-40B4-BE49-F238E27FC236}">
                <a16:creationId xmlns:a16="http://schemas.microsoft.com/office/drawing/2014/main" id="{CAC4B6B6-7A5A-42FE-9ABE-6E4B67D96380}"/>
              </a:ext>
            </a:extLst>
          </p:cNvPr>
          <p:cNvSpPr txBox="1">
            <a:spLocks/>
          </p:cNvSpPr>
          <p:nvPr/>
        </p:nvSpPr>
        <p:spPr>
          <a:xfrm>
            <a:off x="6697503" y="2397311"/>
            <a:ext cx="5060359" cy="2460940"/>
          </a:xfrm>
          <a:prstGeom prst="rect">
            <a:avLst/>
          </a:prstGeom>
        </p:spPr>
        <p:txBody>
          <a:bodyPr vert="horz" lIns="91440" tIns="45720" rIns="91440" bIns="45720" rtlCol="0" anchor="b">
            <a:normAutofit fontScale="9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vi-VN" sz="3600">
                <a:cs typeface="Arial" pitchFamily="34" charset="0"/>
              </a:rPr>
              <a:t>Đây là giáo sư Trần Đại Nghĩa , người đã cống hiến</a:t>
            </a:r>
            <a:r>
              <a:rPr lang="en-US" sz="3600">
                <a:cs typeface="Arial" pitchFamily="34" charset="0"/>
              </a:rPr>
              <a:t> xuất sắc </a:t>
            </a:r>
            <a:r>
              <a:rPr lang="vi-VN" sz="3600">
                <a:cs typeface="Arial" pitchFamily="34" charset="0"/>
              </a:rPr>
              <a:t>cho sự nghiệp quốc phòng và xây dựng nền khoa học trẻ của đất nước.</a:t>
            </a:r>
            <a:r>
              <a:rPr lang="en-US" sz="3600">
                <a:cs typeface="Arial" pitchFamily="34" charset="0"/>
              </a:rPr>
              <a:t> </a:t>
            </a:r>
            <a:endParaRPr lang="vi-VN" sz="3600" dirty="0">
              <a:cs typeface="Arial" pitchFamily="34" charset="0"/>
            </a:endParaRPr>
          </a:p>
        </p:txBody>
      </p:sp>
      <p:pic>
        <p:nvPicPr>
          <p:cNvPr id="14" name="Picture 2">
            <a:extLst>
              <a:ext uri="{FF2B5EF4-FFF2-40B4-BE49-F238E27FC236}">
                <a16:creationId xmlns:a16="http://schemas.microsoft.com/office/drawing/2014/main" id="{0AAD1A65-D283-4A87-8A60-9553563DF9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041" y="1869339"/>
            <a:ext cx="5257800" cy="35168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91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screen">
            <a:extLst>
              <a:ext uri="{28A0092B-C50C-407E-A947-70E740481C1C}">
                <a14:useLocalDpi xmlns:a14="http://schemas.microsoft.com/office/drawing/2010/main"/>
              </a:ext>
            </a:extLst>
          </a:blip>
          <a:srcRect r="40649"/>
          <a:stretch/>
        </p:blipFill>
        <p:spPr>
          <a:xfrm>
            <a:off x="8369245" y="480626"/>
            <a:ext cx="1267469" cy="711843"/>
          </a:xfrm>
          <a:prstGeom prst="rect">
            <a:avLst/>
          </a:prstGeom>
        </p:spPr>
      </p:pic>
      <p:sp>
        <p:nvSpPr>
          <p:cNvPr id="12" name="任意多边形 11"/>
          <p:cNvSpPr/>
          <p:nvPr/>
        </p:nvSpPr>
        <p:spPr>
          <a:xfrm flipH="1">
            <a:off x="5937332" y="5891514"/>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sp>
        <p:nvSpPr>
          <p:cNvPr id="10" name="任意多边形 9"/>
          <p:cNvSpPr/>
          <p:nvPr/>
        </p:nvSpPr>
        <p:spPr>
          <a:xfrm>
            <a:off x="0" y="5426935"/>
            <a:ext cx="9002980" cy="210239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UTM Duepuntozero" panose="02040603050506020204" pitchFamily="18" charset="0"/>
            </a:endParaRPr>
          </a:p>
        </p:txBody>
      </p:sp>
      <p:pic>
        <p:nvPicPr>
          <p:cNvPr id="14" name="图片 13"/>
          <p:cNvPicPr>
            <a:picLocks noChangeAspect="1"/>
          </p:cNvPicPr>
          <p:nvPr/>
        </p:nvPicPr>
        <p:blipFill rotWithShape="1">
          <a:blip r:embed="rId4" cstate="screen">
            <a:extLst>
              <a:ext uri="{28A0092B-C50C-407E-A947-70E740481C1C}">
                <a14:useLocalDpi xmlns:a14="http://schemas.microsoft.com/office/drawing/2010/main"/>
              </a:ext>
            </a:extLst>
          </a:blip>
          <a:srcRect b="11664"/>
          <a:stretch/>
        </p:blipFill>
        <p:spPr>
          <a:xfrm>
            <a:off x="0" y="4329919"/>
            <a:ext cx="12192000" cy="3199413"/>
          </a:xfrm>
          <a:prstGeom prst="rect">
            <a:avLst/>
          </a:prstGeom>
        </p:spPr>
      </p:pic>
      <p:sp>
        <p:nvSpPr>
          <p:cNvPr id="15" name="矩形 3">
            <a:extLst>
              <a:ext uri="{FF2B5EF4-FFF2-40B4-BE49-F238E27FC236}">
                <a16:creationId xmlns:a16="http://schemas.microsoft.com/office/drawing/2014/main" id="{28EEE3BA-B370-4476-ADB8-5995FB1E8135}"/>
              </a:ext>
            </a:extLst>
          </p:cNvPr>
          <p:cNvSpPr/>
          <p:nvPr/>
        </p:nvSpPr>
        <p:spPr>
          <a:xfrm>
            <a:off x="1108970" y="1788846"/>
            <a:ext cx="9974060" cy="3199413"/>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4" name="图片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2956" y="2152770"/>
            <a:ext cx="1733873" cy="967398"/>
          </a:xfrm>
          <a:prstGeom prst="rect">
            <a:avLst/>
          </a:prstGeom>
        </p:spPr>
      </p:pic>
      <p:pic>
        <p:nvPicPr>
          <p:cNvPr id="25" name="图片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20599" y="3791499"/>
            <a:ext cx="1387571" cy="676864"/>
          </a:xfrm>
          <a:prstGeom prst="rect">
            <a:avLst/>
          </a:prstGeom>
        </p:spPr>
      </p:pic>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27" name="图片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80859" y="4593359"/>
            <a:ext cx="325559" cy="376428"/>
          </a:xfrm>
          <a:prstGeom prst="rect">
            <a:avLst/>
          </a:prstGeom>
        </p:spPr>
      </p:pic>
      <p:sp>
        <p:nvSpPr>
          <p:cNvPr id="23" name="TextBox 22">
            <a:extLst>
              <a:ext uri="{FF2B5EF4-FFF2-40B4-BE49-F238E27FC236}">
                <a16:creationId xmlns:a16="http://schemas.microsoft.com/office/drawing/2014/main" id="{C5CAFA01-AFD3-48D2-BC4F-CE3EBAECC85C}"/>
              </a:ext>
            </a:extLst>
          </p:cNvPr>
          <p:cNvSpPr txBox="1"/>
          <p:nvPr/>
        </p:nvSpPr>
        <p:spPr>
          <a:xfrm>
            <a:off x="6556228" y="690474"/>
            <a:ext cx="4659640" cy="461665"/>
          </a:xfrm>
          <a:prstGeom prst="rect">
            <a:avLst/>
          </a:prstGeom>
          <a:noFill/>
        </p:spPr>
        <p:txBody>
          <a:bodyPr wrap="square">
            <a:spAutoFit/>
          </a:bodyPr>
          <a:lstStyle/>
          <a:p>
            <a:pPr marL="0" indent="0" algn="just" eaLnBrk="1" hangingPunct="1">
              <a:spcBef>
                <a:spcPts val="0"/>
              </a:spcBef>
            </a:pPr>
            <a:endParaRPr lang="en-US" altLang="en-US" sz="2400" b="1" dirty="0">
              <a:latin typeface="UTM Khuccamta" panose="020406030505060202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3153FDA0-DC7D-4CE1-AE82-46033489F69B}"/>
              </a:ext>
            </a:extLst>
          </p:cNvPr>
          <p:cNvSpPr/>
          <p:nvPr/>
        </p:nvSpPr>
        <p:spPr>
          <a:xfrm>
            <a:off x="3245540" y="196314"/>
            <a:ext cx="4659640" cy="1061550"/>
          </a:xfrm>
          <a:prstGeom prst="roundRect">
            <a:avLst>
              <a:gd name="adj" fmla="val 33334"/>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lumMod val="50000"/>
                  </a:schemeClr>
                </a:solidFill>
                <a:latin typeface="Calisto MT" panose="02040603050505030304" pitchFamily="18" charset="0"/>
              </a:rPr>
              <a:t>DẶN DÒ</a:t>
            </a:r>
          </a:p>
        </p:txBody>
      </p:sp>
      <p:sp>
        <p:nvSpPr>
          <p:cNvPr id="19" name="TextBox 12">
            <a:extLst>
              <a:ext uri="{FF2B5EF4-FFF2-40B4-BE49-F238E27FC236}">
                <a16:creationId xmlns:a16="http://schemas.microsoft.com/office/drawing/2014/main" id="{C76D642C-ADC4-4787-8476-468EC4845576}"/>
              </a:ext>
            </a:extLst>
          </p:cNvPr>
          <p:cNvSpPr txBox="1">
            <a:spLocks noChangeArrowheads="1"/>
          </p:cNvSpPr>
          <p:nvPr/>
        </p:nvSpPr>
        <p:spPr bwMode="auto">
          <a:xfrm>
            <a:off x="1279947" y="2117441"/>
            <a:ext cx="963210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Char char="-"/>
            </a:pPr>
            <a:r>
              <a:rPr lang="en-US" altLang="en-US" sz="3600">
                <a:latin typeface="Calisto MT" panose="02040603050505030304" pitchFamily="18" charset="0"/>
              </a:rPr>
              <a:t>Luyện đọc bài</a:t>
            </a:r>
          </a:p>
          <a:p>
            <a:pPr algn="just">
              <a:spcBef>
                <a:spcPct val="0"/>
              </a:spcBef>
              <a:buFontTx/>
              <a:buChar char="-"/>
            </a:pPr>
            <a:r>
              <a:rPr lang="en-US" altLang="en-US" sz="3600">
                <a:latin typeface="Calisto MT" panose="02040603050505030304" pitchFamily="18" charset="0"/>
              </a:rPr>
              <a:t>Tìm hiểu thêm một số nhà khoa học khác có đóng góp cho sự phát triển của đất nước</a:t>
            </a:r>
          </a:p>
          <a:p>
            <a:pPr algn="just">
              <a:spcBef>
                <a:spcPct val="0"/>
              </a:spcBef>
              <a:buFontTx/>
              <a:buChar char="-"/>
            </a:pPr>
            <a:r>
              <a:rPr lang="en-US" altLang="en-US" sz="3600">
                <a:latin typeface="Calisto MT" panose="02040603050505030304" pitchFamily="18" charset="0"/>
              </a:rPr>
              <a:t>Chuẩn bị bài sau: Bè xuôi sông La</a:t>
            </a:r>
          </a:p>
        </p:txBody>
      </p:sp>
    </p:spTree>
    <p:extLst>
      <p:ext uri="{BB962C8B-B14F-4D97-AF65-F5344CB8AC3E}">
        <p14:creationId xmlns:p14="http://schemas.microsoft.com/office/powerpoint/2010/main" val="4160979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748630" y="1592340"/>
            <a:ext cx="781502" cy="901424"/>
          </a:xfrm>
          <a:prstGeom prst="rect">
            <a:avLst/>
          </a:prstGeom>
        </p:spPr>
      </p:pic>
      <p:pic>
        <p:nvPicPr>
          <p:cNvPr id="27" name="图片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02124" y="3922028"/>
            <a:ext cx="325559" cy="376428"/>
          </a:xfrm>
          <a:prstGeom prst="rect">
            <a:avLst/>
          </a:prstGeom>
        </p:spPr>
      </p:pic>
      <p:pic>
        <p:nvPicPr>
          <p:cNvPr id="28" name="图片 27"/>
          <p:cNvPicPr>
            <a:picLocks noChangeAspect="1"/>
          </p:cNvPicPr>
          <p:nvPr/>
        </p:nvPicPr>
        <p:blipFill rotWithShape="1">
          <a:blip r:embed="rId5" cstate="screen">
            <a:extLst>
              <a:ext uri="{28A0092B-C50C-407E-A947-70E740481C1C}">
                <a14:useLocalDpi xmlns:a14="http://schemas.microsoft.com/office/drawing/2010/main"/>
              </a:ext>
            </a:extLst>
          </a:blip>
          <a:srcRect r="40649"/>
          <a:stretch/>
        </p:blipFill>
        <p:spPr>
          <a:xfrm>
            <a:off x="219125" y="1029965"/>
            <a:ext cx="1267469" cy="711843"/>
          </a:xfrm>
          <a:prstGeom prst="rect">
            <a:avLst/>
          </a:prstGeom>
        </p:spPr>
      </p:pic>
      <p:pic>
        <p:nvPicPr>
          <p:cNvPr id="11" name="Picture 10">
            <a:extLst>
              <a:ext uri="{FF2B5EF4-FFF2-40B4-BE49-F238E27FC236}">
                <a16:creationId xmlns:a16="http://schemas.microsoft.com/office/drawing/2014/main" id="{31EFF309-BB51-4B33-BDDD-03705EFA3CE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49" b="94064" l="9877" r="89918">
                        <a14:foregroundMark x1="44444" y1="44444" x2="44856" y2="45510"/>
                        <a14:foregroundMark x1="45885" y1="85845" x2="43827" y2="94216"/>
                        <a14:foregroundMark x1="56996" y1="85540" x2="59877" y2="91476"/>
                        <a14:foregroundMark x1="58025" y1="6849" x2="59671" y2="9132"/>
                        <a14:foregroundMark x1="57819" y1="89498" x2="62757" y2="91476"/>
                      </a14:backgroundRemoval>
                    </a14:imgEffect>
                  </a14:imgLayer>
                </a14:imgProps>
              </a:ext>
            </a:extLst>
          </a:blip>
          <a:stretch>
            <a:fillRect/>
          </a:stretch>
        </p:blipFill>
        <p:spPr>
          <a:xfrm rot="201613">
            <a:off x="8711646" y="1154700"/>
            <a:ext cx="4431990" cy="5991394"/>
          </a:xfrm>
          <a:prstGeom prst="rect">
            <a:avLst/>
          </a:prstGeom>
        </p:spPr>
      </p:pic>
      <p:pic>
        <p:nvPicPr>
          <p:cNvPr id="9" name="Picture 8" descr="A picture containing umbrella, accessory, toy&#10;&#10;Description automatically generated">
            <a:extLst>
              <a:ext uri="{FF2B5EF4-FFF2-40B4-BE49-F238E27FC236}">
                <a16:creationId xmlns:a16="http://schemas.microsoft.com/office/drawing/2014/main" id="{B42C1799-599F-4644-93B7-89B3551648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8641" y="2033685"/>
            <a:ext cx="5035998" cy="5035998"/>
          </a:xfrm>
          <a:prstGeom prst="rect">
            <a:avLst/>
          </a:prstGeom>
        </p:spPr>
      </p:pic>
      <p:pic>
        <p:nvPicPr>
          <p:cNvPr id="3" name="Picture 2">
            <a:extLst>
              <a:ext uri="{FF2B5EF4-FFF2-40B4-BE49-F238E27FC236}">
                <a16:creationId xmlns:a16="http://schemas.microsoft.com/office/drawing/2014/main" id="{356E3966-8133-4DC3-95B2-FD5B0E7ACA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9381" y="369334"/>
            <a:ext cx="10028789" cy="3059666"/>
          </a:xfrm>
          <a:prstGeom prst="rect">
            <a:avLst/>
          </a:prstGeom>
        </p:spPr>
      </p:pic>
    </p:spTree>
    <p:extLst>
      <p:ext uri="{BB962C8B-B14F-4D97-AF65-F5344CB8AC3E}">
        <p14:creationId xmlns:p14="http://schemas.microsoft.com/office/powerpoint/2010/main" val="3776361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03" name="TextBox 2">
            <a:extLst>
              <a:ext uri="{FF2B5EF4-FFF2-40B4-BE49-F238E27FC236}">
                <a16:creationId xmlns:a16="http://schemas.microsoft.com/office/drawing/2014/main" id="{1476F231-D73D-4C78-90D6-C42E98C61FB9}"/>
              </a:ext>
            </a:extLst>
          </p:cNvPr>
          <p:cNvSpPr txBox="1">
            <a:spLocks noChangeArrowheads="1"/>
          </p:cNvSpPr>
          <p:nvPr/>
        </p:nvSpPr>
        <p:spPr bwMode="auto">
          <a:xfrm>
            <a:off x="4343400" y="1657350"/>
            <a:ext cx="1673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Tập đọc</a:t>
            </a:r>
            <a:endParaRPr kumimoji="0" lang="vi-VN" altLang="vi-VN"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102404" name="TextBox 3">
            <a:extLst>
              <a:ext uri="{FF2B5EF4-FFF2-40B4-BE49-F238E27FC236}">
                <a16:creationId xmlns:a16="http://schemas.microsoft.com/office/drawing/2014/main" id="{00634431-8D39-4CF9-8BC5-E2C22FE048F8}"/>
              </a:ext>
            </a:extLst>
          </p:cNvPr>
          <p:cNvSpPr txBox="1">
            <a:spLocks noChangeArrowheads="1"/>
          </p:cNvSpPr>
          <p:nvPr/>
        </p:nvSpPr>
        <p:spPr bwMode="auto">
          <a:xfrm>
            <a:off x="2358449" y="2347210"/>
            <a:ext cx="81552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rPr>
              <a:t>Anh hùng Lao động Trần Đại Nghĩa</a:t>
            </a:r>
            <a:endParaRPr kumimoji="0" lang="vi-VN" altLang="vi-VN" sz="3200" b="1" i="0" u="none" strike="noStrike" kern="1200" cap="none" spc="0" normalizeH="0" baseline="0" noProof="0">
              <a:ln>
                <a:noFill/>
              </a:ln>
              <a:solidFill>
                <a:srgbClr val="FFC000"/>
              </a:solidFill>
              <a:effectLst/>
              <a:uLnTx/>
              <a:uFillTx/>
              <a:latin typeface="HP001 4 hàng" panose="020B0603050302020204" pitchFamily="34" charset="0"/>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Tree>
    <p:extLst>
      <p:ext uri="{BB962C8B-B14F-4D97-AF65-F5344CB8AC3E}">
        <p14:creationId xmlns:p14="http://schemas.microsoft.com/office/powerpoint/2010/main" val="902285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220183"/>
            <a:ext cx="9002980" cy="1637818"/>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p:cNvPicPr>
            <a:picLocks noChangeAspect="1"/>
          </p:cNvPicPr>
          <p:nvPr/>
        </p:nvPicPr>
        <p:blipFill rotWithShape="1">
          <a:blip r:embed="rId3"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18" name="文本框 31">
            <a:extLst>
              <a:ext uri="{FF2B5EF4-FFF2-40B4-BE49-F238E27FC236}">
                <a16:creationId xmlns:a16="http://schemas.microsoft.com/office/drawing/2014/main" id="{7A79B87A-4A9B-476C-BAD6-1D26EE9F5C12}"/>
              </a:ext>
            </a:extLst>
          </p:cNvPr>
          <p:cNvSpPr txBox="1"/>
          <p:nvPr/>
        </p:nvSpPr>
        <p:spPr>
          <a:xfrm>
            <a:off x="2119376" y="1618655"/>
            <a:ext cx="7635912" cy="707886"/>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002060"/>
            </a:solidFill>
          </a:ln>
        </p:spPr>
        <p:txBody>
          <a:bodyPr wrap="square">
            <a:spAutoFit/>
          </a:bodyPr>
          <a:lstStyle/>
          <a:p>
            <a:pPr algn="ctr" defTabSz="457200" eaLnBrk="1" fontAlgn="auto" hangingPunct="1">
              <a:spcBef>
                <a:spcPts val="0"/>
              </a:spcBef>
              <a:spcAft>
                <a:spcPts val="0"/>
              </a:spcAft>
              <a:defRPr/>
            </a:pP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Bài</a:t>
            </a:r>
            <a:r>
              <a:rPr lang="en-US" altLang="zh-CN" sz="4000" b="1" spc="300" dirty="0">
                <a:ln>
                  <a:solidFill>
                    <a:srgbClr val="6EBA35"/>
                  </a:solidFill>
                </a:ln>
                <a:solidFill>
                  <a:srgbClr val="566F8B"/>
                </a:solidFill>
                <a:ea typeface="方正姚体" panose="02010601030101010101" pitchFamily="2" charset="-122"/>
                <a:cs typeface="Times New Roman" panose="02020603050405020304" pitchFamily="18" charset="0"/>
              </a:rPr>
              <a:t> </a:t>
            </a: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văn</a:t>
            </a:r>
            <a:r>
              <a:rPr lang="en-US" altLang="zh-CN" sz="4000" b="1" spc="300" dirty="0">
                <a:ln>
                  <a:solidFill>
                    <a:srgbClr val="6EBA35"/>
                  </a:solidFill>
                </a:ln>
                <a:solidFill>
                  <a:srgbClr val="566F8B"/>
                </a:solidFill>
                <a:ea typeface="方正姚体" panose="02010601030101010101" pitchFamily="2" charset="-122"/>
                <a:cs typeface="Times New Roman" panose="02020603050405020304" pitchFamily="18" charset="0"/>
              </a:rPr>
              <a:t> chia </a:t>
            </a:r>
            <a:r>
              <a:rPr lang="en-US" altLang="zh-CN" sz="4000" b="1" spc="300" err="1">
                <a:ln>
                  <a:solidFill>
                    <a:srgbClr val="6EBA35"/>
                  </a:solidFill>
                </a:ln>
                <a:solidFill>
                  <a:srgbClr val="566F8B"/>
                </a:solidFill>
                <a:ea typeface="方正姚体" panose="02010601030101010101" pitchFamily="2" charset="-122"/>
                <a:cs typeface="Times New Roman" panose="02020603050405020304" pitchFamily="18" charset="0"/>
              </a:rPr>
              <a:t>làm</a:t>
            </a:r>
            <a:r>
              <a:rPr lang="en-US" altLang="zh-CN" sz="4000" b="1" spc="300">
                <a:ln>
                  <a:solidFill>
                    <a:srgbClr val="6EBA35"/>
                  </a:solidFill>
                </a:ln>
                <a:solidFill>
                  <a:srgbClr val="566F8B"/>
                </a:solidFill>
                <a:ea typeface="方正姚体" panose="02010601030101010101" pitchFamily="2" charset="-122"/>
                <a:cs typeface="Times New Roman" panose="02020603050405020304" pitchFamily="18" charset="0"/>
              </a:rPr>
              <a:t> 4 </a:t>
            </a:r>
            <a:r>
              <a:rPr lang="en-US" altLang="zh-CN" sz="4000" b="1" spc="300" dirty="0" err="1">
                <a:ln>
                  <a:solidFill>
                    <a:srgbClr val="6EBA35"/>
                  </a:solidFill>
                </a:ln>
                <a:solidFill>
                  <a:srgbClr val="566F8B"/>
                </a:solidFill>
                <a:ea typeface="方正姚体" panose="02010601030101010101" pitchFamily="2" charset="-122"/>
                <a:cs typeface="Times New Roman" panose="02020603050405020304" pitchFamily="18" charset="0"/>
              </a:rPr>
              <a:t>đoạn</a:t>
            </a:r>
            <a:endParaRPr lang="zh-CN" altLang="en-US" sz="4000" b="1" spc="300" dirty="0">
              <a:ln>
                <a:solidFill>
                  <a:srgbClr val="6EBA35"/>
                </a:solidFill>
              </a:ln>
              <a:solidFill>
                <a:srgbClr val="566F8B"/>
              </a:solidFill>
              <a:ea typeface="方正姚体" panose="02010601030101010101" pitchFamily="2" charset="-122"/>
              <a:cs typeface="Times New Roman" panose="02020603050405020304" pitchFamily="18" charset="0"/>
            </a:endParaRPr>
          </a:p>
        </p:txBody>
      </p:sp>
      <p:sp>
        <p:nvSpPr>
          <p:cNvPr id="19" name="Rectangle 1">
            <a:extLst>
              <a:ext uri="{FF2B5EF4-FFF2-40B4-BE49-F238E27FC236}">
                <a16:creationId xmlns:a16="http://schemas.microsoft.com/office/drawing/2014/main" id="{84DCB6C5-7130-4302-B088-93B3F13B9E4C}"/>
              </a:ext>
            </a:extLst>
          </p:cNvPr>
          <p:cNvSpPr>
            <a:spLocks noChangeArrowheads="1"/>
          </p:cNvSpPr>
          <p:nvPr/>
        </p:nvSpPr>
        <p:spPr bwMode="auto">
          <a:xfrm>
            <a:off x="1838771" y="2700177"/>
            <a:ext cx="1035322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a:solidFill>
                  <a:srgbClr val="FF0000"/>
                </a:solidFill>
                <a:latin typeface="Times New Roman" panose="02020603050405020304" pitchFamily="18" charset="0"/>
              </a:rPr>
              <a:t>Đoạn 1: </a:t>
            </a:r>
            <a:r>
              <a:rPr lang="en-US" altLang="en-US" sz="3600" b="1" i="1">
                <a:latin typeface="Times New Roman" panose="02020603050405020304" pitchFamily="18" charset="0"/>
              </a:rPr>
              <a:t>Trần Đại Nghĩa … chế tạo vũ khí.</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2: </a:t>
            </a:r>
            <a:r>
              <a:rPr lang="en-US" altLang="en-US" sz="3600" b="1" i="1">
                <a:latin typeface="Times New Roman" panose="02020603050405020304" pitchFamily="18" charset="0"/>
              </a:rPr>
              <a:t>Năm 1946 … lô cốt của giặc.</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3</a:t>
            </a:r>
            <a:r>
              <a:rPr lang="en-US" altLang="en-US" sz="3600" b="1">
                <a:latin typeface="Times New Roman" panose="02020603050405020304" pitchFamily="18" charset="0"/>
              </a:rPr>
              <a:t>: </a:t>
            </a:r>
            <a:r>
              <a:rPr lang="en-US" altLang="en-US" sz="3600" b="1" i="1">
                <a:latin typeface="Times New Roman" panose="02020603050405020304" pitchFamily="18" charset="0"/>
              </a:rPr>
              <a:t>Bên cạnh … kĩ thuật nhà nước.</a:t>
            </a:r>
            <a:endParaRPr lang="en-US" altLang="en-US" sz="3600" b="1">
              <a:latin typeface="Times New Roman" panose="02020603050405020304" pitchFamily="18" charset="0"/>
            </a:endParaRPr>
          </a:p>
          <a:p>
            <a:pPr algn="just" eaLnBrk="1" hangingPunct="1">
              <a:spcBef>
                <a:spcPct val="0"/>
              </a:spcBef>
              <a:buFontTx/>
              <a:buNone/>
            </a:pPr>
            <a:r>
              <a:rPr lang="en-US" altLang="en-US" sz="3600" b="1">
                <a:solidFill>
                  <a:srgbClr val="FF0000"/>
                </a:solidFill>
                <a:latin typeface="Times New Roman" panose="02020603050405020304" pitchFamily="18" charset="0"/>
              </a:rPr>
              <a:t>Đoạn 4: </a:t>
            </a:r>
            <a:r>
              <a:rPr lang="en-US" altLang="en-US" sz="3600" b="1" i="1">
                <a:latin typeface="Times New Roman" panose="02020603050405020304" pitchFamily="18" charset="0"/>
              </a:rPr>
              <a:t>Những cống hiến … huân chương cao quý.</a:t>
            </a:r>
            <a:endParaRPr lang="en-US" altLang="en-US" sz="3600" b="1">
              <a:latin typeface="Times New Roman" panose="02020603050405020304" pitchFamily="18" charset="0"/>
            </a:endParaRPr>
          </a:p>
        </p:txBody>
      </p:sp>
      <p:sp>
        <p:nvSpPr>
          <p:cNvPr id="20" name="Google Shape;852;p34">
            <a:extLst>
              <a:ext uri="{FF2B5EF4-FFF2-40B4-BE49-F238E27FC236}">
                <a16:creationId xmlns:a16="http://schemas.microsoft.com/office/drawing/2014/main" id="{CB025E10-30CF-47C8-B1AD-52F6972ABED5}"/>
              </a:ext>
            </a:extLst>
          </p:cNvPr>
          <p:cNvSpPr txBox="1">
            <a:spLocks/>
          </p:cNvSpPr>
          <p:nvPr/>
        </p:nvSpPr>
        <p:spPr bwMode="auto">
          <a:xfrm>
            <a:off x="1257300" y="394119"/>
            <a:ext cx="9677400"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Bài chia làm mấy đoạn?</a:t>
            </a:r>
          </a:p>
        </p:txBody>
      </p:sp>
    </p:spTree>
    <p:extLst>
      <p:ext uri="{BB962C8B-B14F-4D97-AF65-F5344CB8AC3E}">
        <p14:creationId xmlns:p14="http://schemas.microsoft.com/office/powerpoint/2010/main" val="116557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circle(in)">
                                      <p:cBhvr>
                                        <p:cTn id="17" dur="20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circle(in)">
                                      <p:cBhvr>
                                        <p:cTn id="22" dur="2000"/>
                                        <p:tgtEl>
                                          <p:spTgt spid="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circle(in)">
                                      <p:cBhvr>
                                        <p:cTn id="27" dur="20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71BADD-CBBE-4BCA-92A1-E0B842AD5763}"/>
              </a:ext>
            </a:extLst>
          </p:cNvPr>
          <p:cNvSpPr/>
          <p:nvPr/>
        </p:nvSpPr>
        <p:spPr>
          <a:xfrm>
            <a:off x="146154" y="591955"/>
            <a:ext cx="11899692" cy="6370975"/>
          </a:xfrm>
          <a:prstGeom prst="rect">
            <a:avLst/>
          </a:prstGeom>
        </p:spPr>
        <p:txBody>
          <a:bodyPr wrap="square">
            <a:spAutoFit/>
          </a:bodyPr>
          <a:lstStyle/>
          <a:p>
            <a:pPr algn="just">
              <a:defRPr/>
            </a:pPr>
            <a:r>
              <a:rPr lang="vi-VN" sz="2400">
                <a:solidFill>
                  <a:srgbClr val="000000"/>
                </a:solidFill>
                <a:latin typeface="+mj-lt"/>
              </a:rPr>
              <a:t>   </a:t>
            </a:r>
            <a:r>
              <a:rPr lang="en-US" sz="2400">
                <a:solidFill>
                  <a:srgbClr val="000000"/>
                </a:solidFill>
                <a:latin typeface="+mj-lt"/>
              </a:rPr>
              <a:t>	</a:t>
            </a:r>
            <a:r>
              <a:rPr lang="vi-VN" sz="2400">
                <a:solidFill>
                  <a:srgbClr val="000000"/>
                </a:solidFill>
                <a:latin typeface="+mj-lt"/>
              </a:rPr>
              <a:t>Trần Đại Nghĩa tên thật là Phạm Quang Lễ, quê ở tỉnh Vĩnh Long. Sau khi học xong bậc trung học ở Sài Gòn, năm 1935, ông sang Pháp học đại học. Ông theo học cả ba ngành kĩ sư cầu cống, kĩ sư điện và kĩ sư hàng không. Ngoài ra, ông còn miệt mài nghiên cứu kĩ thuật chế tạo vũ khí.</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5">
                    <a:lumMod val="75000"/>
                  </a:schemeClr>
                </a:solidFill>
                <a:latin typeface="+mj-lt"/>
              </a:rPr>
              <a:t>Năm 1946, nghe theo tiếng gọi thiêng liêng của Tổ quốc, ông rời bỏ cuộc sống đầy đủ tiện nghi ở nước ngoài, theo Bác Hồ về nước. Ông được Bác Hồ đặt tên mới là Trần Đại Nghĩa và giao nhiệm vụ nghiên cứu chế tạo vũ khí phục vụ cuộc kháng chiến chống thực dân Pháp. Trên cương vị Cục trưởng Cục Quân giới, ông đã cùng anh em miệt mài nghiên cứu, chế ra những loại vũ khí có sức công phá lớn như ba-dô-ca, súng không giật, bom bay tiêu diệt xe tăng và lô cốt của giặc.</a:t>
            </a:r>
          </a:p>
          <a:p>
            <a:pPr algn="just">
              <a:defRPr/>
            </a:pPr>
            <a:r>
              <a:rPr lang="vi-VN" sz="2400">
                <a:solidFill>
                  <a:srgbClr val="000000"/>
                </a:solidFill>
                <a:latin typeface="+mj-lt"/>
              </a:rPr>
              <a:t>   </a:t>
            </a:r>
            <a:r>
              <a:rPr lang="en-US" sz="2400">
                <a:solidFill>
                  <a:srgbClr val="000000"/>
                </a:solidFill>
                <a:latin typeface="+mj-lt"/>
              </a:rPr>
              <a:t>	</a:t>
            </a:r>
            <a:r>
              <a:rPr lang="vi-VN" sz="2400">
                <a:solidFill>
                  <a:srgbClr val="FF0000"/>
                </a:solidFill>
                <a:latin typeface="+mj-lt"/>
              </a:rPr>
              <a:t>Bên cạnh những cống hiến xuất sắc cho sự nghiệp quốc phòng, Giáo sư Trần Đại Nghĩa còn có công lớn trong xây dựng nền khoa học trẻ tuổi của nước nhà. Nhiều năm liền, ông giữ cương vị Chủ nhiệm Ủy ban Khoa học và Kĩ thuật Nhà nước.</a:t>
            </a:r>
          </a:p>
          <a:p>
            <a:pPr algn="just">
              <a:defRPr/>
            </a:pPr>
            <a:r>
              <a:rPr lang="vi-VN" sz="2400">
                <a:solidFill>
                  <a:srgbClr val="000000"/>
                </a:solidFill>
                <a:latin typeface="+mj-lt"/>
              </a:rPr>
              <a:t>   </a:t>
            </a:r>
            <a:r>
              <a:rPr lang="en-US" sz="2400">
                <a:solidFill>
                  <a:srgbClr val="000000"/>
                </a:solidFill>
                <a:latin typeface="+mj-lt"/>
              </a:rPr>
              <a:t>	</a:t>
            </a:r>
            <a:r>
              <a:rPr lang="vi-VN" sz="2400">
                <a:solidFill>
                  <a:schemeClr val="accent6">
                    <a:lumMod val="75000"/>
                  </a:schemeClr>
                </a:solidFill>
                <a:latin typeface="+mj-lt"/>
              </a:rPr>
              <a:t>Những cống hiến của Giáo sư Trần Đại Nghĩa được đánh giá cao. Năm 1948, ông được phong Thiếu tướng. Năm 1952, ông được tuyên dương Anh hùng Lao động. Ông còn được Nhà nước tặng Giải thưởng Hồ Chí Minh và nhiều huân chương cao quý.</a:t>
            </a:r>
          </a:p>
          <a:p>
            <a:pPr algn="r">
              <a:defRPr/>
            </a:pPr>
            <a:r>
              <a:rPr lang="vi-VN" sz="2000" i="1">
                <a:solidFill>
                  <a:srgbClr val="000000"/>
                </a:solidFill>
                <a:latin typeface="+mj-lt"/>
              </a:rPr>
              <a:t>Theo </a:t>
            </a:r>
            <a:r>
              <a:rPr lang="vi-VN" sz="2000">
                <a:solidFill>
                  <a:srgbClr val="000000"/>
                </a:solidFill>
                <a:latin typeface="+mj-lt"/>
              </a:rPr>
              <a:t>TỪ ĐIỂN NHÂN VẬT LỊCH SỬ VIỆT NAM</a:t>
            </a:r>
          </a:p>
        </p:txBody>
      </p:sp>
      <p:sp>
        <p:nvSpPr>
          <p:cNvPr id="11" name="TextBox 3">
            <a:extLst>
              <a:ext uri="{FF2B5EF4-FFF2-40B4-BE49-F238E27FC236}">
                <a16:creationId xmlns:a16="http://schemas.microsoft.com/office/drawing/2014/main" id="{AEF4568F-6AA6-4989-8E09-E53775A00467}"/>
              </a:ext>
            </a:extLst>
          </p:cNvPr>
          <p:cNvSpPr txBox="1">
            <a:spLocks noChangeArrowheads="1"/>
          </p:cNvSpPr>
          <p:nvPr/>
        </p:nvSpPr>
        <p:spPr bwMode="auto">
          <a:xfrm>
            <a:off x="2712595" y="89469"/>
            <a:ext cx="7696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vi-VN" b="1">
                <a:latin typeface="Calisto MT" panose="02040603050505030304" pitchFamily="18" charset="0"/>
              </a:rPr>
              <a:t>Anh hùng Lao động Trần Đại Nghĩa</a:t>
            </a:r>
            <a:endParaRPr lang="vi-VN" altLang="vi-VN" b="1">
              <a:latin typeface="HP001 4 hàng" panose="020B0603050302020204" pitchFamily="34" charset="0"/>
            </a:endParaRPr>
          </a:p>
        </p:txBody>
      </p:sp>
      <p:sp>
        <p:nvSpPr>
          <p:cNvPr id="4" name="Oval 3">
            <a:extLst>
              <a:ext uri="{FF2B5EF4-FFF2-40B4-BE49-F238E27FC236}">
                <a16:creationId xmlns:a16="http://schemas.microsoft.com/office/drawing/2014/main" id="{5009EB78-2A26-4E66-8807-F8F44DEB951D}"/>
              </a:ext>
            </a:extLst>
          </p:cNvPr>
          <p:cNvSpPr/>
          <p:nvPr/>
        </p:nvSpPr>
        <p:spPr>
          <a:xfrm>
            <a:off x="550549" y="563264"/>
            <a:ext cx="524995"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1</a:t>
            </a:r>
          </a:p>
        </p:txBody>
      </p:sp>
      <p:sp>
        <p:nvSpPr>
          <p:cNvPr id="5" name="Oval 4">
            <a:extLst>
              <a:ext uri="{FF2B5EF4-FFF2-40B4-BE49-F238E27FC236}">
                <a16:creationId xmlns:a16="http://schemas.microsoft.com/office/drawing/2014/main" id="{1FFF8BB3-4CA6-4533-88DD-4C2A38232EE1}"/>
              </a:ext>
            </a:extLst>
          </p:cNvPr>
          <p:cNvSpPr/>
          <p:nvPr/>
        </p:nvSpPr>
        <p:spPr>
          <a:xfrm>
            <a:off x="550549" y="2058064"/>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B7ACF340-0D94-45AB-8A35-BB588F158832}"/>
              </a:ext>
            </a:extLst>
          </p:cNvPr>
          <p:cNvSpPr/>
          <p:nvPr/>
        </p:nvSpPr>
        <p:spPr>
          <a:xfrm>
            <a:off x="550549" y="4276219"/>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3</a:t>
            </a:r>
          </a:p>
        </p:txBody>
      </p:sp>
      <p:sp>
        <p:nvSpPr>
          <p:cNvPr id="7" name="Oval 6">
            <a:extLst>
              <a:ext uri="{FF2B5EF4-FFF2-40B4-BE49-F238E27FC236}">
                <a16:creationId xmlns:a16="http://schemas.microsoft.com/office/drawing/2014/main" id="{E0746063-3EA5-4559-B36C-7BB4A5106131}"/>
              </a:ext>
            </a:extLst>
          </p:cNvPr>
          <p:cNvSpPr/>
          <p:nvPr/>
        </p:nvSpPr>
        <p:spPr>
          <a:xfrm>
            <a:off x="550549" y="5307455"/>
            <a:ext cx="524994" cy="463758"/>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latin typeface="Calisto MT" panose="02040603050505030304" pitchFamily="18" charset="0"/>
                <a:cs typeface="Times New Roman" panose="02020603050405020304" pitchFamily="18" charset="0"/>
              </a:rPr>
              <a:t>4</a:t>
            </a:r>
          </a:p>
        </p:txBody>
      </p:sp>
    </p:spTree>
    <p:extLst>
      <p:ext uri="{BB962C8B-B14F-4D97-AF65-F5344CB8AC3E}">
        <p14:creationId xmlns:p14="http://schemas.microsoft.com/office/powerpoint/2010/main" val="277073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146894"/>
            <a:ext cx="9002980" cy="171110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b="11664"/>
          <a:stretch/>
        </p:blipFill>
        <p:spPr>
          <a:xfrm>
            <a:off x="2265323" y="5330075"/>
            <a:ext cx="9217144" cy="1527926"/>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5" name="图片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1864" y="3120168"/>
            <a:ext cx="1387571" cy="676864"/>
          </a:xfrm>
          <a:prstGeom prst="rect">
            <a:avLst/>
          </a:prstGeom>
        </p:spPr>
      </p:pic>
      <p:pic>
        <p:nvPicPr>
          <p:cNvPr id="26" name="图片 25"/>
          <p:cNvPicPr>
            <a:picLocks noChangeAspect="1"/>
          </p:cNvPicPr>
          <p:nvPr/>
        </p:nvPicPr>
        <p:blipFill rotWithShape="1">
          <a:blip r:embed="rId6"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grpSp>
        <p:nvGrpSpPr>
          <p:cNvPr id="16" name="Group 1">
            <a:extLst>
              <a:ext uri="{FF2B5EF4-FFF2-40B4-BE49-F238E27FC236}">
                <a16:creationId xmlns:a16="http://schemas.microsoft.com/office/drawing/2014/main" id="{0A7E79CF-A591-4967-A5B0-A8B4C6AA0E1C}"/>
              </a:ext>
            </a:extLst>
          </p:cNvPr>
          <p:cNvGrpSpPr>
            <a:grpSpLocks/>
          </p:cNvGrpSpPr>
          <p:nvPr/>
        </p:nvGrpSpPr>
        <p:grpSpPr bwMode="auto">
          <a:xfrm>
            <a:off x="1532190" y="1742200"/>
            <a:ext cx="3362643" cy="1401762"/>
            <a:chOff x="1392091" y="2643806"/>
            <a:chExt cx="4050733" cy="1402188"/>
          </a:xfrm>
        </p:grpSpPr>
        <p:pic>
          <p:nvPicPr>
            <p:cNvPr id="18" name="Google Shape;850;p34">
              <a:extLst>
                <a:ext uri="{FF2B5EF4-FFF2-40B4-BE49-F238E27FC236}">
                  <a16:creationId xmlns:a16="http://schemas.microsoft.com/office/drawing/2014/main" id="{CC54C989-FA74-4F25-9799-1E3E559DEF5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851" t="3632" b="4877"/>
            <a:stretch>
              <a:fillRect/>
            </a:stretch>
          </p:blipFill>
          <p:spPr bwMode="auto">
            <a:xfrm>
              <a:off x="1392091" y="2643806"/>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Google Shape;852;p34">
              <a:extLst>
                <a:ext uri="{FF2B5EF4-FFF2-40B4-BE49-F238E27FC236}">
                  <a16:creationId xmlns:a16="http://schemas.microsoft.com/office/drawing/2014/main" id="{BB68B002-81F5-4FC0-B8ED-D46DF8F0480D}"/>
                </a:ext>
              </a:extLst>
            </p:cNvPr>
            <p:cNvSpPr txBox="1">
              <a:spLocks/>
            </p:cNvSpPr>
            <p:nvPr/>
          </p:nvSpPr>
          <p:spPr>
            <a:xfrm>
              <a:off x="1891821" y="2878827"/>
              <a:ext cx="3096868" cy="828927"/>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4000" b="0" i="1">
                  <a:solidFill>
                    <a:schemeClr val="tx1">
                      <a:lumMod val="25000"/>
                    </a:schemeClr>
                  </a:solidFill>
                  <a:effectLst>
                    <a:outerShdw blurRad="38100" dist="38100" dir="2700000" algn="tl">
                      <a:srgbClr val="000000">
                        <a:alpha val="43137"/>
                      </a:srgbClr>
                    </a:outerShdw>
                  </a:effectLst>
                  <a:latin typeface="Times New Roman" panose="02020603050405020304" pitchFamily="18" charset="0"/>
                </a:rPr>
                <a:t>cầu cống</a:t>
              </a:r>
              <a:endParaRPr lang="en-US" sz="1200" b="0" i="1">
                <a:solidFill>
                  <a:schemeClr val="tx1">
                    <a:lumMod val="25000"/>
                  </a:schemeClr>
                </a:solidFill>
                <a:effectLst>
                  <a:outerShdw blurRad="38100" dist="38100" dir="2700000" algn="tl">
                    <a:srgbClr val="000000">
                      <a:alpha val="43137"/>
                    </a:srgbClr>
                  </a:outerShdw>
                </a:effectLst>
              </a:endParaRPr>
            </a:p>
          </p:txBody>
        </p:sp>
      </p:grpSp>
      <p:grpSp>
        <p:nvGrpSpPr>
          <p:cNvPr id="22" name="Group 2">
            <a:extLst>
              <a:ext uri="{FF2B5EF4-FFF2-40B4-BE49-F238E27FC236}">
                <a16:creationId xmlns:a16="http://schemas.microsoft.com/office/drawing/2014/main" id="{82880214-B3EA-4043-95E9-7EF69454C4D5}"/>
              </a:ext>
            </a:extLst>
          </p:cNvPr>
          <p:cNvGrpSpPr>
            <a:grpSpLocks/>
          </p:cNvGrpSpPr>
          <p:nvPr/>
        </p:nvGrpSpPr>
        <p:grpSpPr bwMode="auto">
          <a:xfrm>
            <a:off x="5538829" y="1666377"/>
            <a:ext cx="3525837" cy="1403350"/>
            <a:chOff x="5048697" y="2602301"/>
            <a:chExt cx="4354716" cy="1402188"/>
          </a:xfrm>
        </p:grpSpPr>
        <p:pic>
          <p:nvPicPr>
            <p:cNvPr id="23" name="Google Shape;850;p34">
              <a:extLst>
                <a:ext uri="{FF2B5EF4-FFF2-40B4-BE49-F238E27FC236}">
                  <a16:creationId xmlns:a16="http://schemas.microsoft.com/office/drawing/2014/main" id="{45BFB4EF-7BA6-4454-B5ED-2EBCA29868F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851" t="3632" b="4877"/>
            <a:stretch>
              <a:fillRect/>
            </a:stretch>
          </p:blipFill>
          <p:spPr bwMode="auto">
            <a:xfrm>
              <a:off x="5161475" y="2602301"/>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Google Shape;852;p34">
              <a:extLst>
                <a:ext uri="{FF2B5EF4-FFF2-40B4-BE49-F238E27FC236}">
                  <a16:creationId xmlns:a16="http://schemas.microsoft.com/office/drawing/2014/main" id="{0A5398B5-0CBA-4413-B3DD-59A06995E665}"/>
                </a:ext>
              </a:extLst>
            </p:cNvPr>
            <p:cNvSpPr txBox="1">
              <a:spLocks/>
            </p:cNvSpPr>
            <p:nvPr/>
          </p:nvSpPr>
          <p:spPr>
            <a:xfrm>
              <a:off x="5048697" y="2902091"/>
              <a:ext cx="4354716" cy="827989"/>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r>
                <a:rPr lang="en-US" sz="4000" b="0" i="1">
                  <a:solidFill>
                    <a:schemeClr val="tx1"/>
                  </a:solidFill>
                  <a:effectLst>
                    <a:outerShdw blurRad="38100" dist="38100" dir="2700000" algn="tl">
                      <a:srgbClr val="000000">
                        <a:alpha val="43137"/>
                      </a:srgbClr>
                    </a:outerShdw>
                  </a:effectLst>
                  <a:latin typeface="Times New Roman" panose="02020603050405020304" pitchFamily="18" charset="0"/>
                </a:rPr>
                <a:t>ba-dô-ca</a:t>
              </a:r>
              <a:endParaRPr lang="en-US" sz="1200" b="0" i="1">
                <a:solidFill>
                  <a:schemeClr val="tx1"/>
                </a:solidFill>
                <a:effectLst>
                  <a:outerShdw blurRad="38100" dist="38100" dir="2700000" algn="tl">
                    <a:srgbClr val="000000">
                      <a:alpha val="43137"/>
                    </a:srgbClr>
                  </a:outerShdw>
                </a:effectLst>
              </a:endParaRPr>
            </a:p>
          </p:txBody>
        </p:sp>
      </p:grpSp>
      <p:grpSp>
        <p:nvGrpSpPr>
          <p:cNvPr id="33" name="Group 23">
            <a:extLst>
              <a:ext uri="{FF2B5EF4-FFF2-40B4-BE49-F238E27FC236}">
                <a16:creationId xmlns:a16="http://schemas.microsoft.com/office/drawing/2014/main" id="{3458252F-8FE3-4FCE-8FC6-4449BA073100}"/>
              </a:ext>
            </a:extLst>
          </p:cNvPr>
          <p:cNvGrpSpPr>
            <a:grpSpLocks/>
          </p:cNvGrpSpPr>
          <p:nvPr/>
        </p:nvGrpSpPr>
        <p:grpSpPr bwMode="auto">
          <a:xfrm>
            <a:off x="2492191" y="3716611"/>
            <a:ext cx="4051300" cy="1403350"/>
            <a:chOff x="3865613" y="4534912"/>
            <a:chExt cx="4050733" cy="1402188"/>
          </a:xfrm>
        </p:grpSpPr>
        <p:pic>
          <p:nvPicPr>
            <p:cNvPr id="34" name="Google Shape;850;p34">
              <a:extLst>
                <a:ext uri="{FF2B5EF4-FFF2-40B4-BE49-F238E27FC236}">
                  <a16:creationId xmlns:a16="http://schemas.microsoft.com/office/drawing/2014/main" id="{D0607313-B044-421A-8342-40C1C7B37F9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851" t="3632" b="4877"/>
            <a:stretch>
              <a:fillRect/>
            </a:stretch>
          </p:blipFill>
          <p:spPr bwMode="auto">
            <a:xfrm>
              <a:off x="3865613" y="4534912"/>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Google Shape;852;p34">
              <a:extLst>
                <a:ext uri="{FF2B5EF4-FFF2-40B4-BE49-F238E27FC236}">
                  <a16:creationId xmlns:a16="http://schemas.microsoft.com/office/drawing/2014/main" id="{F33B24E8-247E-449E-A15D-D06F061E4F8C}"/>
                </a:ext>
              </a:extLst>
            </p:cNvPr>
            <p:cNvSpPr txBox="1">
              <a:spLocks/>
            </p:cNvSpPr>
            <p:nvPr/>
          </p:nvSpPr>
          <p:spPr>
            <a:xfrm>
              <a:off x="4222751" y="4807736"/>
              <a:ext cx="3382489" cy="827989"/>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br>
                <a:rPr lang="en-US" sz="1200" b="0" i="1">
                  <a:solidFill>
                    <a:schemeClr val="tx1">
                      <a:lumMod val="25000"/>
                    </a:schemeClr>
                  </a:solidFill>
                  <a:effectLst>
                    <a:outerShdw blurRad="38100" dist="38100" dir="2700000" algn="tl">
                      <a:srgbClr val="000000">
                        <a:alpha val="43137"/>
                      </a:srgbClr>
                    </a:outerShdw>
                  </a:effectLst>
                </a:rPr>
              </a:br>
              <a:r>
                <a:rPr lang="en-US" sz="4000" b="0" i="1">
                  <a:solidFill>
                    <a:schemeClr val="tx1">
                      <a:lumMod val="25000"/>
                    </a:schemeClr>
                  </a:solidFill>
                  <a:effectLst>
                    <a:outerShdw blurRad="38100" dist="38100" dir="2700000" algn="tl">
                      <a:srgbClr val="000000">
                        <a:alpha val="43137"/>
                      </a:srgbClr>
                    </a:outerShdw>
                  </a:effectLst>
                  <a:latin typeface="Times New Roman" panose="02020603050405020304" pitchFamily="18" charset="0"/>
                </a:rPr>
                <a:t>nghiên cứu</a:t>
              </a:r>
              <a:endParaRPr lang="en-US" sz="1200" b="0" i="1">
                <a:solidFill>
                  <a:schemeClr val="tx1">
                    <a:lumMod val="25000"/>
                  </a:schemeClr>
                </a:solidFill>
                <a:effectLst>
                  <a:outerShdw blurRad="38100" dist="38100" dir="2700000" algn="tl">
                    <a:srgbClr val="000000">
                      <a:alpha val="43137"/>
                    </a:srgbClr>
                  </a:outerShdw>
                </a:effectLst>
              </a:endParaRPr>
            </a:p>
          </p:txBody>
        </p:sp>
      </p:grpSp>
      <p:sp>
        <p:nvSpPr>
          <p:cNvPr id="36" name="Google Shape;852;p34">
            <a:extLst>
              <a:ext uri="{FF2B5EF4-FFF2-40B4-BE49-F238E27FC236}">
                <a16:creationId xmlns:a16="http://schemas.microsoft.com/office/drawing/2014/main" id="{0F2C45F4-4C9C-4CEC-AFCC-32116FDC254C}"/>
              </a:ext>
            </a:extLst>
          </p:cNvPr>
          <p:cNvSpPr txBox="1">
            <a:spLocks/>
          </p:cNvSpPr>
          <p:nvPr/>
        </p:nvSpPr>
        <p:spPr bwMode="auto">
          <a:xfrm>
            <a:off x="2157868" y="337156"/>
            <a:ext cx="7955953"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LUYỆN ĐỌC TỪ KHÓ</a:t>
            </a:r>
          </a:p>
        </p:txBody>
      </p:sp>
      <p:grpSp>
        <p:nvGrpSpPr>
          <p:cNvPr id="37" name="Group 24">
            <a:extLst>
              <a:ext uri="{FF2B5EF4-FFF2-40B4-BE49-F238E27FC236}">
                <a16:creationId xmlns:a16="http://schemas.microsoft.com/office/drawing/2014/main" id="{544753BF-D9FB-4F8C-97DA-008CCD2B21A3}"/>
              </a:ext>
            </a:extLst>
          </p:cNvPr>
          <p:cNvGrpSpPr>
            <a:grpSpLocks/>
          </p:cNvGrpSpPr>
          <p:nvPr/>
        </p:nvGrpSpPr>
        <p:grpSpPr bwMode="auto">
          <a:xfrm>
            <a:off x="7237494" y="3717404"/>
            <a:ext cx="4051300" cy="1401763"/>
            <a:chOff x="3865613" y="4534912"/>
            <a:chExt cx="4050733" cy="1402188"/>
          </a:xfrm>
        </p:grpSpPr>
        <p:pic>
          <p:nvPicPr>
            <p:cNvPr id="38" name="Google Shape;850;p34">
              <a:extLst>
                <a:ext uri="{FF2B5EF4-FFF2-40B4-BE49-F238E27FC236}">
                  <a16:creationId xmlns:a16="http://schemas.microsoft.com/office/drawing/2014/main" id="{018A1F28-8271-4458-B632-7834C7A2C8C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851" t="3632" b="4877"/>
            <a:stretch>
              <a:fillRect/>
            </a:stretch>
          </p:blipFill>
          <p:spPr bwMode="auto">
            <a:xfrm>
              <a:off x="3865613" y="4534912"/>
              <a:ext cx="4050733" cy="14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852;p34">
              <a:extLst>
                <a:ext uri="{FF2B5EF4-FFF2-40B4-BE49-F238E27FC236}">
                  <a16:creationId xmlns:a16="http://schemas.microsoft.com/office/drawing/2014/main" id="{CEF56E6B-A595-47A4-AF42-3C078F76D985}"/>
                </a:ext>
              </a:extLst>
            </p:cNvPr>
            <p:cNvSpPr txBox="1">
              <a:spLocks/>
            </p:cNvSpPr>
            <p:nvPr/>
          </p:nvSpPr>
          <p:spPr>
            <a:xfrm>
              <a:off x="4222751" y="4806457"/>
              <a:ext cx="3382489" cy="828926"/>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400"/>
                <a:buFont typeface="Patrick Hand"/>
                <a:buNone/>
                <a:defRPr sz="5067" b="1" i="0" u="none" strike="noStrike" cap="none">
                  <a:solidFill>
                    <a:schemeClr val="dk2"/>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3200" b="0" i="0" u="none" strike="noStrike" cap="none">
                  <a:solidFill>
                    <a:schemeClr val="dk1"/>
                  </a:solidFill>
                  <a:latin typeface="Arial"/>
                  <a:ea typeface="Arial"/>
                  <a:cs typeface="Arial"/>
                  <a:sym typeface="Arial"/>
                </a:defRPr>
              </a:lvl9pPr>
            </a:lstStyle>
            <a:p>
              <a:pPr>
                <a:defRPr/>
              </a:pPr>
              <a:br>
                <a:rPr lang="en-US" sz="1200" b="0" i="1">
                  <a:solidFill>
                    <a:schemeClr val="tx1"/>
                  </a:solidFill>
                  <a:effectLst>
                    <a:outerShdw blurRad="38100" dist="38100" dir="2700000" algn="tl">
                      <a:srgbClr val="000000">
                        <a:alpha val="43137"/>
                      </a:srgbClr>
                    </a:outerShdw>
                  </a:effectLst>
                </a:rPr>
              </a:br>
              <a:r>
                <a:rPr lang="en-US" sz="4000" b="0" i="1">
                  <a:solidFill>
                    <a:schemeClr val="tx1"/>
                  </a:solidFill>
                  <a:effectLst>
                    <a:outerShdw blurRad="38100" dist="38100" dir="2700000" algn="tl">
                      <a:srgbClr val="000000">
                        <a:alpha val="43137"/>
                      </a:srgbClr>
                    </a:outerShdw>
                  </a:effectLst>
                  <a:latin typeface="Times New Roman" panose="02020603050405020304" pitchFamily="18" charset="0"/>
                </a:rPr>
                <a:t>lô cốt</a:t>
              </a:r>
              <a:endParaRPr lang="en-US" sz="1200" b="0" i="1">
                <a:solidFill>
                  <a:schemeClr val="tx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950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barn(inVertical)">
                                      <p:cBhvr>
                                        <p:cTn id="1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任意多边形 11"/>
          <p:cNvSpPr/>
          <p:nvPr/>
        </p:nvSpPr>
        <p:spPr>
          <a:xfrm flipH="1">
            <a:off x="5937332" y="5220183"/>
            <a:ext cx="6254668" cy="1637818"/>
          </a:xfrm>
          <a:custGeom>
            <a:avLst/>
            <a:gdLst>
              <a:gd name="connsiteX0" fmla="*/ 340839 w 6254668"/>
              <a:gd name="connsiteY0" fmla="*/ 0 h 1496241"/>
              <a:gd name="connsiteX1" fmla="*/ 0 w 6254668"/>
              <a:gd name="connsiteY1" fmla="*/ 6077 h 1496241"/>
              <a:gd name="connsiteX2" fmla="*/ 0 w 6254668"/>
              <a:gd name="connsiteY2" fmla="*/ 1496241 h 1496241"/>
              <a:gd name="connsiteX3" fmla="*/ 6254668 w 6254668"/>
              <a:gd name="connsiteY3" fmla="*/ 1496241 h 1496241"/>
              <a:gd name="connsiteX4" fmla="*/ 6083117 w 6254668"/>
              <a:gd name="connsiteY4" fmla="*/ 1397546 h 1496241"/>
              <a:gd name="connsiteX5" fmla="*/ 340839 w 6254668"/>
              <a:gd name="connsiteY5" fmla="*/ 0 h 149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4668" h="1496241">
                <a:moveTo>
                  <a:pt x="340839" y="0"/>
                </a:moveTo>
                <a:lnTo>
                  <a:pt x="0" y="6077"/>
                </a:lnTo>
                <a:lnTo>
                  <a:pt x="0" y="1496241"/>
                </a:lnTo>
                <a:lnTo>
                  <a:pt x="6254668" y="1496241"/>
                </a:lnTo>
                <a:lnTo>
                  <a:pt x="6083117" y="1397546"/>
                </a:lnTo>
                <a:cubicBezTo>
                  <a:pt x="4905108" y="764495"/>
                  <a:pt x="2520923" y="18998"/>
                  <a:pt x="340839" y="0"/>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0" y="5146894"/>
            <a:ext cx="9002980" cy="1711107"/>
          </a:xfrm>
          <a:custGeom>
            <a:avLst/>
            <a:gdLst>
              <a:gd name="connsiteX0" fmla="*/ 1060241 w 9002980"/>
              <a:gd name="connsiteY0" fmla="*/ 886 h 2102397"/>
              <a:gd name="connsiteX1" fmla="*/ 8684938 w 9002980"/>
              <a:gd name="connsiteY1" fmla="*/ 1940374 h 2102397"/>
              <a:gd name="connsiteX2" fmla="*/ 9002980 w 9002980"/>
              <a:gd name="connsiteY2" fmla="*/ 2102397 h 2102397"/>
              <a:gd name="connsiteX3" fmla="*/ 0 w 9002980"/>
              <a:gd name="connsiteY3" fmla="*/ 2102397 h 2102397"/>
              <a:gd name="connsiteX4" fmla="*/ 0 w 9002980"/>
              <a:gd name="connsiteY4" fmla="*/ 32064 h 2102397"/>
              <a:gd name="connsiteX5" fmla="*/ 193750 w 9002980"/>
              <a:gd name="connsiteY5" fmla="*/ 18566 h 2102397"/>
              <a:gd name="connsiteX6" fmla="*/ 1060241 w 9002980"/>
              <a:gd name="connsiteY6" fmla="*/ 886 h 210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02980" h="2102397">
                <a:moveTo>
                  <a:pt x="1060241" y="886"/>
                </a:moveTo>
                <a:cubicBezTo>
                  <a:pt x="4073031" y="34875"/>
                  <a:pt x="6853769" y="1041211"/>
                  <a:pt x="8684938" y="1940374"/>
                </a:cubicBezTo>
                <a:lnTo>
                  <a:pt x="9002980" y="2102397"/>
                </a:lnTo>
                <a:lnTo>
                  <a:pt x="0" y="2102397"/>
                </a:lnTo>
                <a:lnTo>
                  <a:pt x="0" y="32064"/>
                </a:lnTo>
                <a:lnTo>
                  <a:pt x="193750" y="18566"/>
                </a:lnTo>
                <a:cubicBezTo>
                  <a:pt x="484272" y="3232"/>
                  <a:pt x="773309" y="-2351"/>
                  <a:pt x="1060241" y="886"/>
                </a:cubicBezTo>
                <a:close/>
              </a:path>
            </a:pathLst>
          </a:custGeom>
          <a:solidFill>
            <a:srgbClr val="A3C7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3" cstate="screen">
            <a:extLst>
              <a:ext uri="{28A0092B-C50C-407E-A947-70E740481C1C}">
                <a14:useLocalDpi xmlns:a14="http://schemas.microsoft.com/office/drawing/2010/main"/>
              </a:ext>
            </a:extLst>
          </a:blip>
          <a:srcRect b="11664"/>
          <a:stretch/>
        </p:blipFill>
        <p:spPr>
          <a:xfrm>
            <a:off x="2265323" y="5330075"/>
            <a:ext cx="9217144" cy="1527926"/>
          </a:xfrm>
          <a:prstGeom prst="rect">
            <a:avLst/>
          </a:prstGeom>
        </p:spPr>
      </p:pic>
      <p:pic>
        <p:nvPicPr>
          <p:cNvPr id="24" name="图片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14221" y="2152770"/>
            <a:ext cx="1733873" cy="967398"/>
          </a:xfrm>
          <a:prstGeom prst="rect">
            <a:avLst/>
          </a:prstGeom>
        </p:spPr>
      </p:pic>
      <p:pic>
        <p:nvPicPr>
          <p:cNvPr id="26" name="图片 25"/>
          <p:cNvPicPr>
            <a:picLocks noChangeAspect="1"/>
          </p:cNvPicPr>
          <p:nvPr/>
        </p:nvPicPr>
        <p:blipFill rotWithShape="1">
          <a:blip r:embed="rId5" cstate="screen">
            <a:extLst>
              <a:ext uri="{28A0092B-C50C-407E-A947-70E740481C1C}">
                <a14:useLocalDpi xmlns:a14="http://schemas.microsoft.com/office/drawing/2010/main"/>
              </a:ext>
            </a:extLst>
          </a:blip>
          <a:srcRect l="71101"/>
          <a:stretch/>
        </p:blipFill>
        <p:spPr>
          <a:xfrm>
            <a:off x="-162606" y="-210950"/>
            <a:ext cx="781502" cy="901424"/>
          </a:xfrm>
          <a:prstGeom prst="rect">
            <a:avLst/>
          </a:prstGeom>
        </p:spPr>
      </p:pic>
      <p:pic>
        <p:nvPicPr>
          <p:cNvPr id="17" name="Picture 16" descr="A picture containing umbrella, accessory, toy&#10;&#10;Description automatically generated">
            <a:extLst>
              <a:ext uri="{FF2B5EF4-FFF2-40B4-BE49-F238E27FC236}">
                <a16:creationId xmlns:a16="http://schemas.microsoft.com/office/drawing/2014/main" id="{40B6C157-2752-4FFF-99E8-BD84768795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641" y="4085719"/>
            <a:ext cx="2983964" cy="2983964"/>
          </a:xfrm>
          <a:prstGeom prst="rect">
            <a:avLst/>
          </a:prstGeom>
        </p:spPr>
      </p:pic>
      <p:sp>
        <p:nvSpPr>
          <p:cNvPr id="36" name="Google Shape;852;p34">
            <a:extLst>
              <a:ext uri="{FF2B5EF4-FFF2-40B4-BE49-F238E27FC236}">
                <a16:creationId xmlns:a16="http://schemas.microsoft.com/office/drawing/2014/main" id="{0F2C45F4-4C9C-4CEC-AFCC-32116FDC254C}"/>
              </a:ext>
            </a:extLst>
          </p:cNvPr>
          <p:cNvSpPr txBox="1">
            <a:spLocks/>
          </p:cNvSpPr>
          <p:nvPr/>
        </p:nvSpPr>
        <p:spPr bwMode="auto">
          <a:xfrm>
            <a:off x="1947032" y="561257"/>
            <a:ext cx="8485453" cy="850900"/>
          </a:xfrm>
          <a:prstGeom prst="rect">
            <a:avLst/>
          </a:prstGeom>
          <a:noFill/>
          <a:ln>
            <a:noFill/>
          </a:ln>
        </p:spPr>
        <p:txBody>
          <a:bodyPr spcFirstLastPara="1" lIns="121900" tIns="121900" rIns="121900" bIns="121900" anchor="b"/>
          <a:lstStyle>
            <a:defPPr marR="0" lvl="0" algn="l" rtl="0">
              <a:lnSpc>
                <a:spcPct val="100000"/>
              </a:lnSpc>
              <a:spcBef>
                <a:spcPts val="0"/>
              </a:spcBef>
              <a:spcAft>
                <a:spcPts val="0"/>
              </a:spcAft>
            </a:defPPr>
            <a:lvl1pPr lvl="0" algn="ctr" rtl="0" eaLnBrk="0" fontAlgn="base" hangingPunct="0">
              <a:lnSpc>
                <a:spcPct val="80000"/>
              </a:lnSpc>
              <a:spcBef>
                <a:spcPts val="0"/>
              </a:spcBef>
              <a:spcAft>
                <a:spcPts val="0"/>
              </a:spcAft>
              <a:buClr>
                <a:srgbClr val="000000"/>
              </a:buClr>
              <a:buSzPts val="7200"/>
              <a:buFont typeface="Jua"/>
              <a:buNone/>
              <a:defRPr sz="9866">
                <a:solidFill>
                  <a:srgbClr val="000000"/>
                </a:solidFill>
                <a:latin typeface="Jua"/>
                <a:ea typeface="Jua"/>
                <a:cs typeface="Jua"/>
                <a:sym typeface="Jua"/>
              </a:defRPr>
            </a:lvl1pPr>
            <a:lvl2pPr lvl="1"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2pPr>
            <a:lvl3pPr lvl="2"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3pPr>
            <a:lvl4pPr lvl="3"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4pPr>
            <a:lvl5pPr lvl="4" algn="ctr" rtl="0" eaLnBrk="0" fontAlgn="base" hangingPunct="0">
              <a:lnSpc>
                <a:spcPct val="80000"/>
              </a:lnSpc>
              <a:spcBef>
                <a:spcPts val="0"/>
              </a:spcBef>
              <a:spcAft>
                <a:spcPts val="0"/>
              </a:spcAft>
              <a:buClr>
                <a:srgbClr val="000000"/>
              </a:buClr>
              <a:buSzPts val="7200"/>
              <a:buFont typeface="Jua"/>
              <a:buNone/>
              <a:defRPr sz="9600">
                <a:solidFill>
                  <a:srgbClr val="000000"/>
                </a:solidFill>
                <a:latin typeface="Jua"/>
                <a:ea typeface="Jua"/>
                <a:cs typeface="Jua"/>
                <a:sym typeface="Jua"/>
              </a:defRPr>
            </a:lvl5pPr>
            <a:lvl6pPr marR="0" lvl="5"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6pPr>
            <a:lvl7pPr marR="0" lvl="6"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7pPr>
            <a:lvl8pPr marR="0" lvl="7"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8pPr>
            <a:lvl9pPr marR="0" lvl="8" algn="ctr" rtl="0">
              <a:lnSpc>
                <a:spcPct val="80000"/>
              </a:lnSpc>
              <a:spcBef>
                <a:spcPts val="0"/>
              </a:spcBef>
              <a:spcAft>
                <a:spcPts val="0"/>
              </a:spcAft>
              <a:buClr>
                <a:srgbClr val="000000"/>
              </a:buClr>
              <a:buSzPts val="7200"/>
              <a:buFont typeface="Jua"/>
              <a:buNone/>
              <a:defRPr sz="9600" b="0" i="0" u="none" strike="noStrike" cap="none">
                <a:solidFill>
                  <a:srgbClr val="000000"/>
                </a:solidFill>
                <a:latin typeface="Jua"/>
                <a:ea typeface="Jua"/>
                <a:cs typeface="Jua"/>
                <a:sym typeface="Jua"/>
              </a:defRPr>
            </a:lvl9pPr>
          </a:lstStyle>
          <a:p>
            <a:pPr>
              <a:defRPr/>
            </a:pPr>
            <a:r>
              <a:rPr lang="en-US" sz="5400" b="1" kern="0">
                <a:solidFill>
                  <a:schemeClr val="accent2">
                    <a:lumMod val="50000"/>
                  </a:schemeClr>
                </a:solidFill>
                <a:latin typeface="Calisto MT" panose="02040603050505030304" pitchFamily="18" charset="0"/>
              </a:rPr>
              <a:t>LUYỆN ĐỌC CÂU DÀI</a:t>
            </a:r>
          </a:p>
        </p:txBody>
      </p:sp>
      <p:sp>
        <p:nvSpPr>
          <p:cNvPr id="44" name="矩形 3">
            <a:extLst>
              <a:ext uri="{FF2B5EF4-FFF2-40B4-BE49-F238E27FC236}">
                <a16:creationId xmlns:a16="http://schemas.microsoft.com/office/drawing/2014/main" id="{FE93EAFE-C8AB-4529-BEC3-2694C01720AD}"/>
              </a:ext>
            </a:extLst>
          </p:cNvPr>
          <p:cNvSpPr/>
          <p:nvPr/>
        </p:nvSpPr>
        <p:spPr>
          <a:xfrm>
            <a:off x="1947032" y="1723769"/>
            <a:ext cx="8740955" cy="2792798"/>
          </a:xfrm>
          <a:prstGeom prst="rect">
            <a:avLst/>
          </a:prstGeom>
          <a:solidFill>
            <a:schemeClr val="bg1"/>
          </a:solid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5" name="Text Box 18">
            <a:extLst>
              <a:ext uri="{FF2B5EF4-FFF2-40B4-BE49-F238E27FC236}">
                <a16:creationId xmlns:a16="http://schemas.microsoft.com/office/drawing/2014/main" id="{C7E6513C-06EB-48A5-AE5A-6D8776538F99}"/>
              </a:ext>
            </a:extLst>
          </p:cNvPr>
          <p:cNvSpPr txBox="1">
            <a:spLocks noChangeArrowheads="1"/>
          </p:cNvSpPr>
          <p:nvPr/>
        </p:nvSpPr>
        <p:spPr bwMode="auto">
          <a:xfrm>
            <a:off x="2047005" y="1966006"/>
            <a:ext cx="83854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a:latin typeface="Calisto MT" panose="02040603050505030304" pitchFamily="18" charset="0"/>
                <a:cs typeface="Times New Roman" panose="02020603050405020304" pitchFamily="18" charset="0"/>
              </a:rPr>
              <a:t>	Ông được Bác Hồ đặt tên mới là Trần Đại Nghĩa </a:t>
            </a:r>
            <a:r>
              <a:rPr lang="en-US" altLang="en-US" sz="3600" b="1">
                <a:solidFill>
                  <a:srgbClr val="FF0000"/>
                </a:solidFill>
                <a:latin typeface="Calisto MT" panose="02040603050505030304" pitchFamily="18" charset="0"/>
                <a:cs typeface="Times New Roman" panose="02020603050405020304" pitchFamily="18" charset="0"/>
              </a:rPr>
              <a:t>/</a:t>
            </a:r>
            <a:r>
              <a:rPr lang="en-US" altLang="en-US" sz="3600" b="1">
                <a:latin typeface="Calisto MT" panose="02040603050505030304" pitchFamily="18" charset="0"/>
                <a:cs typeface="Times New Roman" panose="02020603050405020304" pitchFamily="18" charset="0"/>
              </a:rPr>
              <a:t> và giao nhiệm vụ nghiên cứu chế tạo vũ khí </a:t>
            </a:r>
            <a:r>
              <a:rPr lang="en-US" altLang="en-US" sz="3600" b="1">
                <a:solidFill>
                  <a:srgbClr val="FF0000"/>
                </a:solidFill>
                <a:latin typeface="Calisto MT" panose="02040603050505030304" pitchFamily="18" charset="0"/>
                <a:cs typeface="Times New Roman" panose="02020603050405020304" pitchFamily="18" charset="0"/>
              </a:rPr>
              <a:t>/</a:t>
            </a:r>
            <a:r>
              <a:rPr lang="en-US" altLang="en-US" sz="3600" b="1">
                <a:latin typeface="Calisto MT" panose="02040603050505030304" pitchFamily="18" charset="0"/>
                <a:cs typeface="Times New Roman" panose="02020603050405020304" pitchFamily="18" charset="0"/>
              </a:rPr>
              <a:t> phục vụ cuộc kháng chiến chống thực dân Pháp.</a:t>
            </a:r>
          </a:p>
        </p:txBody>
      </p:sp>
    </p:spTree>
    <p:extLst>
      <p:ext uri="{BB962C8B-B14F-4D97-AF65-F5344CB8AC3E}">
        <p14:creationId xmlns:p14="http://schemas.microsoft.com/office/powerpoint/2010/main" val="217247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3048</Words>
  <Application>Microsoft Office PowerPoint</Application>
  <PresentationFormat>Widescreen</PresentationFormat>
  <Paragraphs>144</Paragraphs>
  <Slides>31</Slides>
  <Notes>28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等线 Light</vt:lpstr>
      <vt:lpstr>Patrick Hand</vt:lpstr>
      <vt:lpstr>Calisto MT</vt:lpstr>
      <vt:lpstr>Wingdings 3</vt:lpstr>
      <vt:lpstr>UTM Duepuntozero</vt:lpstr>
      <vt:lpstr>Arial</vt:lpstr>
      <vt:lpstr>Wingdings</vt:lpstr>
      <vt:lpstr>Trebuchet MS</vt:lpstr>
      <vt:lpstr>HP001 4 hàng</vt:lpstr>
      <vt:lpstr>UTM Khuccamta</vt:lpstr>
      <vt:lpstr>Jua</vt:lpstr>
      <vt:lpstr>Times New Roman</vt:lpstr>
      <vt:lpstr>等线</vt:lpstr>
      <vt:lpstr>Office 主题​​</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Dang Hong Son 20143793</cp:lastModifiedBy>
  <cp:revision>181</cp:revision>
  <dcterms:created xsi:type="dcterms:W3CDTF">2019-07-18T08:39:31Z</dcterms:created>
  <dcterms:modified xsi:type="dcterms:W3CDTF">2023-01-29T15:36:11Z</dcterms:modified>
</cp:coreProperties>
</file>