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2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BB9A-9498-4E25-A01C-5061210C8FEC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LS%20B&#192;I%2018+%2019\ThieunhiLacVietNgoNguyenTran-Ta_6qr6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LS%20B&#192;I%2018+%2019\ThieunhiLacVietNgoNguyenTran-Ta_6qr6.mp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LS%20B&#192;I%2018+%2019\ThieunhiLacVietNgoNguyenTran-Ta_6qr6.mp3" TargetMode="Externa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4.gif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microsoft.com/office/2007/relationships/hdphoto" Target="../media/hdphoto2.wd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3.png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microsoft.com/office/2007/relationships/hdphoto" Target="../media/hdphoto1.wdp"/><Relationship Id="rId4" Type="http://schemas.openxmlformats.org/officeDocument/2006/relationships/image" Target="../media/image14.gif"/><Relationship Id="rId9" Type="http://schemas.openxmlformats.org/officeDocument/2006/relationships/image" Target="../media/image22.png"/><Relationship Id="rId14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LS%20B&#192;I%2018+%2019\ThieunhiLacVietNgoNguyenTran-Ta_6qr6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2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22" y="4000500"/>
            <a:ext cx="1708547" cy="12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07" y="2914650"/>
            <a:ext cx="2807494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14300" y="4229100"/>
            <a:ext cx="8915400" cy="97155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vi-VN" sz="1350">
              <a:latin typeface=".VnTime" panose="020B7200000000000000" pitchFamily="34" charset="0"/>
            </a:endParaRPr>
          </a:p>
        </p:txBody>
      </p:sp>
      <p:pic>
        <p:nvPicPr>
          <p:cNvPr id="4102" name="Picture 8" descr="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749278"/>
            <a:ext cx="1930004" cy="139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Ban-do-Vn-2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44" y="1143000"/>
            <a:ext cx="40862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trong-dong-3"/>
          <p:cNvPicPr>
            <a:picLocks noChangeAspect="1" noChangeArrowheads="1"/>
          </p:cNvPicPr>
          <p:nvPr/>
        </p:nvPicPr>
        <p:blipFill>
          <a:blip r:embed="rId6" cstate="print">
            <a:lum bright="-4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1034654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trong-dong-3"/>
          <p:cNvPicPr>
            <a:picLocks noChangeAspect="1" noChangeArrowheads="1"/>
          </p:cNvPicPr>
          <p:nvPr/>
        </p:nvPicPr>
        <p:blipFill>
          <a:blip r:embed="rId7" cstate="print">
            <a:lum bright="-4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803" y="0"/>
            <a:ext cx="107989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6" name="Group 18"/>
          <p:cNvGrpSpPr>
            <a:grpSpLocks/>
          </p:cNvGrpSpPr>
          <p:nvPr/>
        </p:nvGrpSpPr>
        <p:grpSpPr bwMode="auto">
          <a:xfrm>
            <a:off x="479823" y="742950"/>
            <a:ext cx="2155031" cy="1143000"/>
            <a:chOff x="5225" y="9335"/>
            <a:chExt cx="2520" cy="1750"/>
          </a:xfrm>
        </p:grpSpPr>
        <p:sp>
          <p:nvSpPr>
            <p:cNvPr id="23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8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pic>
          <p:nvPicPr>
            <p:cNvPr id="4111" name="Picture 26" descr="cosmo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25" descr="BOOK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24" descr="BOOK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23" descr="QUILLPE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" b="1">
                  <a:latin typeface="VnBangkok" pitchFamily="2" charset="0"/>
                  <a:cs typeface="Times New Roman" panose="02020603050405020304" pitchFamily="18" charset="0"/>
                </a:rPr>
                <a:t> </a:t>
              </a:r>
              <a:endParaRPr lang="en-US" altLang="vi-VN" sz="3600">
                <a:cs typeface="Times New Roman" panose="02020603050405020304" pitchFamily="18" charset="0"/>
              </a:endParaRPr>
            </a:p>
          </p:txBody>
        </p:sp>
        <p:sp>
          <p:nvSpPr>
            <p:cNvPr id="4116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3600">
                <a:cs typeface="Arial" panose="020B0604020202020204" pitchFamily="34" charset="0"/>
              </a:endParaRPr>
            </a:p>
          </p:txBody>
        </p:sp>
        <p:sp>
          <p:nvSpPr>
            <p:cNvPr id="4117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vi-VN" sz="1350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4118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3600">
                <a:cs typeface="Arial" panose="020B0604020202020204" pitchFamily="34" charset="0"/>
              </a:endParaRPr>
            </a:p>
          </p:txBody>
        </p:sp>
      </p:grpSp>
      <p:sp>
        <p:nvSpPr>
          <p:cNvPr id="4107" name="WordArt 21"/>
          <p:cNvSpPr>
            <a:spLocks noChangeArrowheads="1" noChangeShapeType="1" noTextEdit="1"/>
          </p:cNvSpPr>
          <p:nvPr/>
        </p:nvSpPr>
        <p:spPr bwMode="auto">
          <a:xfrm>
            <a:off x="481013" y="2384822"/>
            <a:ext cx="7955756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18: Trường học thời Hậu Lê .</a:t>
            </a:r>
          </a:p>
        </p:txBody>
      </p:sp>
      <p:sp>
        <p:nvSpPr>
          <p:cNvPr id="4108" name="WordArt 20"/>
          <p:cNvSpPr>
            <a:spLocks noChangeArrowheads="1" noChangeShapeType="1" noTextEdit="1"/>
          </p:cNvSpPr>
          <p:nvPr/>
        </p:nvSpPr>
        <p:spPr bwMode="auto">
          <a:xfrm>
            <a:off x="5143500" y="1257300"/>
            <a:ext cx="3255169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7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</p:spTree>
    <p:extLst>
      <p:ext uri="{BB962C8B-B14F-4D97-AF65-F5344CB8AC3E}">
        <p14:creationId xmlns:p14="http://schemas.microsoft.com/office/powerpoint/2010/main" val="2725292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eunhiLacVietNgoNguyenTran-Ta_6qr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6" y="4154091"/>
            <a:ext cx="59412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228600" y="1765101"/>
            <a:ext cx="6434138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en-US" sz="27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27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27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TỔ CHỨC GIÁO DỤC THỜI HẬU LÊ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2900" y="2327936"/>
            <a:ext cx="8489373" cy="2514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eaLnBrk="1" hangingPunct="1">
              <a:defRPr/>
            </a:pP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Dựng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Giám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xây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dựng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Thái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Mở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Con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cháu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vua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giỏi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cũng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dung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lý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Nho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 </a:t>
            </a:r>
          </a:p>
          <a:p>
            <a:pPr algn="just" eaLnBrk="1" hangingPunct="1">
              <a:defRPr/>
            </a:pP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Cứ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Hương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địa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kinh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Ai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đỗ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dự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Đình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tiến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sĩ</a:t>
            </a:r>
            <a:r>
              <a:rPr lang="en-US" altLang="en-US" sz="2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altLang="en-US" sz="21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3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3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478"/>
            <a:ext cx="89154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Leu_chong_di_thi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>
            <a:fillRect/>
          </a:stretch>
        </p:blipFill>
        <p:spPr bwMode="auto">
          <a:xfrm>
            <a:off x="285751" y="151210"/>
            <a:ext cx="3993356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4"/>
          <p:cNvSpPr txBox="1">
            <a:spLocks noChangeArrowheads="1"/>
          </p:cNvSpPr>
          <p:nvPr/>
        </p:nvSpPr>
        <p:spPr bwMode="auto">
          <a:xfrm>
            <a:off x="1143001" y="4433888"/>
            <a:ext cx="3269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 chõng đi thi</a:t>
            </a:r>
          </a:p>
        </p:txBody>
      </p:sp>
      <p:pic>
        <p:nvPicPr>
          <p:cNvPr id="16389" name="Picture 4" descr="Canh_thi_1895"/>
          <p:cNvPicPr>
            <a:picLocks noChangeAspect="1" noChangeArrowheads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"/>
          <a:stretch>
            <a:fillRect/>
          </a:stretch>
        </p:blipFill>
        <p:spPr bwMode="auto">
          <a:xfrm>
            <a:off x="4587479" y="134541"/>
            <a:ext cx="41338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30"/>
          <p:cNvSpPr txBox="1">
            <a:spLocks noChangeArrowheads="1"/>
          </p:cNvSpPr>
          <p:nvPr/>
        </p:nvSpPr>
        <p:spPr bwMode="auto">
          <a:xfrm>
            <a:off x="5886450" y="4454129"/>
            <a:ext cx="3028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thi</a:t>
            </a:r>
          </a:p>
        </p:txBody>
      </p:sp>
    </p:spTree>
    <p:extLst>
      <p:ext uri="{BB962C8B-B14F-4D97-AF65-F5344CB8AC3E}">
        <p14:creationId xmlns:p14="http://schemas.microsoft.com/office/powerpoint/2010/main" val="2051775939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4763"/>
            <a:ext cx="89154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7" descr="hoi-dong- giam kh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7" y="114300"/>
            <a:ext cx="3969544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29"/>
          <p:cNvSpPr txBox="1">
            <a:spLocks noChangeArrowheads="1"/>
          </p:cNvSpPr>
          <p:nvPr/>
        </p:nvSpPr>
        <p:spPr bwMode="auto">
          <a:xfrm>
            <a:off x="2776538" y="4506516"/>
            <a:ext cx="4012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đồng giám khảo</a:t>
            </a:r>
            <a:endParaRPr lang="en-US" alt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23" descr="giam-kha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66688"/>
            <a:ext cx="419457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24685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762"/>
            <a:ext cx="89154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H%201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336948" y="171450"/>
            <a:ext cx="3949303" cy="417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628650" y="4544616"/>
            <a:ext cx="4605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thi Hương ở Nam Định</a:t>
            </a:r>
          </a:p>
        </p:txBody>
      </p:sp>
      <p:pic>
        <p:nvPicPr>
          <p:cNvPr id="18437" name="Picture 1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1" y="188119"/>
            <a:ext cx="405169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4429126" y="4544616"/>
            <a:ext cx="4680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 hiện Hội thi Đình ở thời Hậu Lê</a:t>
            </a:r>
          </a:p>
        </p:txBody>
      </p:sp>
    </p:spTree>
    <p:extLst>
      <p:ext uri="{BB962C8B-B14F-4D97-AF65-F5344CB8AC3E}">
        <p14:creationId xmlns:p14="http://schemas.microsoft.com/office/powerpoint/2010/main" val="1436736122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eunhiLacVietNgoNguyenTran-Ta_6qr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6" y="4154091"/>
            <a:ext cx="59412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228600" y="1831623"/>
            <a:ext cx="78867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en-US" sz="27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</a:t>
            </a:r>
            <a:r>
              <a:rPr lang="en-US" sz="27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lang="en-US" sz="27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2: 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NHỮNG BIỆN PHÁP KHUYẾN KHÍCH HỌC TẬP CỦA NHÀ HẬU LÊ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85655" y="2302669"/>
            <a:ext cx="797254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3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32159" y="123825"/>
            <a:ext cx="78867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en-US" sz="27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</a:t>
            </a:r>
            <a:r>
              <a:rPr lang="en-US" sz="27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lang="en-US" sz="27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2: 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NHỮNG BIỆN PHÁP KHUYẾN KHÍCH HỌC TẬP CỦA NHÀ HẬU LÊ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0735" y="671513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Những việc nhà Hậu Lê đã làm để khuyến khích việc học tập là: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2900" y="1371600"/>
            <a:ext cx="812244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AutoShape 6" descr="Kết quả hình ảnh cho lễ xướng danh thời hậu lê"/>
          <p:cNvSpPr>
            <a:spLocks noChangeAspect="1" noChangeArrowheads="1"/>
          </p:cNvSpPr>
          <p:nvPr/>
        </p:nvSpPr>
        <p:spPr bwMode="auto">
          <a:xfrm>
            <a:off x="259557" y="-108347"/>
            <a:ext cx="297656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.VnTimeH" panose="020B7200000000000000" pitchFamily="34" charset="0"/>
            </a:endParaRPr>
          </a:p>
        </p:txBody>
      </p:sp>
      <p:sp>
        <p:nvSpPr>
          <p:cNvPr id="21508" name="AutoShape 8" descr="Kết quả hình ảnh cho lễ xướng danh thời hậu lê"/>
          <p:cNvSpPr>
            <a:spLocks noChangeAspect="1" noChangeArrowheads="1"/>
          </p:cNvSpPr>
          <p:nvPr/>
        </p:nvSpPr>
        <p:spPr bwMode="auto">
          <a:xfrm>
            <a:off x="408385" y="5954"/>
            <a:ext cx="297656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.VnTimeH" panose="020B7200000000000000" pitchFamily="34" charset="0"/>
            </a:endParaRPr>
          </a:p>
        </p:txBody>
      </p:sp>
      <p:sp>
        <p:nvSpPr>
          <p:cNvPr id="21509" name="AutoShape 10" descr="Kết quả hình ảnh cho lễ xướng danh thời hậu lê"/>
          <p:cNvSpPr>
            <a:spLocks noChangeAspect="1" noChangeArrowheads="1"/>
          </p:cNvSpPr>
          <p:nvPr/>
        </p:nvSpPr>
        <p:spPr bwMode="auto">
          <a:xfrm>
            <a:off x="557213" y="120254"/>
            <a:ext cx="296466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.VnTimeH" panose="020B7200000000000000" pitchFamily="34" charset="0"/>
            </a:endParaRPr>
          </a:p>
        </p:txBody>
      </p:sp>
      <p:sp>
        <p:nvSpPr>
          <p:cNvPr id="21510" name="AutoShape 12" descr="Kết quả hình ảnh cho lễ xướng danh thời hậu lê"/>
          <p:cNvSpPr>
            <a:spLocks noChangeAspect="1" noChangeArrowheads="1"/>
          </p:cNvSpPr>
          <p:nvPr/>
        </p:nvSpPr>
        <p:spPr bwMode="auto">
          <a:xfrm>
            <a:off x="706042" y="234554"/>
            <a:ext cx="29646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.VnTimeH" panose="020B7200000000000000" pitchFamily="34" charset="0"/>
            </a:endParaRPr>
          </a:p>
        </p:txBody>
      </p:sp>
      <p:pic>
        <p:nvPicPr>
          <p:cNvPr id="21511" name="Picture 9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4" y="0"/>
            <a:ext cx="89154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13" name="Picture 2" descr="Kết quả hình ảnh cho lễ xướng danh thời hậu l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7" y="132160"/>
            <a:ext cx="4293394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94" y="234554"/>
            <a:ext cx="4282679" cy="215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4" descr="Kết quả hình ảnh cho lễ xướng danh thời hậu l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9" y="2570560"/>
            <a:ext cx="8682038" cy="258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76676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" y="-69057"/>
            <a:ext cx="8915401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Kết quả hình ảnh cho lễ xướng danh thời hậu l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9" y="111919"/>
            <a:ext cx="363974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2" descr="Kết quả hình ảnh cho lễ vinh quy bái tổ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06" y="64294"/>
            <a:ext cx="458628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Kết quả hình ảnh cho lễ vu vinh quy bái tổ thời hậu l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9" y="2400300"/>
            <a:ext cx="363974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3"/>
          <p:cNvSpPr txBox="1">
            <a:spLocks noChangeArrowheads="1"/>
          </p:cNvSpPr>
          <p:nvPr/>
        </p:nvSpPr>
        <p:spPr bwMode="auto">
          <a:xfrm>
            <a:off x="3022998" y="4676775"/>
            <a:ext cx="37254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Vinh quy bái tổ</a:t>
            </a:r>
          </a:p>
        </p:txBody>
      </p:sp>
      <p:pic>
        <p:nvPicPr>
          <p:cNvPr id="23559" name="Picture 11" descr="http://nguoithanhoai.vn/upload/Untitled(2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" t="-308" r="49614" b="308"/>
          <a:stretch>
            <a:fillRect/>
          </a:stretch>
        </p:blipFill>
        <p:spPr bwMode="auto">
          <a:xfrm>
            <a:off x="4126706" y="2400300"/>
            <a:ext cx="45862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0883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2" y="119062"/>
            <a:ext cx="89154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Kết quả hình ảnh cho lễ xướng danh thời hậu l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7" y="15478"/>
            <a:ext cx="4086225" cy="215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48" y="72628"/>
            <a:ext cx="4230290" cy="209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7" y="2268141"/>
            <a:ext cx="4086225" cy="243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4" y="2268141"/>
            <a:ext cx="4179094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3"/>
          <p:cNvSpPr txBox="1">
            <a:spLocks noChangeArrowheads="1"/>
          </p:cNvSpPr>
          <p:nvPr/>
        </p:nvSpPr>
        <p:spPr bwMode="auto">
          <a:xfrm>
            <a:off x="3771901" y="4786312"/>
            <a:ext cx="24979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.VnTimeH" panose="020B7200000000000000" pitchFamily="34" charset="0"/>
              </a:rPr>
              <a:t>L</a:t>
            </a: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xướng danh</a:t>
            </a:r>
            <a:endParaRPr lang="en-US" altLang="en-US" sz="21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5286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eunhiLacVietNgoNguyenTran-Ta_6qr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6" y="4154091"/>
            <a:ext cx="59412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 descr="Bouquet"/>
          <p:cNvSpPr>
            <a:spLocks noChangeArrowheads="1"/>
          </p:cNvSpPr>
          <p:nvPr/>
        </p:nvSpPr>
        <p:spPr bwMode="auto">
          <a:xfrm>
            <a:off x="225029" y="1634729"/>
            <a:ext cx="8692753" cy="3257550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76275" y="2277667"/>
            <a:ext cx="824746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GHI NHỚ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dục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Hậu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Lê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đã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nền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nếp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quy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Hậu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Lê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nhằm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đào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tạo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trung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với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chế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phong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kiến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nhân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tài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5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3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81" y="2434936"/>
            <a:ext cx="3111075" cy="2333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45" y="1763066"/>
            <a:ext cx="1826400" cy="182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36" y="3132135"/>
            <a:ext cx="2234850" cy="2011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02" y="2434936"/>
            <a:ext cx="3021750" cy="302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61" y="2019491"/>
            <a:ext cx="859500" cy="1010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00" y="280669"/>
            <a:ext cx="2445512" cy="183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00" y="-1269278"/>
            <a:ext cx="2567100" cy="3099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50" y="-385875"/>
            <a:ext cx="2271750" cy="227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-89986"/>
            <a:ext cx="2121600" cy="2121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18" y="1514360"/>
            <a:ext cx="4596169" cy="184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50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6"/>
          <p:cNvSpPr>
            <a:spLocks noChangeArrowheads="1"/>
          </p:cNvSpPr>
          <p:nvPr/>
        </p:nvSpPr>
        <p:spPr bwMode="auto">
          <a:xfrm>
            <a:off x="4645819" y="1200151"/>
            <a:ext cx="3938588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69810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9034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3550"/>
            <a:ext cx="2914650" cy="262318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647700"/>
            <a:ext cx="5334000" cy="400050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13" y="361950"/>
            <a:ext cx="4038600" cy="4876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1322" y="2356540"/>
            <a:ext cx="2365728" cy="2004453"/>
            <a:chOff x="701322" y="2356540"/>
            <a:chExt cx="2365728" cy="2004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2" y="2398843"/>
              <a:ext cx="1816806" cy="1962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44" y="2356540"/>
              <a:ext cx="1816806" cy="1962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95" y="673445"/>
            <a:ext cx="1358210" cy="1358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04608"/>
            <a:ext cx="1371600" cy="1371600"/>
          </a:xfrm>
          <a:prstGeom prst="rect">
            <a:avLst/>
          </a:prstGeom>
        </p:spPr>
      </p:pic>
      <p:sp>
        <p:nvSpPr>
          <p:cNvPr id="13" name="Right Arrow 12">
            <a:hlinkClick r:id="rId15" action="ppaction://hlinksldjump"/>
          </p:cNvPr>
          <p:cNvSpPr/>
          <p:nvPr/>
        </p:nvSpPr>
        <p:spPr>
          <a:xfrm>
            <a:off x="7696200" y="5715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276350"/>
            <a:ext cx="8229600" cy="85725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24150"/>
            <a:ext cx="8229600" cy="85725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150"/>
            <a:ext cx="91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276350"/>
            <a:ext cx="8229600" cy="85725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24150"/>
            <a:ext cx="8229600" cy="85725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247650"/>
            <a:ext cx="198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047750"/>
            <a:ext cx="8229600" cy="108585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24150"/>
            <a:ext cx="8229600" cy="85725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Arial" pitchFamily="34" charset="0"/>
                <a:cs typeface="Arial" pitchFamily="34" charset="0"/>
              </a:rPr>
              <a:t>Vua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-628650"/>
            <a:ext cx="145137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10" descr="3900c34f3c7bfe9f57b3dd0344203623-10053"/>
          <p:cNvSpPr>
            <a:spLocks noChangeArrowheads="1" noChangeShapeType="1" noTextEdit="1"/>
          </p:cNvSpPr>
          <p:nvPr/>
        </p:nvSpPr>
        <p:spPr bwMode="auto">
          <a:xfrm>
            <a:off x="485655" y="1066502"/>
            <a:ext cx="8172450" cy="579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1500" b="1" kern="10" dirty="0">
                <a:ln w="9525">
                  <a:solidFill>
                    <a:srgbClr val="4203F3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Bài: </a:t>
            </a:r>
            <a:r>
              <a:rPr lang="vi-VN" sz="1500" b="1" kern="10" dirty="0">
                <a:ln w="9525">
                  <a:solidFill>
                    <a:srgbClr val="4203F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học thời hậu Lê</a:t>
            </a:r>
            <a:endParaRPr lang="en-US" sz="1500" b="1" kern="10" dirty="0">
              <a:ln w="9525">
                <a:solidFill>
                  <a:srgbClr val="4203F3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ThieunhiLacVietNgoNguyenTran-Ta_6qr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6" y="4154091"/>
            <a:ext cx="59412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228600" y="1765101"/>
            <a:ext cx="6434138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en-US" sz="27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27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27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TỔ CHỨC GIÁO DỤC THỜI HẬU LÊ</a:t>
            </a:r>
          </a:p>
        </p:txBody>
      </p:sp>
    </p:spTree>
    <p:extLst>
      <p:ext uri="{BB962C8B-B14F-4D97-AF65-F5344CB8AC3E}">
        <p14:creationId xmlns:p14="http://schemas.microsoft.com/office/powerpoint/2010/main" val="26556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3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24" name="Group 68"/>
          <p:cNvGraphicFramePr>
            <a:graphicFrameLocks noGrp="1"/>
          </p:cNvGraphicFramePr>
          <p:nvPr>
            <p:ph sz="half" idx="1"/>
          </p:nvPr>
        </p:nvGraphicFramePr>
        <p:xfrm>
          <a:off x="148828" y="900112"/>
          <a:ext cx="8766572" cy="4186237"/>
        </p:xfrm>
        <a:graphic>
          <a:graphicData uri="http://schemas.openxmlformats.org/drawingml/2006/table">
            <a:tbl>
              <a:tblPr/>
              <a:tblGrid>
                <a:gridCol w="398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152" marR="89152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152" marR="89152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89152" marR="89152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89152" marR="89152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89152" marR="89152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89152" marR="89152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-71437" y="507207"/>
            <a:ext cx="9138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lvl="1">
              <a:defRPr/>
            </a:pP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thầm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sách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khoa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ể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trả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lời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vào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phiếu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sau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10257" name="Text Box 31"/>
          <p:cNvSpPr txBox="1">
            <a:spLocks noChangeArrowheads="1"/>
          </p:cNvSpPr>
          <p:nvPr/>
        </p:nvSpPr>
        <p:spPr bwMode="auto">
          <a:xfrm>
            <a:off x="783431" y="2228850"/>
            <a:ext cx="77259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350">
              <a:latin typeface="Times New Roman" panose="02020603050405020304" pitchFamily="18" charset="0"/>
            </a:endParaRPr>
          </a:p>
        </p:txBody>
      </p:sp>
      <p:sp>
        <p:nvSpPr>
          <p:cNvPr id="45121" name="Text Box 65"/>
          <p:cNvSpPr txBox="1">
            <a:spLocks noChangeArrowheads="1"/>
          </p:cNvSpPr>
          <p:nvPr/>
        </p:nvSpPr>
        <p:spPr bwMode="auto">
          <a:xfrm>
            <a:off x="4182666" y="1591867"/>
            <a:ext cx="469463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125" name="Text Box 69"/>
          <p:cNvSpPr txBox="1">
            <a:spLocks noChangeArrowheads="1"/>
          </p:cNvSpPr>
          <p:nvPr/>
        </p:nvSpPr>
        <p:spPr bwMode="auto">
          <a:xfrm>
            <a:off x="228600" y="1485900"/>
            <a:ext cx="3829050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5126" name="Text Box 70"/>
          <p:cNvSpPr txBox="1">
            <a:spLocks noChangeArrowheads="1"/>
          </p:cNvSpPr>
          <p:nvPr/>
        </p:nvSpPr>
        <p:spPr bwMode="auto">
          <a:xfrm>
            <a:off x="228600" y="3061097"/>
            <a:ext cx="3874294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5128" name="Text Box 72"/>
          <p:cNvSpPr txBox="1">
            <a:spLocks noChangeArrowheads="1"/>
          </p:cNvSpPr>
          <p:nvPr/>
        </p:nvSpPr>
        <p:spPr bwMode="auto">
          <a:xfrm>
            <a:off x="2416969" y="57150"/>
            <a:ext cx="4161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121" grpId="0" autoUpdateAnimBg="0"/>
      <p:bldP spid="45125" grpId="0" autoUpdateAnimBg="0"/>
      <p:bldP spid="45126" grpId="0" autoUpdateAnimBg="0"/>
      <p:bldP spid="45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635" y="2400300"/>
            <a:ext cx="4308872" cy="268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5" descr="Untitl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-2382"/>
            <a:ext cx="89154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72"/>
          <p:cNvSpPr txBox="1">
            <a:spLocks noChangeArrowheads="1"/>
          </p:cNvSpPr>
          <p:nvPr/>
        </p:nvSpPr>
        <p:spPr bwMode="auto">
          <a:xfrm>
            <a:off x="2416969" y="114300"/>
            <a:ext cx="4161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-71437" y="507207"/>
            <a:ext cx="9138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lvl="1">
              <a:defRPr/>
            </a:pP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thầm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sách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khoa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ể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trả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lời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vào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phiếu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sau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9" name="Group 68"/>
          <p:cNvGraphicFramePr>
            <a:graphicFrameLocks noGrp="1"/>
          </p:cNvGraphicFramePr>
          <p:nvPr>
            <p:ph sz="half" idx="1"/>
          </p:nvPr>
        </p:nvGraphicFramePr>
        <p:xfrm>
          <a:off x="148828" y="900112"/>
          <a:ext cx="8766572" cy="4186237"/>
        </p:xfrm>
        <a:graphic>
          <a:graphicData uri="http://schemas.openxmlformats.org/drawingml/2006/table">
            <a:tbl>
              <a:tblPr/>
              <a:tblGrid>
                <a:gridCol w="398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152" marR="89152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152" marR="89152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152" marR="89152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89152" marR="89152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152" marR="89152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152" marR="89152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4" name="Text Box 69"/>
          <p:cNvSpPr txBox="1">
            <a:spLocks noChangeArrowheads="1"/>
          </p:cNvSpPr>
          <p:nvPr/>
        </p:nvSpPr>
        <p:spPr bwMode="auto">
          <a:xfrm>
            <a:off x="228600" y="1485900"/>
            <a:ext cx="3829050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85" name="Text Box 70"/>
          <p:cNvSpPr txBox="1">
            <a:spLocks noChangeArrowheads="1"/>
          </p:cNvSpPr>
          <p:nvPr/>
        </p:nvSpPr>
        <p:spPr bwMode="auto">
          <a:xfrm>
            <a:off x="171450" y="3061097"/>
            <a:ext cx="3874294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1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86" name="Text Box 65"/>
          <p:cNvSpPr txBox="1">
            <a:spLocks noChangeArrowheads="1"/>
          </p:cNvSpPr>
          <p:nvPr/>
        </p:nvSpPr>
        <p:spPr bwMode="auto">
          <a:xfrm>
            <a:off x="4163616" y="1591867"/>
            <a:ext cx="47005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4183857" y="3040856"/>
            <a:ext cx="46803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marL="257175" indent="-257175" algn="just" eaLnBrk="1" hangingPunct="1">
              <a:buFontTx/>
              <a:buChar char="-"/>
              <a:defRPr/>
            </a:pP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 eaLnBrk="1" hangingPunct="1">
              <a:buFontTx/>
              <a:buChar char="-"/>
              <a:defRPr/>
            </a:pPr>
            <a:endParaRPr lang="en-US" altLang="en-US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71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667</Words>
  <Application>Microsoft Office PowerPoint</Application>
  <PresentationFormat>On-screen Show (16:9)</PresentationFormat>
  <Paragraphs>58</Paragraphs>
  <Slides>21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.VnTime</vt:lpstr>
      <vt:lpstr>.VnTimeH</vt:lpstr>
      <vt:lpstr>Arial</vt:lpstr>
      <vt:lpstr>Calibri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Câu 1: Vị Vua nào đã cho soạn bộ luật Hồng Đức?</vt:lpstr>
      <vt:lpstr>Điểm tiến bộ của bộ luật Hồng Đức là gì?</vt:lpstr>
      <vt:lpstr>Thời Hậu Lê, người nắm giữ mọi quyền hành là ai?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Dang Hong Son 20143793</cp:lastModifiedBy>
  <cp:revision>7</cp:revision>
  <dcterms:created xsi:type="dcterms:W3CDTF">2020-11-15T13:20:24Z</dcterms:created>
  <dcterms:modified xsi:type="dcterms:W3CDTF">2023-01-29T16:08:30Z</dcterms:modified>
</cp:coreProperties>
</file>